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notesMaster" Target="notesMasters/notesMaster1.xml"/><Relationship Id="rId3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Waves — Describing Waves. Lesson 2 of 10.</a:t>
            </a:r>
          </a:p>
          <a:p>
            <a:pPr marL="0" indent="0">
              <a:buNone/>
            </a:pPr>
            <a:r>
              <a:rPr lang="en-GB" sz="1200" dirty="0"/>
              <a:t>[Intro] Vibrations produce waves: disturbances that carry energy without carrying the medium. Amplitude, wavelength, frequency, phase, and the wave equation v = fλ describe them all.</a:t>
            </a:r>
          </a:p>
          <a:p>
            <a:pPr marL="0" indent="0">
              <a:buNone/>
            </a:pPr>
            <a:r>
              <a:rPr lang="en-GB" sz="1200" dirty="0"/>
              <a:t>[Source] https://giophysics.com/chapter-24/describing-waves/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wave passing through a gap, or round the edge of an obstacle, spreads into the space beyond. Nothing about the wave itself changes: the speed is still set by the medium, the frequency still by the source, and so by v = fλ the wavelength is unchanged too. Only the shape of the wavefronts changes. In a ripple tank, straight wavefronts meeting a wide gap emerge still mostly straight, curling only at the two ends, and leave a sharp shadow behind the barrier. Narrow the gap towards one wavelength and the emerging wavefronts become almost semicircular, filling the space beyond. The rule is that the spreading is greatest when the gap is about the same size as the wavelength — which is why you hear someone round a corner but cannot see them: metre-long sound waves diffract through a doorway, and half-micron light waves barely notice it.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Wave equation: v = fλ</a:t>
            </a:r>
          </a:p>
          <a:p>
            <a:pPr marL="0" indent="0">
              <a:buNone/>
            </a:pPr>
            <a:r>
              <a:rPr lang="en-GB" sz="1200" dirty="0"/>
              <a:t>[In plain English] Each cycle pushes the pattern forward one wavelength, f times per second — frequency times wavelength is speed.</a:t>
            </a:r>
          </a:p>
          <a:p>
            <a:pPr marL="0" indent="0">
              <a:buNone/>
            </a:pPr>
            <a:r>
              <a:rPr lang="en-GB" sz="1200" dirty="0"/>
              <a:t>[Note] Speed set by the medium; f set by the source</a:t>
            </a:r>
          </a:p>
          <a:p>
            <a:pPr marL="0" indent="0">
              <a:buNone/>
            </a:pPr>
            <a:r>
              <a:rPr lang="en-GB" sz="1200" dirty="0"/>
              <a:t>[Graph] Wave-speed explorer. At fixed wave speed, raising frequency shortens wavelength so their product remains constant.</a:t>
            </a:r>
          </a:p>
          <a:p>
            <a:pPr marL="0" indent="0">
              <a:buNone/>
            </a:pPr>
            <a:r>
              <a:rPr lang="en-GB" sz="1200" dirty="0"/>
              <a:t>[Axes] Horizontal: distance. Vertical: displacement. Values are normalised — the graph teaches the shape, not a measurement.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Period and frequency: f = 1/T</a:t>
            </a:r>
          </a:p>
          <a:p>
            <a:pPr marL="0" indent="0">
              <a:buNone/>
            </a:pPr>
            <a:r>
              <a:rPr lang="en-GB" sz="1200" dirty="0"/>
              <a:t>[In plain English] Frequency counts oscillations per second; period times how long one takes — each is the other flipped over.</a:t>
            </a:r>
          </a:p>
          <a:p>
            <a:pPr marL="0" indent="0">
              <a:buNone/>
            </a:pPr>
            <a:r>
              <a:rPr lang="en-GB" sz="1200" dirty="0"/>
              <a:t>[Note] Hz = one oscillation per second</a:t>
            </a:r>
          </a:p>
          <a:p>
            <a:pPr marL="0" indent="0">
              <a:buNone/>
            </a:pPr>
            <a:r>
              <a:rPr lang="en-GB" sz="1200" dirty="0"/>
              <a:t>[Graph] Frequency–period explorer. Frequency is the reciprocal of period, so a longer period means a lower frequency.</a:t>
            </a:r>
          </a:p>
          <a:p>
            <a:pPr marL="0" indent="0">
              <a:buNone/>
            </a:pPr>
            <a:r>
              <a:rPr lang="en-GB" sz="1200" dirty="0"/>
              <a:t>[Axes] Horizontal: period T. Vertical: frequency f. Values are normalised — the graph teaches the shape, not a measurement.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Phase difference: Δφ = 2πx/λ</a:t>
            </a:r>
          </a:p>
          <a:p>
            <a:pPr marL="0" indent="0">
              <a:buNone/>
            </a:pPr>
            <a:r>
              <a:rPr lang="en-GB" sz="1200" dirty="0"/>
              <a:t>[In plain English] How out-of-step two points are: a full wavelength of separation is a full cycle (360°), half a wavelength is a half cycle (180°).</a:t>
            </a:r>
          </a:p>
          <a:p>
            <a:pPr marL="0" indent="0">
              <a:buNone/>
            </a:pPr>
            <a:r>
              <a:rPr lang="en-GB" sz="1200" dirty="0"/>
              <a:t>[Note] Points a whole λ apart are in phase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The same sinusoid drawn twice side by side: on the left against distance along the wave with the wavelength λ and the amplitude A marked, and on the right against time at one single point with the period T marked instead.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2.1. A snapshot of the water surface in the ripple tank at one instant, drawn as a side view. Four complete waves run left to right above a horizontal distance scale that is marked in centimetres from 0 to 10, the scale line itself being the undisturbed water level. A dimension line drawn between two neighbouring crests is labelled one wavelength, 2.5 cm, and a separate arrow above the wave shows the direction in which the waves are travelling.</a:t>
            </a:r>
          </a:p>
          <a:p>
            <a:pPr marL="0" indent="0">
              <a:buNone/>
            </a:pPr>
            <a:r>
              <a:rPr lang="en-GB" sz="1200" dirty="0"/>
              <a:t>[Where it came from] IGCSE Topic 3 · Waves, question 2; syllabus 3.1.</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7.1. Plan view of the ripple tank, seen from above. A straight boundary runs right across the tank, dividing it into deep water in the upper part and shallow water in the lower part, each region labelled. Twelve straight parallel wavefronts, evenly spaced, fill the deep water and slope up to the right so that each one makes an angle of 30° with the boundary; that angle is marked with an arc where one front meets the boundary. The shallow region is drawn empty.</a:t>
            </a:r>
          </a:p>
          <a:p>
            <a:pPr marL="0" indent="0">
              <a:buNone/>
            </a:pPr>
            <a:r>
              <a:rPr lang="en-GB" sz="1200" dirty="0"/>
              <a:t>[Where it came from] IGCSE Topic 3 · Waves, question 7; syllabus 3.1.</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wave moves; the medium does not travel with it. A floating cork bobs up and down as water waves pass — it does not surf along with the energy.</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Water waves of frequency 2.0 Hz have wavelength 0.75 m. Find their speed.</a:t>
            </a:r>
          </a:p>
          <a:p>
            <a:pPr marL="0" indent="0">
              <a:buNone/>
            </a:pPr>
            <a:r>
              <a:rPr lang="en-GB" sz="1200" dirty="0"/>
              <a:t>[Answer] 1.5 m/s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v = fλ = 2.0 × 0.75.</a:t>
            </a:r>
          </a:p>
          <a:p>
            <a:pPr marL="0" indent="0">
              <a:buNone/>
            </a:pPr>
            <a:r>
              <a:rPr lang="en-GB" sz="1200" dirty="0"/>
              <a:t>[Step 2] v = 1.5 m/s.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Simple harmonic motion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1.5 m/s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oscillator sends waves down a cord; four complete cycles span 20 cm when driven at 30 Hz. Find λ, f, and v.</a:t>
            </a:r>
          </a:p>
          <a:p>
            <a:pPr marL="0" indent="0">
              <a:buNone/>
            </a:pPr>
            <a:r>
              <a:rPr lang="en-GB" sz="1200" dirty="0"/>
              <a:t>[Answer] λ = 5.0 cm, f = 30 Hz, v = 1.5 m/s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λ = 20 cm ÷ 4 = 5.0 cm = 0.05 m.</a:t>
            </a:r>
          </a:p>
          <a:p>
            <a:pPr marL="0" indent="0">
              <a:buNone/>
            </a:pPr>
            <a:r>
              <a:rPr lang="en-GB" sz="1200" dirty="0"/>
              <a:t>[Step 2] f = 30 Hz (set by the oscillator).</a:t>
            </a:r>
          </a:p>
          <a:p>
            <a:pPr marL="0" indent="0">
              <a:buNone/>
            </a:pPr>
            <a:r>
              <a:rPr lang="en-GB" sz="1200" dirty="0"/>
              <a:t>[Step 3] v = fλ = 30 × 0.05 = 1.5 m/s.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λ = 5.0 cm, f = 30 Hz, v = 1.5 m/s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2 is wrong] The 20 cm holds four wavelengths, not one. It is a natural misread because 20 cm is the length actually measured on the cord, and the word "span" attaches it to the cycles rather than dividing by them. One wavelength is 5.0 cm, and the answer comes out four times too large — which the snapshot graph would have shown at once, since it is drawn one wave at a time.</a:t>
            </a:r>
          </a:p>
          <a:p>
            <a:pPr marL="0" indent="0">
              <a:buNone/>
            </a:pPr>
            <a:r>
              <a:rPr lang="en-GB" sz="1200" dirty="0"/>
              <a:t>[It should say] λ = 0.20/4 = 0.050 m, so v = 30 × 0.050 = 1.5 m/s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fronts spread far more at the narrow gap than at the wide one. What has happened to their wavelength?</a:t>
            </a:r>
          </a:p>
          <a:p>
            <a:pPr marL="0" indent="0">
              <a:buNone/>
            </a:pPr>
            <a:r>
              <a:rPr lang="en-GB" sz="1200" dirty="0"/>
              <a:t>[Options] A It is shorter beyond the narrow gap   B It is unchanged at both gaps   C It is longer beyond the narrow gap</a:t>
            </a:r>
          </a:p>
          <a:p>
            <a:pPr marL="0" indent="0">
              <a:buNone/>
            </a:pPr>
            <a:r>
              <a:rPr lang="en-GB" sz="1200" dirty="0"/>
              <a:t>[Figure] Straight wavefronts approach two barriers from the left: through a gap much wider than the wavelength they carry on almost straight with a sharp shadow behind the barrier, and through a gap about one wavelength across they emerge as nearly semicircular arcs filling the space beyond.</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It is unchanged at both gaps. Diffraction changes the shape of the wavefronts and nothing else. The speed is fixed by the medium, which is the same water on both sides of the barrier, and the frequency is fixed by whatever is making the waves, which has not been touched — so v = fλ leaves the wavelength no room to move. Look at the arcs beyond each gap in the drawing: they are as far apart as the fronts arriving at it. What the narrow gap changed is where the wave goes, not what it is.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sound wave has frequency 440 Hz and speed 340 m/s in air. What is its wavelength?</a:t>
            </a:r>
          </a:p>
          <a:p>
            <a:pPr marL="0" indent="0">
              <a:buNone/>
            </a:pPr>
            <a:r>
              <a:rPr lang="en-GB" sz="1200" dirty="0"/>
              <a:t>[Options] A 0.77 m   B 1.3 m   C 150 000 m</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sound wave has frequency 440 Hz and speed 340 m/s in air. What is its wavelength?</a:t>
            </a:r>
          </a:p>
          <a:p>
            <a:pPr marL="0" indent="0">
              <a:buNone/>
            </a:pPr>
            <a:r>
              <a:rPr lang="en-GB" sz="1200" dirty="0"/>
              <a:t>[Option by option] A: Correct. λ = v/f = 340 ÷ 440 ≈ 0.77 m.  B: 1.3 m is 440 ÷ 340, the division inverted. The units settle it: metres per second divided by per-second leaves metres, which is what a wavelength has to be.  C: 150 000 m is 340 × 440 — how far the sound travels in 440 seconds. One wavelength is what fits into a single cycle, and 440 of them go past every second.</a:t>
            </a:r>
          </a:p>
          <a:p>
            <a:pPr marL="0" indent="0">
              <a:buNone/>
            </a:pPr>
            <a:r>
              <a:rPr lang="en-GB" sz="1200" dirty="0"/>
              <a:t>[Answer] A — 0.77 m</a:t>
            </a:r>
          </a:p>
          <a:p>
            <a:pPr marL="0" indent="0">
              <a:buNone/>
            </a:pPr>
            <a:r>
              <a:rPr lang="en-GB" sz="1200" dirty="0"/>
              <a:t>[Why] λ = v/f = 340 ÷ 440 ≈ 0.77 m.</a:t>
            </a:r>
          </a:p>
          <a:p>
            <a:pPr marL="0" indent="0">
              <a:buNone/>
            </a:pPr>
            <a:r>
              <a:rPr lang="en-GB" sz="1200" dirty="0"/>
              <a:t>[Reveal] One click for the answer, then one for the reason.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Two points on a wave (λ = 60 cm) are 15 cm apart along the travel direction. Find their phase difference in degrees and radians.</a:t>
            </a:r>
          </a:p>
          <a:p>
            <a:pPr marL="0" indent="0">
              <a:buNone/>
            </a:pPr>
            <a:r>
              <a:rPr lang="en-GB" sz="1200" dirty="0"/>
              <a:t>[Answer] 90° = π/2 rad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cork bobs on the sea while wave after wave rolls past it towards the beach. Why doesn't it end up on the beach? Waves have been arriving for hours, all travelling the same way, and every one of them passes right under the cork.</a:t>
            </a:r>
          </a:p>
          <a:p>
            <a:pPr marL="0" indent="0">
              <a:buNone/>
            </a:pPr>
            <a:r>
              <a:rPr lang="en-GB" sz="1200" dirty="0"/>
              <a:t>[Answer] Because the water does not travel with the wave. Each patch of water goes up and down about its own place while the disturbance moves through it — what crosses the ocean is energy, not water. The cork reports the motion of the medium, which is why it stays put while the wave goes on without it.</a:t>
            </a:r>
          </a:p>
          <a:p>
            <a:pPr marL="0" indent="0">
              <a:buNone/>
            </a:pPr>
            <a:r>
              <a:rPr lang="en-GB" sz="1200" dirty="0"/>
              <a:t>[Figure] Straight wavefronts approach two barriers from the left: through a gap much wider than the wavelength they carry on almost straight with a sharp shadow behind the barrier, and through a gap about one wavelength across they emerge as nearly semicircular arcs filling the space beyond.</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Fraction of a wavelength: 15/60 = 1/4.</a:t>
            </a:r>
          </a:p>
          <a:p>
            <a:pPr marL="0" indent="0">
              <a:buNone/>
            </a:pPr>
            <a:r>
              <a:rPr lang="en-GB" sz="1200" dirty="0"/>
              <a:t>[Step 2] Phase difference = ¼ × 360° = 90°.</a:t>
            </a:r>
          </a:p>
          <a:p>
            <a:pPr marL="0" indent="0">
              <a:buNone/>
            </a:pPr>
            <a:r>
              <a:rPr lang="en-GB" sz="1200" dirty="0"/>
              <a:t>[Step 3] = π/2 rad — a quarter cycle out of step.</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90° = π/2 rad</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earthquake emits P-waves at 8.0 km/s and S-waves at 4.5 km/s. A station records the S-wave 40 s after the P-wave. How far is the epicentre?</a:t>
            </a:r>
          </a:p>
          <a:p>
            <a:pPr marL="0" indent="0">
              <a:buNone/>
            </a:pPr>
            <a:r>
              <a:rPr lang="en-GB" sz="1200" dirty="0"/>
              <a:t>[Answer] ≈ 410 km</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Time difference for distance d: d/4.5 − d/8.0 = 40.</a:t>
            </a:r>
          </a:p>
          <a:p>
            <a:pPr marL="0" indent="0">
              <a:buNone/>
            </a:pPr>
            <a:r>
              <a:rPr lang="en-GB" sz="1200" dirty="0"/>
              <a:t>[Step 2] d(0.2222 − 0.1250) = 40 → d × 0.0972 = 40.</a:t>
            </a:r>
          </a:p>
          <a:p>
            <a:pPr marL="0" indent="0">
              <a:buNone/>
            </a:pPr>
            <a:r>
              <a:rPr lang="en-GB" sz="1200" dirty="0"/>
              <a:t>[Step 3] d ≈ 410 km — the seismologist's ruler.</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410 km</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https://giophysics.com/chapter-24/presentation/?lesson=describing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wave is a disturbance that transfers energy; its speed equals frequency times wavelength.</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Four complete waves fitting on a 20 cm cord at 30 Hz means λ = 5 cm, so the wave moves at 1.5 m/s.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 wave doesn't move the medium — energy travels while each particle oscillates about its own position. Transverse waves vibrate at right angles to travel; longitudinal waves vibrate along it. One wavelength passes in one period, which is exactly v = fλ.</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Particles vibrate at right angles to the direction of travel — waves on strings, water surface waves, and all electromagnetic waves.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Particles vibrate along the direction of travel, making compressions and rarefactions — sound is the standard example.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displacement–distance graph is a snapshot showing wavelength; a displacement–time graph watches one point and shows the period. Do not read λ from a time axis.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hyperlink" Target="https://giophysics.com/chapter-24/presentation/?lesson=describing"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hyperlink" Target="https://giophysics.com/chapter-24/presentation/?lesson=describing"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png"/><Relationship Id="rId4" Type="http://schemas.openxmlformats.org/officeDocument/2006/relationships/hyperlink" Target="https://giophysics.com/chapter-24/presentation/?lesson=describing"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png"/><Relationship Id="rId4" Type="http://schemas.openxmlformats.org/officeDocument/2006/relationships/hyperlink" Target="https://giophysics.com/curricula/igcse/exams/waves#q2"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6.png"/><Relationship Id="rId4" Type="http://schemas.openxmlformats.org/officeDocument/2006/relationships/hyperlink" Target="https://giophysics.com/curricula/igcse/exams/waves#q7"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4/simple-harmonic-mo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hyperlink" Target="https://giophysics.com/chapter-24/presentation/?lesson=describing"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24/presentation/?lesson=describing"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hyperlink" Target="https://giophysics.com/chapter-24/electromagnetic-waves/" TargetMode="External"/><Relationship Id="rId4" Type="http://schemas.openxmlformats.org/officeDocument/2006/relationships/hyperlink" Target="https://giophysics.com/chapter-24/describing-waves/" TargetMode="External"/><Relationship Id="rId5" Type="http://schemas.openxmlformats.org/officeDocument/2006/relationships/hyperlink" Target="https://giophysics.com/chapter-24/presentation/?lesson=describing" TargetMode="External"/><Relationship Id="rId6" Type="http://schemas.openxmlformats.org/officeDocument/2006/relationships/hyperlink" Target="https://giophysics.com/chapter-24/" TargetMode="External"/><Relationship Id="rId7" Type="http://schemas.openxmlformats.org/officeDocument/2006/relationships/hyperlink" Target="https://giophysics.com/downloads/24-2-describing-wave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15 · Waves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The vocabulary of every wave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Describing Waves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Vibrations produce waves: disturbances that carry energy without carrying the medium. Amplitude, wavelength, frequency, phase, and the wave equation v = fλ describe them all.</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2 of 10 in Waves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https://giophysics.com/chapter-24/describing-waves/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DESCRIBING WAVES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Describing Waves.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Diffraction: spreading at a gap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67676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wave passing through a gap, or round the edge of an obstacle, spreads into the space beyond. Nothing about the wave itself changes: the speed is still set by the medium, the frequency still by the source, and so by v = fλ the wavelength is unchanged too. Only the shape of the wavefronts changes.</a:t>
            </a:r>
          </a:p>
        </p:txBody>
      </p:sp>
      <p:sp>
        <p:nvSpPr>
          <p:cNvPr id="7" name="text"/>
          <p:cNvSpPr txBox="1"/>
          <p:nvPr/>
        </p:nvSpPr>
        <p:spPr>
          <a:xfrm>
            <a:off x="558800" y="3522589"/>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In a ripple tank, straight wavefronts meeting a wide gap emerge still mostly straight, curling only at the two ends, and leave a sharp shadow behind the barrier. Narrow the gap towards one wavelength and the emerging wavefronts become almost semicircular, filling the space beyond. The rule is that the spreading is greatest when the gap is about the same size as the wavelength — which is why you hear someone round a corner but cannot see them: metre-long sound waves diffract through a doorway, and half-micron light waves barely notice it.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DESCRIBING WAVES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Describing Waves.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Wave equation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53848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v = fλ</a:t>
            </a:r>
          </a:p>
        </p:txBody>
      </p:sp>
      <p:sp>
        <p:nvSpPr>
          <p:cNvPr id="7" name="text"/>
          <p:cNvSpPr txBox="1"/>
          <p:nvPr/>
        </p:nvSpPr>
        <p:spPr>
          <a:xfrm>
            <a:off x="558800" y="2626360"/>
            <a:ext cx="53848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Speed set by the medium; f set by the source</a:t>
            </a:r>
          </a:p>
        </p:txBody>
      </p:sp>
      <p:sp>
        <p:nvSpPr>
          <p:cNvPr id="8" name="text"/>
          <p:cNvSpPr txBox="1"/>
          <p:nvPr/>
        </p:nvSpPr>
        <p:spPr>
          <a:xfrm>
            <a:off x="558800" y="2985135"/>
            <a:ext cx="5384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53848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Each cycle pushes the pattern forward one wavelength, f times per second — frequency times wavelength is speed.</a:t>
            </a:r>
          </a:p>
        </p:txBody>
      </p:sp>
      <p:sp>
        <p:nvSpPr>
          <p:cNvPr id="10" name="panel"/>
          <p:cNvSpPr/>
          <p:nvPr/>
        </p:nvSpPr>
        <p:spPr>
          <a:xfrm>
            <a:off x="6248400" y="1854200"/>
            <a:ext cx="5384800" cy="3359150"/>
          </a:xfrm>
          <a:prstGeom prst="rect">
            <a:avLst/>
          </a:prstGeom>
          <a:solidFill>
            <a:srgbClr val="FFFFFF"/>
          </a:solidFill>
          <a:ln w="9525">
            <a:solidFill>
              <a:srgbClr val="C6C8BB"/>
            </a:solidFill>
          </a:ln>
        </p:spPr>
      </p:sp>
      <p:pic>
        <p:nvPicPr>
          <p:cNvPr id="11" name="Wave-speed explorer: At fixed wave speed, raising frequency shortens wavelength so their product remains constant." descr="Wave-speed explorer: At fixed wave speed, raising frequency shortens wavelength so their product remains constant."/>
          <p:cNvPicPr>
            <a:picLocks noChangeAspect="1"/>
          </p:cNvPicPr>
          <p:nvPr/>
        </p:nvPicPr>
        <p:blipFill>
          <a:blip r:embed="rId3"/>
          <a:stretch>
            <a:fillRect/>
          </a:stretch>
        </p:blipFill>
        <p:spPr>
          <a:xfrm>
            <a:off x="6362700" y="1968500"/>
            <a:ext cx="5156200" cy="3130550"/>
          </a:xfrm>
          <a:prstGeom prst="rect">
            <a:avLst/>
          </a:prstGeom>
        </p:spPr>
      </p:pic>
      <p:sp>
        <p:nvSpPr>
          <p:cNvPr id="12" name="text"/>
          <p:cNvSpPr txBox="1"/>
          <p:nvPr/>
        </p:nvSpPr>
        <p:spPr>
          <a:xfrm>
            <a:off x="6248400" y="5276850"/>
            <a:ext cx="53848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Wave-speed explorer</a:t>
            </a:r>
          </a:p>
        </p:txBody>
      </p:sp>
      <p:sp>
        <p:nvSpPr>
          <p:cNvPr id="13" name="text"/>
          <p:cNvSpPr txBox="1"/>
          <p:nvPr/>
        </p:nvSpPr>
        <p:spPr>
          <a:xfrm>
            <a:off x="6248400" y="5525770"/>
            <a:ext cx="5384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Move this graph on the live version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DESCRIBING WAVES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Describing Waves.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Period and frequency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53848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 = 1/T</a:t>
            </a:r>
          </a:p>
        </p:txBody>
      </p:sp>
      <p:sp>
        <p:nvSpPr>
          <p:cNvPr id="7" name="text"/>
          <p:cNvSpPr txBox="1"/>
          <p:nvPr/>
        </p:nvSpPr>
        <p:spPr>
          <a:xfrm>
            <a:off x="558800" y="2626360"/>
            <a:ext cx="53848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Hz = one oscillation per second</a:t>
            </a:r>
          </a:p>
        </p:txBody>
      </p:sp>
      <p:sp>
        <p:nvSpPr>
          <p:cNvPr id="8" name="text"/>
          <p:cNvSpPr txBox="1"/>
          <p:nvPr/>
        </p:nvSpPr>
        <p:spPr>
          <a:xfrm>
            <a:off x="558800" y="2985135"/>
            <a:ext cx="5384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53848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Frequency counts oscillations per second; period times how long one takes — each is the other flipped over.</a:t>
            </a:r>
          </a:p>
        </p:txBody>
      </p:sp>
      <p:sp>
        <p:nvSpPr>
          <p:cNvPr id="10" name="panel"/>
          <p:cNvSpPr/>
          <p:nvPr/>
        </p:nvSpPr>
        <p:spPr>
          <a:xfrm>
            <a:off x="6248400" y="1854200"/>
            <a:ext cx="5384800" cy="3359150"/>
          </a:xfrm>
          <a:prstGeom prst="rect">
            <a:avLst/>
          </a:prstGeom>
          <a:solidFill>
            <a:srgbClr val="FFFFFF"/>
          </a:solidFill>
          <a:ln w="9525">
            <a:solidFill>
              <a:srgbClr val="C6C8BB"/>
            </a:solidFill>
          </a:ln>
        </p:spPr>
      </p:sp>
      <p:pic>
        <p:nvPicPr>
          <p:cNvPr id="11" name="Frequency–period explorer: Frequency is the reciprocal of period, so a longer period means a lower frequency." descr="Frequency–period explorer: Frequency is the reciprocal of period, so a longer period means a lower frequency."/>
          <p:cNvPicPr>
            <a:picLocks noChangeAspect="1"/>
          </p:cNvPicPr>
          <p:nvPr/>
        </p:nvPicPr>
        <p:blipFill>
          <a:blip r:embed="rId3"/>
          <a:stretch>
            <a:fillRect/>
          </a:stretch>
        </p:blipFill>
        <p:spPr>
          <a:xfrm>
            <a:off x="6362700" y="1968500"/>
            <a:ext cx="5156200" cy="3130550"/>
          </a:xfrm>
          <a:prstGeom prst="rect">
            <a:avLst/>
          </a:prstGeom>
        </p:spPr>
      </p:pic>
      <p:sp>
        <p:nvSpPr>
          <p:cNvPr id="12" name="text"/>
          <p:cNvSpPr txBox="1"/>
          <p:nvPr/>
        </p:nvSpPr>
        <p:spPr>
          <a:xfrm>
            <a:off x="6248400" y="5276850"/>
            <a:ext cx="53848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Frequency–period explorer</a:t>
            </a:r>
          </a:p>
        </p:txBody>
      </p:sp>
      <p:sp>
        <p:nvSpPr>
          <p:cNvPr id="13" name="text"/>
          <p:cNvSpPr txBox="1"/>
          <p:nvPr/>
        </p:nvSpPr>
        <p:spPr>
          <a:xfrm>
            <a:off x="6248400" y="5525770"/>
            <a:ext cx="5384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Move this graph on the live version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DESCRIBING WAVES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Describing Waves.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Phase difference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Δφ = 2πx/λ</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Points a whole λ apart are in phase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How out-of-step two points are: a full wavelength of separation is a full cycle (360°), half a wavelength is a half cycle (180°).</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DESCRIBING WAVES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Describing Waves.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graphs that look identical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712593" y="1854200"/>
            <a:ext cx="6766813" cy="3600450"/>
          </a:xfrm>
          <a:prstGeom prst="rect">
            <a:avLst/>
          </a:prstGeom>
          <a:solidFill>
            <a:srgbClr val="FFFFFF"/>
          </a:solidFill>
          <a:ln w="9525">
            <a:solidFill>
              <a:srgbClr val="C6C8BB"/>
            </a:solidFill>
          </a:ln>
        </p:spPr>
      </p:sp>
      <p:pic>
        <p:nvPicPr>
          <p:cNvPr id="7" name="The same sinusoid drawn twice side by side: on the left against distance along the wave with the wavelength λ and the amplitude A marked, and on the right against time at one single point with the period T marked instead." descr="The same sinusoid drawn twice side by side: on the left against distance along the wave with the wavelength λ and the amplitude A marked, and on the right against time at one single point with the period T marked instead."/>
          <p:cNvPicPr>
            <a:picLocks noChangeAspect="1"/>
          </p:cNvPicPr>
          <p:nvPr/>
        </p:nvPicPr>
        <p:blipFill>
          <a:blip r:embed="rId3"/>
          <a:stretch>
            <a:fillRect/>
          </a:stretch>
        </p:blipFill>
        <p:spPr>
          <a:xfrm>
            <a:off x="2826893" y="1968500"/>
            <a:ext cx="6538213"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same sinusoid drawn twice side by side: on the left against distance along the wave with the wavelength λ and the amplitude A marked, and on the right against time at one single point with the period T marked instead.</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DESCRIBING WAVES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Describing Waves.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1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2.1 — IGCSE Topic 3 · Waves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2 of that paper · syllabus 3.1</a:t>
            </a:r>
          </a:p>
        </p:txBody>
      </p:sp>
      <p:sp>
        <p:nvSpPr>
          <p:cNvPr id="6" name="panel"/>
          <p:cNvSpPr/>
          <p:nvPr/>
        </p:nvSpPr>
        <p:spPr>
          <a:xfrm>
            <a:off x="2583777" y="1854200"/>
            <a:ext cx="7024447" cy="3204210"/>
          </a:xfrm>
          <a:prstGeom prst="rect">
            <a:avLst/>
          </a:prstGeom>
          <a:solidFill>
            <a:srgbClr val="FFFFFF"/>
          </a:solidFill>
          <a:ln w="9525">
            <a:solidFill>
              <a:srgbClr val="C6C8BB"/>
            </a:solidFill>
          </a:ln>
        </p:spPr>
      </p:sp>
      <p:pic>
        <p:nvPicPr>
          <p:cNvPr id="7" name="A snapshot of the water surface in the ripple tank at one instant, drawn as a side view. Four complete waves run left to right above a horizontal distance scale that is marked in centimetres from 0 to 10, the scale line itself being the undisturbed water level. A dimension line drawn between two neighbouring crests is labelled one wavelength, 2.5 cm, and a separate arrow above the wave shows the direction in which the waves are travelling." descr="A snapshot of the water surface in the ripple tank at one instant, drawn as a side view. Four complete waves run left to right above a horizontal distance scale that is marked in centimetres from 0 to 10, the scale line itself being the undisturbed water level. A dimension line drawn between two neighbouring crests is labelled one wavelength, 2.5 cm, and a separate arrow above the wave shows the direction in which the waves are travelling."/>
          <p:cNvPicPr>
            <a:picLocks noChangeAspect="1"/>
          </p:cNvPicPr>
          <p:nvPr/>
        </p:nvPicPr>
        <p:blipFill>
          <a:blip r:embed="rId3"/>
          <a:stretch>
            <a:fillRect/>
          </a:stretch>
        </p:blipFill>
        <p:spPr>
          <a:xfrm>
            <a:off x="2698077" y="1968500"/>
            <a:ext cx="6795847"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snapshot of the water surface in the ripple tank at one instant, drawn as a side view. Four complete waves run left to right above a horizontal distance scale that is marked in centimetres from 0 to 10, the scale line itself being the undisturbed water level. A dimension line drawn between two neighbouring crests is labelled one wavelength, 2.5 cm, and a separate arrow above the wave shows the direction in which the waves are travelling.</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DESCRIBING WAVES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Describing Waves.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2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7.1 — IGCSE Topic 3 · Waves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7 of that paper · syllabus 3.1</a:t>
            </a:r>
          </a:p>
        </p:txBody>
      </p:sp>
      <p:sp>
        <p:nvSpPr>
          <p:cNvPr id="6" name="panel"/>
          <p:cNvSpPr/>
          <p:nvPr/>
        </p:nvSpPr>
        <p:spPr>
          <a:xfrm>
            <a:off x="3338392" y="1854200"/>
            <a:ext cx="5515217" cy="3204210"/>
          </a:xfrm>
          <a:prstGeom prst="rect">
            <a:avLst/>
          </a:prstGeom>
          <a:solidFill>
            <a:srgbClr val="FFFFFF"/>
          </a:solidFill>
          <a:ln w="9525">
            <a:solidFill>
              <a:srgbClr val="C6C8BB"/>
            </a:solidFill>
          </a:ln>
        </p:spPr>
      </p:sp>
      <p:pic>
        <p:nvPicPr>
          <p:cNvPr id="7" name="Plan view of the ripple tank, seen from above. A straight boundary runs right across the tank, dividing it into deep water in the upper part and shallow water in the lower part, each region labelled. Twelve straight parallel wavefronts, evenly spaced, fill the deep water and slope up to the right so that each one makes an angle of 30° with the boundary; that angle is marked with an arc where one front meets the boundary. The shallow region is drawn empty." descr="Plan view of the ripple tank, seen from above. A straight boundary runs right across the tank, dividing it into deep water in the upper part and shallow water in the lower part, each region labelled. Twelve straight parallel wavefronts, evenly spaced, fill the deep water and slope up to the right so that each one makes an angle of 30° with the boundary; that angle is marked with an arc where one front meets the boundary. The shallow region is drawn empty."/>
          <p:cNvPicPr>
            <a:picLocks noChangeAspect="1"/>
          </p:cNvPicPr>
          <p:nvPr/>
        </p:nvPicPr>
        <p:blipFill>
          <a:blip r:embed="rId3"/>
          <a:stretch>
            <a:fillRect/>
          </a:stretch>
        </p:blipFill>
        <p:spPr>
          <a:xfrm>
            <a:off x="3452692" y="1968500"/>
            <a:ext cx="5286617"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Plan view of the ripple tank, seen from above. A straight boundary runs right across the tank, dividing it into deep water in the upper part and shallow water in the lower part, each region labelled. Twelve straight parallel wavefronts, evenly spaced, fill the deep water and slope up to the right so that each one makes an angle of 30° with the boundary; that angle is marked with an arc where one front meets the boundary. The shallow region is drawn empty.</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DESCRIBING WAVES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Describing Waves.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wave moves; the medium does not travel with it. A floating cork bobs up and down as water waves pass — it does not surf along with the energy.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DESCRIBING WAVES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Describing Waves.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Water waves of frequency 2.0 Hz have wavelength 0.75 m. Find their speed.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DESCRIBING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Describing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Water waves of frequency 2.0 Hz have wavelength 0.75 m. Find their speed.</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fλ = 2.0 × 0.75.</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1.5 m/s.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DESCRIBING WAVES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Describing Waves.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35</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310060"/>
            <a:ext cx="838200" cy="190500"/>
          </a:xfrm>
          <a:prstGeom prst="roundRect">
            <a:avLst>
              <a:gd name="adj" fmla="val 30000"/>
            </a:avLst>
          </a:prstGeom>
          <a:noFill/>
          <a:ln w="9525">
            <a:solidFill>
              <a:srgbClr val="C6C8BB"/>
            </a:solidFill>
          </a:ln>
        </p:spPr>
      </p:sp>
      <p:sp>
        <p:nvSpPr>
          <p:cNvPr id="7" name="hint"/>
          <p:cNvSpPr txBox="1"/>
          <p:nvPr/>
        </p:nvSpPr>
        <p:spPr>
          <a:xfrm>
            <a:off x="558800" y="331006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29736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Simple harmonic motion</a:t>
            </a:r>
          </a:p>
        </p:txBody>
      </p:sp>
      <p:sp>
        <p:nvSpPr>
          <p:cNvPr id="9" name="text"/>
          <p:cNvSpPr txBox="1"/>
          <p:nvPr/>
        </p:nvSpPr>
        <p:spPr>
          <a:xfrm>
            <a:off x="558800" y="353739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https://giophysics.com/chapter-24/simple-harmonic-motion/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DESCRIBING WAVES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Describing Waves.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1.5 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DESCRIBING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Describing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oscillator sends waves down a cord; four complete cycles span 20 cm when driven at 30 Hz. Find λ, f, and v.</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DESCRIBING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Describing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oscillator sends waves down a cord; four complete cycles span 20 cm when driven at 30 Hz. Find λ, f, and v.</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 = 20 cm ÷ 4 = 5.0 cm = 0.05 m.</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30 Hz (set by the oscillator).</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fλ = 30 × 0.05 = 1.5 m/s.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DESCRIBING WAVES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Describing Waves.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35</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λ = 5.0 cm, f = 30 Hz, v = 1.5 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DESCRIBING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Describing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An oscillator sends waves down a cord at 30 Hz. Four complete cycles span 20 cm. Find the wave speed.</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 = 20 cm = 0.20 m</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fλ = 30 × 0.20</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6.0 m/s</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the wave travels at 6.0 m/s.</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2 IS WRONG</a:t>
            </a:r>
          </a:p>
        </p:txBody>
      </p:sp>
      <p:sp>
        <p:nvSpPr>
          <p:cNvPr id="17" name="text"/>
          <p:cNvSpPr txBox="1"/>
          <p:nvPr/>
        </p:nvSpPr>
        <p:spPr>
          <a:xfrm>
            <a:off x="558800" y="40303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20 cm holds four wavelengths, not one. It is a natural misread because 20 cm is the length actually measured on the cord, and the word "span" attaches it to the cycles rather than dividing by them. One wavelength is 5.0 cm, and the answer comes out four times too large — which the snapshot graph would have shown at once, since it is drawn one wave at a time.</a:t>
            </a:r>
          </a:p>
        </p:txBody>
      </p:sp>
      <p:sp>
        <p:nvSpPr>
          <p:cNvPr id="18" name="text"/>
          <p:cNvSpPr txBox="1"/>
          <p:nvPr/>
        </p:nvSpPr>
        <p:spPr>
          <a:xfrm>
            <a:off x="558800" y="5081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895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λ = 0.20/4 = 0.050 m, so v = 30 × 0.050 = 1.5 m/s</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DESCRIBING WAVES</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Describing Waves.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35</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fronts spread far more at the narrow gap than at the wide one. What has happened to their wavelength?</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It is shorter beyond the narrow gap</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It is unchanged at both gaps</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It is longer beyond the narrow gap</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Straight wavefronts approach two barriers from the left: through a gap much wider than the wavelength they carry on almost straight with a sharp shadow behind the barrier, and through a gap about one wavelength across they emerge as nearly semicircular arcs filling the space beyond." descr="Straight wavefronts approach two barriers from the left: through a gap much wider than the wavelength they carry on almost straight with a sharp shadow behind the barrier, and through a gap about one wavelength across they emerge as nearly semicircular arcs filling the space beyond."/>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Straight wavefronts approach two barriers from the left: through a gap much wider than the wavelength they carry on almost straight with a sharp shadow behind the barrier, and through a gap about one wavelength across they emerge as nearly semicircular arcs filling the space beyond.</a:t>
            </a:r>
          </a:p>
        </p:txBody>
      </p:sp>
      <p:sp>
        <p:nvSpPr>
          <p:cNvPr id="13" name="text"/>
          <p:cNvSpPr txBox="1"/>
          <p:nvPr/>
        </p:nvSpPr>
        <p:spPr>
          <a:xfrm>
            <a:off x="7010400" y="585912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DESCRIBING WAVES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Describing Waves.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It is unchanged at both gaps</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Diffraction changes the shape of the wavefronts and nothing else. The speed is fixed by the medium, which is the same water on both sides of the barrier, and the frequency is fixed by whatever is making the waves, which has not been touched — so v = fλ leaves the wavelength no room to move. Look at the arcs beyond each gap in the drawing: they are as far apart as the fronts arriving at it. What the narrow gap changed is where the wave goes, not what it is.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DESCRIBING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Describing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35</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sound wave has frequency 440 Hz and speed 340 m/s in air. What is its wavelength?</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0.77 m</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1.3 m</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150 000 m</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DESCRIBING WAVES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Describing Waves.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0.77 m</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λ = v/f = 340 ÷ 440 ≈ 0.77 m.</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λ = v/f = 340 ÷ 440 ≈ 0.77 m.</a:t>
            </a:r>
          </a:p>
        </p:txBody>
      </p:sp>
      <p:sp>
        <p:nvSpPr>
          <p:cNvPr id="11" name="text"/>
          <p:cNvSpPr txBox="1"/>
          <p:nvPr/>
        </p:nvSpPr>
        <p:spPr>
          <a:xfrm>
            <a:off x="558800" y="366268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1.3 m is 440 ÷ 340, the division inverted. The units settle it: metres per second divided by per-second leaves metres, which is what a wavelength has to be.</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150 000 m is 340 × 440 — how far the sound travels in 440 seconds. One wavelength is what fits into a single cycle, and 440 of them go past every second.</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DESCRIBING WAVES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Describing Waves.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35</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Two points on a wave (λ = 60 cm) are 15 cm apart along the travel direction. Find their phase difference in degrees and radians.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DESCRIBING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Describing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cork bobs on the sea while wave after wave rolls past it towards the beach. Why doesn't it end up on the beach?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Waves have been arriving for hours, all travelling the same way, and every one of them passes right under the cork.</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68402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Because the water does not travel with the wave. Each patch of water goes up and down about its own place while the disturbance moves through it — what crosses the ocean is energy, not water. The cork reports the motion of the medium, which is why it stays put while the wave goes on without it.</a:t>
            </a:r>
          </a:p>
        </p:txBody>
      </p:sp>
      <p:sp>
        <p:nvSpPr>
          <p:cNvPr id="9" name="panel"/>
          <p:cNvSpPr/>
          <p:nvPr/>
        </p:nvSpPr>
        <p:spPr>
          <a:xfrm>
            <a:off x="7010400" y="1854200"/>
            <a:ext cx="4622800" cy="2701907"/>
          </a:xfrm>
          <a:prstGeom prst="rect">
            <a:avLst/>
          </a:prstGeom>
          <a:solidFill>
            <a:srgbClr val="FFFFFF"/>
          </a:solidFill>
          <a:ln w="9525">
            <a:solidFill>
              <a:srgbClr val="C6C8BB"/>
            </a:solidFill>
          </a:ln>
        </p:spPr>
      </p:sp>
      <p:pic>
        <p:nvPicPr>
          <p:cNvPr id="10" name="Straight wavefronts approach two barriers from the left: through a gap much wider than the wavelength they carry on almost straight with a sharp shadow behind the barrier, and through a gap about one wavelength across they emerge as nearly semicircular arcs filling the space beyond." descr="Straight wavefronts approach two barriers from the left: through a gap much wider than the wavelength they carry on almost straight with a sharp shadow behind the barrier, and through a gap about one wavelength across they emerge as nearly semicircular arcs filling the space beyond."/>
          <p:cNvPicPr>
            <a:picLocks noChangeAspect="1"/>
          </p:cNvPicPr>
          <p:nvPr/>
        </p:nvPicPr>
        <p:blipFill>
          <a:blip r:embed="rId3"/>
          <a:stretch>
            <a:fillRect/>
          </a:stretch>
        </p:blipFill>
        <p:spPr>
          <a:xfrm>
            <a:off x="7124700" y="1968500"/>
            <a:ext cx="4394200" cy="2473307"/>
          </a:xfrm>
          <a:prstGeom prst="rect">
            <a:avLst/>
          </a:prstGeom>
        </p:spPr>
      </p:pic>
      <p:sp>
        <p:nvSpPr>
          <p:cNvPr id="11" name="text"/>
          <p:cNvSpPr txBox="1"/>
          <p:nvPr/>
        </p:nvSpPr>
        <p:spPr>
          <a:xfrm>
            <a:off x="7010400" y="4619607"/>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Straight wavefronts approach two barriers from the left: through a gap much wider than the wavelength they carry on almost straight with a sharp shadow behind the barrier, and through a gap about one wavelength across they emerge as nearly semicircular arcs filling the space beyond.</a:t>
            </a:r>
          </a:p>
        </p:txBody>
      </p:sp>
      <p:sp>
        <p:nvSpPr>
          <p:cNvPr id="12" name="text"/>
          <p:cNvSpPr txBox="1"/>
          <p:nvPr/>
        </p:nvSpPr>
        <p:spPr>
          <a:xfrm>
            <a:off x="7010400" y="585912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DESCRIBING WAVES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Describing Waves.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35</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Two points on a wave (λ = 60 cm) are 15 cm apart along the travel direction. Find their phase difference in degrees and radians.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Fraction of a wavelength: 15/60 = 1/4.</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Phase difference = ¼ × 360° = 90°.</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 π/2 rad — a quarter cycle out of step.</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DESCRIBING WAVES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Describing Waves.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35</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90° = π/2 rad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DESCRIBING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Describing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35</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earthquake emits P-waves at 8.0 km/s and S-waves at 4.5 km/s. A station records the S-wave 40 s after the P-wave. How far is the epicentre?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DESCRIBING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Describing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earthquake emits P-waves at 8.0 km/s and S-waves at 4.5 km/s. A station records the S-wave 40 s after the P-wave. How far is the epicentre?</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Time difference for distance d: d/4.5 − d/8.0 = 40.</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d(0.2222 − 0.1250) = 40 → d × 0.0972 = 40.</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 ≈ 410 km — the seismologist's ruler.</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DESCRIBING WAVES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Describing Waves.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35</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410 km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DESCRIBING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Describing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34 / 35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WAVES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15.3 Electromagnetic Waves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https://giophysics.com/chapter-24/electromagnetic-waves/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https://giophysics.com/chapter-24/describing-waves/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https://giophysics.com/chapter-24/presentation/?lesson=describing</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Waves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https://giophysics.com/downloads/24-2-describing-waves.pdf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DESCRIBING WAVES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Describing Waves.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35 / 35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wave is a disturbance that transfers energy; its speed equals frequency times wavelength.</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DESCRIBING WAVES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Describing Waves.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Four complete waves fitting on a 20 cm cord at 30 Hz means λ = 5 cm, so the wave moves at 1.5 m/s.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DESCRIBING WAVES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Describing Waves.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vocabulary of every wave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wave doesn't move the medium — energy travels while each particle oscillates about its own position. Transverse waves vibrate at right angles to travel; longitudinal waves vibrate along it. One wavelength passes in one period, which is exactly v = fλ.</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DESCRIBING WAVES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Describing Waves.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Transverse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Particles vibrate at right angles to the direction of travel — waves on strings, water surface waves, and all electromagnetic waves.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DESCRIBING WAVES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Describing Waves.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Longitudinal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Particles vibrate along the direction of travel, making compressions and rarefactions — sound is the standard example.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DESCRIBING WAVES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Describing Waves.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graphs, two stories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displacement–distance graph is a snapshot showing wavelength; a displacement–time graph watches one point and shows the period. Do not read λ from a time axis.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DESCRIBING WAVES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Describing Waves.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35</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35</Slides>
  <Notes>35</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Waves — Describing Waves</dc:title>
  <dc:subject>Waves</dc:subject>
  <dc:creator>GioPhysics</dc:creator>
  <cp:keywords>lesson, Waves, chapter-24,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