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Electromagnetic Waves. Lesson 3 of 10.</a:t>
            </a:r>
          </a:p>
          <a:p>
            <a:pPr marL="0" indent="0">
              <a:buNone/>
            </a:pPr>
            <a:r>
              <a:rPr lang="en-GB" sz="1200" dirty="0"/>
              <a:t>[Intro] Maxwell predicted them; light is one of them. Electromagnetic waves are transverse disturbances of electric and magnetic fields, all travelling at the same vacuum speed.</a:t>
            </a:r>
          </a:p>
          <a:p>
            <a:pPr marL="0" indent="0">
              <a:buNone/>
            </a:pPr>
            <a:r>
              <a:rPr lang="en-GB" sz="1200" dirty="0"/>
              <a:t>[Source] https://giophysics.com/chapter-24/electromagnetic-waves/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Every band carries energy and each does its damage differently. Microwaves are absorbed by the water in living tissue and heat it from the inside, so excessive exposure cooks internal organs. Infrared and bright visible light heat the surface: skin burns, and a laser or the Sun can burn the retina. Ultraviolet carries enough energy per photon to damage cells at the surface of the skin and the eye, bringing premature ageing, skin cancer and cataracts. X-rays and gamma rays are ionising — they knock electrons out of atoms inside the body, and the damaged molecules can mutate a cell or kill it, so exposure is kept as low as the job allows. The pattern to remember is that the risk climbs with frequency, because the energy each photon delivers climbs with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Vacuum speed: c ≈ 3 × 10⁸ m/s</a:t>
            </a:r>
          </a:p>
          <a:p>
            <a:pPr marL="0" indent="0">
              <a:buNone/>
            </a:pPr>
            <a:r>
              <a:rPr lang="en-GB" sz="1200" dirty="0"/>
              <a:t>[In plain English] Radio waves and X-rays race through vacuum at exactly the same speed — the speed of light.</a:t>
            </a:r>
          </a:p>
          <a:p>
            <a:pPr marL="0" indent="0">
              <a:buNone/>
            </a:pPr>
            <a:r>
              <a:rPr lang="en-GB" sz="1200" dirty="0"/>
              <a:t>[Note] The same for every EM wave in vacuum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Wave equation for light: c = fλ</a:t>
            </a:r>
          </a:p>
          <a:p>
            <a:pPr marL="0" indent="0">
              <a:buNone/>
            </a:pPr>
            <a:r>
              <a:rPr lang="en-GB" sz="1200" dirty="0"/>
              <a:t>[In plain English] With c fixed, longer wavelength always means lower frequency — the whole spectrum is one trade-off.</a:t>
            </a:r>
          </a:p>
          <a:p>
            <a:pPr marL="0" indent="0">
              <a:buNone/>
            </a:pPr>
            <a:r>
              <a:rPr lang="en-GB" sz="1200" dirty="0"/>
              <a:t>[Note] Visible: ~400 nm (violet) to ~700 nm (red)</a:t>
            </a:r>
          </a:p>
          <a:p>
            <a:pPr marL="0" indent="0">
              <a:buNone/>
            </a:pPr>
            <a:r>
              <a:rPr lang="en-GB" sz="1200" dirty="0"/>
              <a:t>[Graph] Electromagnetic wave explorer. At fixed wave speed c, raising frequency shortens wavelength so fλ stays constant.</a:t>
            </a:r>
          </a:p>
          <a:p>
            <a:pPr marL="0" indent="0">
              <a:buNone/>
            </a:pPr>
            <a:r>
              <a:rPr lang="en-GB" sz="1200" dirty="0"/>
              <a:t>[Axes] Horizontal: distance. Vertical: field displacement. Values are normalised — the graph teaches the shape, not a measurement.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Entering a medium: v &lt; c, f unchanged</a:t>
            </a:r>
          </a:p>
          <a:p>
            <a:pPr marL="0" indent="0">
              <a:buNone/>
            </a:pPr>
            <a:r>
              <a:rPr lang="en-GB" sz="1200" dirty="0"/>
              <a:t>[In plain English] In glass or water light slows and its wavelength shrinks, but the frequency — set by the source — never changes.</a:t>
            </a:r>
          </a:p>
          <a:p>
            <a:pPr marL="0" indent="0">
              <a:buNone/>
            </a:pPr>
            <a:r>
              <a:rPr lang="en-GB" sz="1200" dirty="0"/>
              <a:t>[Note] Wavelength shortens with the speed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wave travelling to the right, drawn as a sinusoidal electric field oscillating up and down in the plane of the page with arrows at four points, and beneath it the magnetic field shown as alternating dots and crosses in step with it, pointing out of and into the page.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When light enters glass its speed and wavelength drop, but its frequency does not change — frequency is fixed by the vibrating source, and it is what decides the colour.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frequency of green light of wavelength 500 nm in vacuum.</a:t>
            </a:r>
          </a:p>
          <a:p>
            <a:pPr marL="0" indent="0">
              <a:buNone/>
            </a:pPr>
            <a:r>
              <a:rPr lang="en-GB" sz="1200" dirty="0"/>
              <a:t>[Answer] 6.0 × 10¹⁴ Hz</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c/λ = 3 × 10⁸ ÷ 5.0 × 10⁻⁷.</a:t>
            </a:r>
          </a:p>
          <a:p>
            <a:pPr marL="0" indent="0">
              <a:buNone/>
            </a:pPr>
            <a:r>
              <a:rPr lang="en-GB" sz="1200" dirty="0"/>
              <a:t>[Step 2] f = 6.0 × 10¹⁴ Hz.</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6.0 × 10¹⁴ Hz</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Red light has wavelength 700 nm in vacuum. Find its frequency, and its wavelength in glass where its speed is 2.0 × 10⁸ m/s.</a:t>
            </a:r>
          </a:p>
          <a:p>
            <a:pPr marL="0" indent="0">
              <a:buNone/>
            </a:pPr>
            <a:r>
              <a:rPr lang="en-GB" sz="1200" dirty="0"/>
              <a:t>[Answer] f ≈ 4.3 × 10¹⁴ Hz; λ in glass ≈ 470 nm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Describing waves; Electric fields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c/λ = 3 × 10⁸ ÷ 700 × 10⁻⁹ ≈ 4.3 × 10¹⁴ Hz.</a:t>
            </a:r>
          </a:p>
          <a:p>
            <a:pPr marL="0" indent="0">
              <a:buNone/>
            </a:pPr>
            <a:r>
              <a:rPr lang="en-GB" sz="1200" dirty="0"/>
              <a:t>[Step 2] In glass f is unchanged; λ = v/f = 2.0 × 10⁸ ÷ 4.3 × 10¹⁴.</a:t>
            </a:r>
          </a:p>
          <a:p>
            <a:pPr marL="0" indent="0">
              <a:buNone/>
            </a:pPr>
            <a:r>
              <a:rPr lang="en-GB" sz="1200" dirty="0"/>
              <a:t>[Step 3] λ ≈ 470 nm — shorter, because the wave moves slower.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4.3 × 10¹⁴ Hz; λ in glass ≈ 470 nm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nanometres were never converted. It is a slip the arithmetic actively hides, because 3.0 divided by 500 gives the clean 6.0 the correct answer also starts with — only the exponent is wrong, by a factor of 10⁹. The result is the giveaway: 600 kHz is a medium-wave radio station, and the bar puts radio nine bands away from visible light.</a:t>
            </a:r>
          </a:p>
          <a:p>
            <a:pPr marL="0" indent="0">
              <a:buNone/>
            </a:pPr>
            <a:r>
              <a:rPr lang="en-GB" sz="1200" dirty="0"/>
              <a:t>[It should say] f = 3.0 × 10⁸ / (500 × 10⁻⁹) = 6.0 × 10¹⁴ Hz</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Light passes from air into glass, where its speed falls to two thirds of c. What happens to its frequency and its wavelength?</a:t>
            </a:r>
          </a:p>
          <a:p>
            <a:pPr marL="0" indent="0">
              <a:buNone/>
            </a:pPr>
            <a:r>
              <a:rPr lang="en-GB" sz="1200" dirty="0"/>
              <a:t>[Options] A Both fall to two thirds   B The wavelength falls to two thirds; the frequency is unchanged   C The frequency falls to two thirds; the wavelength is unchanged</a:t>
            </a:r>
          </a:p>
          <a:p>
            <a:pPr marL="0" indent="0">
              <a:buNone/>
            </a:pPr>
            <a:r>
              <a:rPr lang="en-GB" sz="1200" dirty="0"/>
              <a:t>[Figure] A single bar divided into seven bands, labelled radio, microwave, infrared, visible at 400–700 nm, ultraviolet, X-ray and gamma; an arrow beneath points right for increasing frequency and a second points left for increasing wavelength.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wavelength falls to two thirds; the frequency is unchanged. Crests cannot pile up at the boundary or vanish there: whatever number arrive at the glass each second must set off inside it each second, so the frequency is fixed — by the source, and by nothing that happens on the way. With v = fλ and v cut to two thirds, it is the wavelength that has to follow. That is why the bar's two arrows point opposite ways in vacuum but come uncoupled inside a medium: a band is identified by its frequency, and the wavelength is whatever the local speed makes it.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travels fastest in a vacuum: radio waves, visible light, or X-rays?</a:t>
            </a:r>
          </a:p>
          <a:p>
            <a:pPr marL="0" indent="0">
              <a:buNone/>
            </a:pPr>
            <a:r>
              <a:rPr lang="en-GB" sz="1200" dirty="0"/>
              <a:t>[Options] A Radio waves   B X-rays   C They all travel at the same speed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travels fastest in a vacuum: radio waves, visible light, or X-rays?</a:t>
            </a:r>
          </a:p>
          <a:p>
            <a:pPr marL="0" indent="0">
              <a:buNone/>
            </a:pPr>
            <a:r>
              <a:rPr lang="en-GB" sz="1200" dirty="0"/>
              <a:t>[Option by option] A: Radio waves sit at the long-wavelength end of the bar, and long wavelength reads as "fast" if speed is being confused with how far one cycle reaches. Speed is wavelength times frequency, and along this spectrum the two trade off exactly: as λ grows, f shrinks in the same proportion.  B: X-rays do the most damage of the three, which is what makes this tempting — but energy is not speed. In vacuum an X-ray and a radio wave cross the same metre in the same 3.3 nanoseconds.  C: Correct. Every electromagnetic wave travels at c in vacuum; the bands differ only in frequency and wavelength.</a:t>
            </a:r>
          </a:p>
          <a:p>
            <a:pPr marL="0" indent="0">
              <a:buNone/>
            </a:pPr>
            <a:r>
              <a:rPr lang="en-GB" sz="1200" dirty="0"/>
              <a:t>[Answer] C — They all travel at the same speed</a:t>
            </a:r>
          </a:p>
          <a:p>
            <a:pPr marL="0" indent="0">
              <a:buNone/>
            </a:pPr>
            <a:r>
              <a:rPr lang="en-GB" sz="1200" dirty="0"/>
              <a:t>[Why] All electromagnetic waves share the same vacuum speed c — only wavelength and frequency differ.</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radio station broadcasts at 98.5 MHz. Find the wavelength, and how many wavelengths fit between the transmitter and a receiver 25 km away.</a:t>
            </a:r>
          </a:p>
          <a:p>
            <a:pPr marL="0" indent="0">
              <a:buNone/>
            </a:pPr>
            <a:r>
              <a:rPr lang="en-GB" sz="1200" dirty="0"/>
              <a:t>[Answer] λ ≈ 3.0 m; ≈ 8200 of them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λ = c/f = 3 × 10⁸ ÷ 9.85 × 10⁷ ≈ 3.05 m.</a:t>
            </a:r>
          </a:p>
          <a:p>
            <a:pPr marL="0" indent="0">
              <a:buNone/>
            </a:pPr>
            <a:r>
              <a:rPr lang="en-GB" sz="1200" dirty="0"/>
              <a:t>[Step 2] n = 25 000 ÷ 3.05.</a:t>
            </a:r>
          </a:p>
          <a:p>
            <a:pPr marL="0" indent="0">
              <a:buNone/>
            </a:pPr>
            <a:r>
              <a:rPr lang="en-GB" sz="1200" dirty="0"/>
              <a:t>[Step 3] ≈ 8200 wavelengths.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3.0 m; ≈ 8200 of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Orange light of 600 nm enters glass, where its wavelength is squeezed to 400 nm — the wavelength violet light has in air. Does it look violet? The light slows to two thirds of c inside the glass. If the speed drops while the source keeps emitting, something about the wave has to give.</a:t>
            </a:r>
          </a:p>
          <a:p>
            <a:pPr marL="0" indent="0">
              <a:buNone/>
            </a:pPr>
            <a:r>
              <a:rPr lang="en-GB" sz="1200" dirty="0"/>
              <a:t>[Answer] No, it stays orange. What gives is the wavelength, not the frequency — the source is still shaking at the same rate, and every crest that arrives at the glass has to set off inside it, so the same number pass a point each second on both sides of the boundary. Colour follows frequency, which is why nothing you look at through a window changes hue.</a:t>
            </a:r>
          </a:p>
          <a:p>
            <a:pPr marL="0" indent="0">
              <a:buNone/>
            </a:pPr>
            <a:r>
              <a:rPr lang="en-GB" sz="1200" dirty="0"/>
              <a:t>[Figure] A single bar divided into seven bands, labelled radio, microwave, infrared, visible at 400–700 nm, ultraviolet, X-ray and gamma; an arrow beneath points right for increasing frequency and a second points left for increasing wavelength.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of 600 nm enters glass of refractive index 1.50. Find its speed, wavelength, and frequency inside — then explain which one determines the colour seen by an underwater diver looking at a red lamp.</a:t>
            </a:r>
          </a:p>
          <a:p>
            <a:pPr marL="0" indent="0">
              <a:buNone/>
            </a:pPr>
            <a:r>
              <a:rPr lang="en-GB" sz="1200" dirty="0"/>
              <a:t>[Answer] v = 2 × 10⁸ m/s, λ = 400 nm, f = 5 × 10¹⁴ Hz — colour follows the unchanged frequency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c/n = 2.0 × 10⁸ m/s; λ = 600/1.5 = 400 nm; f unchanged at 5.0 × 10¹⁴ Hz.</a:t>
            </a:r>
          </a:p>
          <a:p>
            <a:pPr marL="0" indent="0">
              <a:buNone/>
            </a:pPr>
            <a:r>
              <a:rPr lang="en-GB" sz="1200" dirty="0"/>
              <a:t>[Step 2] Inside glass the wavelength matches 'violet's vacuum value' — yet the light is still red.</a:t>
            </a:r>
          </a:p>
          <a:p>
            <a:pPr marL="0" indent="0">
              <a:buNone/>
            </a:pPr>
            <a:r>
              <a:rPr lang="en-GB" sz="1200" dirty="0"/>
              <a:t>[Step 3] The eye responds to frequency, which never changed; the lamp looks red in any medium.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2 × 10⁸ m/s, λ = 400 nm, f = 5 × 10¹⁴ Hz — colour follows the unchanged frequency</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https://giophysics.com/chapter-24/presentation/?lesson=em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electromagnetic wave is a transverse wave of oscillating electric and magnetic fields that can travel through empty space.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Sunlight crosses 150 million kilometres of vacuum to reach Earth — no medium carries it.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Vibrating electric and magnetic fields regenerate each other at right angles to the direction of travel — no medium required. Every EM wave moves at c ≈ 3 × 10⁸ m/s in vacuum; what distinguishes radio from gamma rays is only wavelength and frequency.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Radio, microwave, infrared, visible, ultraviolet, X-ray, gamma — in order of increasing frequency and decreasing wavelength.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E and B fields vibrate at right angles to the travel direction (and to each other) — which is why light can be polarised.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Radio for communication, microwaves for cooking and links, IR for heat sensing, UV for sterilising, X-rays for imaging, gamma for treating tumours.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hyperlink" Target="https://giophysics.com/chapter-24/presentation/?lesson=e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hapter-24/presentation/?lesson=e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describing-waves/" TargetMode="External"/><Relationship Id="rId4" Type="http://schemas.openxmlformats.org/officeDocument/2006/relationships/hyperlink" Target="https://giophysics.com/chapter-20/electric-field-lines-direc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24/presentation/?lesson=e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e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24/polarisation/" TargetMode="External"/><Relationship Id="rId4" Type="http://schemas.openxmlformats.org/officeDocument/2006/relationships/hyperlink" Target="https://giophysics.com/chapter-24/electromagnetic-waves/" TargetMode="External"/><Relationship Id="rId5" Type="http://schemas.openxmlformats.org/officeDocument/2006/relationships/hyperlink" Target="https://giophysics.com/chapter-24/presentation/?lesson=em"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3-electromagnetic-wav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Waves that need no medium</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Electromagnetic Waves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Maxwell predicted them; light is one of them. Electromagnetic waves are transverse disturbances of electric and magnetic fields, all travelling at the same vacuum speed.</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https://giophysics.com/chapter-24/electromagnetic-waves/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harm each band can do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7656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band carries energy and each does its damage differently. Microwaves are absorbed by the water in living tissue and heat it from the inside, so excessive exposure cooks internal organs. Infrared and bright visible light heat the surface: skin burns, and a laser or the Sun can burn the retina.</a:t>
            </a:r>
          </a:p>
        </p:txBody>
      </p:sp>
      <p:sp>
        <p:nvSpPr>
          <p:cNvPr id="7" name="text"/>
          <p:cNvSpPr txBox="1"/>
          <p:nvPr/>
        </p:nvSpPr>
        <p:spPr>
          <a:xfrm>
            <a:off x="558800" y="361148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Ultraviolet carries enough energy per photon to damage cells at the surface of the skin and the eye, bringing premature ageing, skin cancer and cataracts. X-rays and gamma rays are ionising — they knock electrons out of atoms inside the body, and the damaged molecules can mutate a cell or kill it, so exposure is kept as low as the job allows. The pattern to remember is that the risk climbs with frequency, because the energy each photon delivers climbs with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Vacuum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 ≈ 3 × 10⁸ m/s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same for every EM wave in vacuum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Radio waves and X-rays race through vacuum at exactly the same speed — the speed of light.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Wave equation for light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 = fλ</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Visible: ~400 nm (violet) to ~700 nm (red)</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 c fixed, longer wavelength always means lower frequency — the whole spectrum is one trade-off.</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Electromagnetic wave explorer: At fixed wave speed c, raising frequency shortens wavelength so fλ stays constant." descr="Electromagnetic wave explorer: At fixed wave speed c, raising frequency shortens wavelength so fλ stays constant."/>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Electromagnetic wave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Entering a medium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&lt; c, f unchanged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Wavelength shortens with the speed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glass or water light slows and its wavelength shrinks, but the frequency — set by the source — never changes.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fields at right angles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A wave travelling to the right, drawn as a sinusoidal electric field oscillating up and down in the plane of the page with arrows at four points, and beneath it the magnetic field shown as alternating dots and crosses in step with it, pointing out of and into the page." descr="A wave travelling to the right, drawn as a sinusoidal electric field oscillating up and down in the plane of the page with arrows at four points, and beneath it the magnetic field shown as alternating dots and crosses in step with it, pointing out of and into the page."/>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wave travelling to the right, drawn as a sinusoidal electric field oscillating up and down in the plane of the page with arrows at four points, and beneath it the magnetic field shown as alternating dots and crosses in step with it, pointing out of and into the page.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When light enters glass its speed and wavelength drop, but its frequency does not change — frequency is fixed by the vibrating source, and it is what decides the colour.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frequency of green light of wavelength 500 nm in vacuum.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frequency of green light of wavelength 500 nm in vacuum.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c/λ = 3 × 10⁸ ÷ 5.0 × 10⁻⁷.</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6.0 × 10¹⁴ Hz.</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6.0 × 10¹⁴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Red light has wavelength 700 nm in vacuum. Find its frequency, and its wavelength in glass where its speed is 2.0 × 10⁸ m/s.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Describing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fields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Red light has wavelength 700 nm in vacuum. Find its frequency, and its wavelength in glass where its speed is 2.0 × 10⁸ m/s.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c/λ = 3 × 10⁸ ÷ 700 × 10⁻⁹ ≈ 4.3 × 10¹⁴ Hz.</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glass f is unchanged; λ = v/f = 2.0 × 10⁸ ÷ 4.3 × 10¹⁴.</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470 nm — shorter, because the wave moves slower.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4.3 × 10¹⁴ Hz; λ in glass ≈ 470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Find the frequency of green light of wavelength 500 nm in vacuum.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fλ, so f = c/λ</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3.0 × 10⁸ / 500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6.0 × 10⁵ Hz</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green light has a frequency of 600 kHz.</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nanometres were never converted. It is a slip the arithmetic actively hides, because 3.0 divided by 500 gives the clean 6.0 the correct answer also starts with — only the exponent is wrong, by a factor of 10⁹. The result is the giveaway: 600 kHz is a medium-wave radio station, and the bar puts radio nine bands away from visible light.</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 = 3.0 × 10⁸ / (500 × 10⁻⁹) = 6.0 × 10¹⁴ Hz</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passes from air into glass, where its speed falls to two thirds of c. What happens to its frequency and its wavelength?</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fall to two thirds</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wavelength falls to two thirds; the frequency is unchanged</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frequency falls to two thirds; the wavelength is unchanged</a:t>
            </a:r>
          </a:p>
        </p:txBody>
      </p:sp>
      <p:sp>
        <p:nvSpPr>
          <p:cNvPr id="10" name="panel"/>
          <p:cNvSpPr/>
          <p:nvPr/>
        </p:nvSpPr>
        <p:spPr>
          <a:xfrm>
            <a:off x="7010400" y="1854200"/>
            <a:ext cx="4622800" cy="2287597"/>
          </a:xfrm>
          <a:prstGeom prst="rect">
            <a:avLst/>
          </a:prstGeom>
          <a:solidFill>
            <a:srgbClr val="FFFFFF"/>
          </a:solidFill>
          <a:ln w="9525">
            <a:solidFill>
              <a:srgbClr val="C6C8BB"/>
            </a:solidFill>
          </a:ln>
        </p:spPr>
      </p:sp>
      <p:pic>
        <p:nvPicPr>
          <p:cNvPr id="11" name="A single bar divided into seven bands, labelled radio, microwave, infrared, visible at 400–700 nm, ultraviolet, X-ray and gamma; an arrow beneath points right for increasing frequency and a second points left for increasing wavelength." descr="A single bar divided into seven bands, labelled radio, microwave, infrared, visible at 400–700 nm, ultraviolet, X-ray and gamma; an arrow beneath points right for increasing frequency and a second points left for increasing wavelength."/>
          <p:cNvPicPr>
            <a:picLocks noChangeAspect="1"/>
          </p:cNvPicPr>
          <p:nvPr/>
        </p:nvPicPr>
        <p:blipFill>
          <a:blip r:embed="rId3"/>
          <a:stretch>
            <a:fillRect/>
          </a:stretch>
        </p:blipFill>
        <p:spPr>
          <a:xfrm>
            <a:off x="7124700" y="1968500"/>
            <a:ext cx="4394200" cy="2058997"/>
          </a:xfrm>
          <a:prstGeom prst="rect">
            <a:avLst/>
          </a:prstGeom>
        </p:spPr>
      </p:pic>
      <p:sp>
        <p:nvSpPr>
          <p:cNvPr id="12" name="text"/>
          <p:cNvSpPr txBox="1"/>
          <p:nvPr/>
        </p:nvSpPr>
        <p:spPr>
          <a:xfrm>
            <a:off x="7010400" y="420529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bar divided into seven bands, labelled radio, microwave, infrared, visible at 400–700 nm, ultraviolet, X-ray and gamma; an arrow beneath points right for increasing frequency and a second points left for increasing wavelength.</a:t>
            </a:r>
          </a:p>
        </p:txBody>
      </p:sp>
      <p:sp>
        <p:nvSpPr>
          <p:cNvPr id="13" name="text"/>
          <p:cNvSpPr txBox="1"/>
          <p:nvPr/>
        </p:nvSpPr>
        <p:spPr>
          <a:xfrm>
            <a:off x="7010400" y="524669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wavelength falls to two thirds; the frequency is unchanged</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Crests cannot pile up at the boundary or vanish there: whatever number arrive at the glass each second must set off inside it each second, so the frequency is fixed — by the source, and by nothing that happens on the way. With v = fλ and v cut to two thirds, it is the wavelength that has to follow. That is why the bar's two arrows point opposite ways in vacuum but come uncoupled inside a medium: a band is identified by its frequency, and the wavelength is whatever the local speed makes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Which travels fastest in a vacuum: radio waves, visible light, or X-rays?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Radio waves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X-rays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all travel at the same speed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They all travel at the same speed</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All electromagnetic waves share the same vacuum speed c — only wavelength and frequency differ.</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Radio waves sit at the long-wavelength end of the bar, and long wavelength reads as "fast" if speed is being confused with how far one cycle reaches. Speed is wavelength times frequency, and along this spectrum the two trade off exactly: as λ grows, f shrinks in the same proportion.</a:t>
            </a:r>
          </a:p>
        </p:txBody>
      </p:sp>
      <p:sp>
        <p:nvSpPr>
          <p:cNvPr id="11" name="text"/>
          <p:cNvSpPr txBox="1"/>
          <p:nvPr/>
        </p:nvSpPr>
        <p:spPr>
          <a:xfrm>
            <a:off x="558800" y="40919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X-rays do the most damage of the three, which is what makes this tempting — but energy is not speed. In vacuum an X-ray and a radio wave cross the same metre in the same 3.3 nanoseconds.</a:t>
            </a:r>
          </a:p>
        </p:txBody>
      </p:sp>
      <p:sp>
        <p:nvSpPr>
          <p:cNvPr id="12" name="text"/>
          <p:cNvSpPr txBox="1"/>
          <p:nvPr/>
        </p:nvSpPr>
        <p:spPr>
          <a:xfrm>
            <a:off x="558800" y="45847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Every electromagnetic wave travels at c in vacuum; the bands differ only in frequency and wavelength.</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ELECTROMAGNETIC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Electromagnetic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radio station broadcasts at 98.5 MHz. Find the wavelength, and how many wavelengths fit between the transmitter and a receiver 25 km away.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radio station broadcasts at 98.5 MHz. Find the wavelength, and how many wavelengths fit between the transmitter and a receiver 25 km away.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c/f = 3 × 10⁸ ÷ 9.85 × 10⁷ ≈ 3.05 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25 000 ÷ 3.05.</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8200 wavelengths.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3.0 m; ≈ 8200 of them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Orange light of 600 nm enters glass, where its wavelength is squeezed to 400 nm — the wavelength violet light has in air. Does it look violet?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light slows to two thirds of c inside the glass. If the speed drops while the source keeps emitting, something about the wave has to give.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it stays orange. What gives is the wavelength, not the frequency — the source is still shaking at the same rate, and every crest that arrives at the glass has to set off inside it, so the same number pass a point each second on both sides of the boundary. Colour follows frequency, which is why nothing you look at through a window changes hue.</a:t>
            </a:r>
          </a:p>
        </p:txBody>
      </p:sp>
      <p:sp>
        <p:nvSpPr>
          <p:cNvPr id="9" name="panel"/>
          <p:cNvSpPr/>
          <p:nvPr/>
        </p:nvSpPr>
        <p:spPr>
          <a:xfrm>
            <a:off x="7010400" y="1854200"/>
            <a:ext cx="4622800" cy="2287597"/>
          </a:xfrm>
          <a:prstGeom prst="rect">
            <a:avLst/>
          </a:prstGeom>
          <a:solidFill>
            <a:srgbClr val="FFFFFF"/>
          </a:solidFill>
          <a:ln w="9525">
            <a:solidFill>
              <a:srgbClr val="C6C8BB"/>
            </a:solidFill>
          </a:ln>
        </p:spPr>
      </p:sp>
      <p:pic>
        <p:nvPicPr>
          <p:cNvPr id="10" name="A single bar divided into seven bands, labelled radio, microwave, infrared, visible at 400–700 nm, ultraviolet, X-ray and gamma; an arrow beneath points right for increasing frequency and a second points left for increasing wavelength." descr="A single bar divided into seven bands, labelled radio, microwave, infrared, visible at 400–700 nm, ultraviolet, X-ray and gamma; an arrow beneath points right for increasing frequency and a second points left for increasing wavelength."/>
          <p:cNvPicPr>
            <a:picLocks noChangeAspect="1"/>
          </p:cNvPicPr>
          <p:nvPr/>
        </p:nvPicPr>
        <p:blipFill>
          <a:blip r:embed="rId3"/>
          <a:stretch>
            <a:fillRect/>
          </a:stretch>
        </p:blipFill>
        <p:spPr>
          <a:xfrm>
            <a:off x="7124700" y="1968500"/>
            <a:ext cx="4394200" cy="2058997"/>
          </a:xfrm>
          <a:prstGeom prst="rect">
            <a:avLst/>
          </a:prstGeom>
        </p:spPr>
      </p:pic>
      <p:sp>
        <p:nvSpPr>
          <p:cNvPr id="11" name="text"/>
          <p:cNvSpPr txBox="1"/>
          <p:nvPr/>
        </p:nvSpPr>
        <p:spPr>
          <a:xfrm>
            <a:off x="7010400" y="420529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bar divided into seven bands, labelled radio, microwave, infrared, visible at 400–700 nm, ultraviolet, X-ray and gamma; an arrow beneath points right for increasing frequency and a second points left for increasing wavelength.</a:t>
            </a:r>
          </a:p>
        </p:txBody>
      </p:sp>
      <p:sp>
        <p:nvSpPr>
          <p:cNvPr id="12" name="text"/>
          <p:cNvSpPr txBox="1"/>
          <p:nvPr/>
        </p:nvSpPr>
        <p:spPr>
          <a:xfrm>
            <a:off x="7010400" y="524669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of 600 nm enters glass of refractive index 1.50. Find its speed, wavelength, and frequency inside — then explain which one determines the colour seen by an underwater diver looking at a red lamp.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of 600 nm enters glass of refractive index 1.50. Find its speed, wavelength, and frequency inside — then explain which one determines the colour seen by an underwater diver looking at a red lamp.</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c/n = 2.0 × 10⁸ m/s; λ = 600/1.5 = 400 nm; f unchanged at 5.0 × 10¹⁴ Hz.</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Inside glass the wavelength matches 'violet's vacuum value' — yet the light is still red.</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eye responds to frequency, which never changed; the lamp looks red in any medium.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2 × 10⁸ m/s, λ = 400 nm, f = 5 × 10¹⁴ Hz — colour follows the unchanged frequency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ELECTROMAGNETIC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Electromagnetic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15.4 Polarisation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https://giophysics.com/chapter-24/polarisation/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https://giophysics.com/chapter-24/presentation/?lesson=em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https://giophysics.com/downloads/24-3-electromagnetic-waves.pdf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electromagnetic wave is a transverse wave of oscillating electric and magnetic fields that can travel through empty space.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Sunlight crosses 150 million kilometres of vacuum to reach Earth — no medium carries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Waves that need no medium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Vibrating electric and magnetic fields regenerate each other at right angles to the direction of travel — no medium required. Every EM wave moves at c ≈ 3 × 10⁸ m/s in vacuum; what distinguishes radio from gamma rays is only wavelength and frequency.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spectrum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Radio, microwave, infrared, visible, ultraviolet, X-ray, gamma — in order of increasing frequency and decreasing wavelength.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Transverse nature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E and B fields vibrate at right angles to the travel direction (and to each other) — which is why light can be polarised.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Uses by band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Radio for communication, microwaves for cooking and links, IR for heat sensing, UV for sterilising, X-rays for imaging, gamma for treating tumours.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ELECTROMAGNETIC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Electromagnetic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Electromagnetic Waves</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