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notesMaster" Target="notesMasters/notesMaster1.xml"/><Relationship Id="rId3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Waves — Sound &amp; the Doppler Effect. Lesson 9 of 10.</a:t>
            </a:r>
          </a:p>
          <a:p>
            <a:pPr marL="0" indent="0">
              <a:buNone/>
            </a:pPr>
            <a:r>
              <a:rPr lang="en-GB" sz="1200" dirty="0"/>
              <a:t>[Intro] Sound is a longitudinal pressure wave: frequency sets pitch, amplitude sets loudness. When source and listener move relative to each other, the received pitch shifts — the Doppler effect.</a:t>
            </a:r>
          </a:p>
          <a:p>
            <a:pPr marL="0" indent="0">
              <a:buNone/>
            </a:pPr>
            <a:r>
              <a:rPr lang="en-GB" sz="1200" dirty="0"/>
              <a:t>[Source] https://giophysics.com/chapter-24/sound-doppler/</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 light source moving away stretches the wave it emits, so the wavelength received is longer than the wavelength emitted — a redshift; moving towards you it compresses the wave into a blueshift. Provided the relative speed is far below c, the fractional change in wavelength equals the fractional change in frequency, and both equal v/c: Δλ/λ = Δf/f ≈ v/c, where v is the speed along the line of sight. A spectral line at 656.3 nm seen at 656.8 nm has Δλ/λ = 0.5/656.3, so v ≈ 2.3 × 10⁵ m/s of recession.</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Notice what changes from the sound case. Sound travels in air, so it matters whether the source moves through that air or the observer does — the two give slightly different shifts. Light has no medium, so only the relative velocity of source and observer counts, and there is one formula rather than two. Only the component of that velocity along the line of sight produces a shift: a star moving directly across your field of view, however fast, shows none.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Moving source: f' = f·v/(v ∓ vₛ)</a:t>
            </a:r>
          </a:p>
          <a:p>
            <a:pPr marL="0" indent="0">
              <a:buNone/>
            </a:pPr>
            <a:r>
              <a:rPr lang="en-GB" sz="1200" dirty="0"/>
              <a:t>[In plain English] An approaching source crowds its wavefronts together, raising the heard frequency; moving away spreads them and lowers it.</a:t>
            </a:r>
          </a:p>
          <a:p>
            <a:pPr marL="0" indent="0">
              <a:buNone/>
            </a:pPr>
            <a:r>
              <a:rPr lang="en-GB" sz="1200" dirty="0"/>
              <a:t>[Note] − approaching, + receding</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Beats: f_beat = |f₁ − f₂|</a:t>
            </a:r>
          </a:p>
          <a:p>
            <a:pPr marL="0" indent="0">
              <a:buNone/>
            </a:pPr>
            <a:r>
              <a:rPr lang="en-GB" sz="1200" dirty="0"/>
              <a:t>[In plain English] Two close frequencies drift in and out of step, so the loudness throbs at exactly the difference between them — how instruments are tuned.</a:t>
            </a:r>
          </a:p>
          <a:p>
            <a:pPr marL="0" indent="0">
              <a:buNone/>
            </a:pPr>
            <a:r>
              <a:rPr lang="en-GB" sz="1200" dirty="0"/>
              <a:t>[Note] Loudness pulses at the difference</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Sound intensity: I ∝ A²</a:t>
            </a:r>
          </a:p>
          <a:p>
            <a:pPr marL="0" indent="0">
              <a:buNone/>
            </a:pPr>
            <a:r>
              <a:rPr lang="en-GB" sz="1200" dirty="0"/>
              <a:t>[In plain English] Doubling a sound wave's amplitude quadruples its intensity — loudness and pitch are controlled by different wave properties.</a:t>
            </a:r>
          </a:p>
          <a:p>
            <a:pPr marL="0" indent="0">
              <a:buNone/>
            </a:pPr>
            <a:r>
              <a:rPr lang="en-GB" sz="1200" dirty="0"/>
              <a:t>[Note] Pitch ← frequency; loudness ← amplitude</a:t>
            </a:r>
          </a:p>
          <a:p>
            <a:pPr marL="0" indent="0">
              <a:buNone/>
            </a:pPr>
            <a:r>
              <a:rPr lang="en-GB" sz="1200" dirty="0"/>
              <a:t>[Graph] Intensity–amplitude explorer. Intensity follows the square of amplitude: doubling amplitude makes four times the intensity.</a:t>
            </a:r>
          </a:p>
          <a:p>
            <a:pPr marL="0" indent="0">
              <a:buNone/>
            </a:pPr>
            <a:r>
              <a:rPr lang="en-GB" sz="1200" dirty="0"/>
              <a:t>[Axes] Horizontal: amplitude A. Vertical: intensity I. Values are normalised — the graph teaches the shape, not a measurement.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Fig. 5.1. A side view of the arrangement. The student stands on level hatched ground on the left, facing a tall wall drawn as a hatched vertical slab standing on the same ground well to her right. A dimension line above her head runs horizontally from the student across to the face of the wall and is labelled 165 m. No sound path is drawn on the figure.</a:t>
            </a:r>
          </a:p>
          <a:p>
            <a:pPr marL="0" indent="0">
              <a:buNone/>
            </a:pPr>
            <a:r>
              <a:rPr lang="en-GB" sz="1200" dirty="0"/>
              <a:t>[Where it came from] IGCSE Topic 3 · Waves, question 5; syllabus 3.4.</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Figure 2. Side view along a straight road, drawn as a hatched ground line. On the left an ambulance stands on the road, labelled 'ambulance, siren of frequency 512 Hz'. A horizontal arrow leaves the front of the ambulance and points to the right, labelled 25 m s⁻¹. Well ahead of it, on the same road, a person stands still, labelled 'stationary observer'. A note below the road reads 'speed of sound in air = 340 m s⁻¹'.</a:t>
            </a:r>
          </a:p>
          <a:p>
            <a:pPr marL="0" indent="0">
              <a:buNone/>
            </a:pPr>
            <a:r>
              <a:rPr lang="en-GB" sz="1200" dirty="0"/>
              <a:t>[Where it came from] IB Theme C · Wave behaviour, question 4; syllabus C.5.</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Figure 6. A pair of empty axes provided for the sketch. The horizontal axis is labelled 'displacement x / cm' and is scaled from −8.0 through 0 to +8.0, with faint gridlines at −8.0, −4.0, 0, +4.0 and +8.0 and a dashed vertical line drawn at x = 0. The vertical axis is labelled 'energy / J' and carries only a zero at its foot, so no numerical scale is imposed. No curve of any kind is drawn on the axes.</a:t>
            </a:r>
          </a:p>
          <a:p>
            <a:pPr marL="0" indent="0">
              <a:buNone/>
            </a:pPr>
            <a:r>
              <a:rPr lang="en-GB" sz="1200" dirty="0"/>
              <a:t>[Where it came from] IB Theme C · Wave behaviour, question 10; syllabus C.1, C.5.</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The source's own frequency never changes — the shift is in what the observer receives. And loudness does not affect pitch: amplitude and frequency are independent properties.</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Thunder arrives 4.0 s after the lightning flash (v = 340 m/s). How far away was the strike?</a:t>
            </a:r>
          </a:p>
          <a:p>
            <a:pPr marL="0" indent="0">
              <a:buNone/>
            </a:pPr>
            <a:r>
              <a:rPr lang="en-GB" sz="1200" dirty="0"/>
              <a:t>[Answer] ≈ 1.4 km</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Describing waves; Stationary waves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d = vt = 340 × 4.0.</a:t>
            </a:r>
          </a:p>
          <a:p>
            <a:pPr marL="0" indent="0">
              <a:buNone/>
            </a:pPr>
            <a:r>
              <a:rPr lang="en-GB" sz="1200" dirty="0"/>
              <a:t>[Step 2] d ≈ 1.4 km.</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 1.4 km</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siren emits 700 Hz while approaching you at 30 m/s (v = 343 m/s). What frequency do you hear?</a:t>
            </a:r>
          </a:p>
          <a:p>
            <a:pPr marL="0" indent="0">
              <a:buNone/>
            </a:pPr>
            <a:r>
              <a:rPr lang="en-GB" sz="1200" dirty="0"/>
              <a:t>[Answer] f' ≈ 767 Hz</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Approaching source: f' = f·v/(v − vₛ).</a:t>
            </a:r>
          </a:p>
          <a:p>
            <a:pPr marL="0" indent="0">
              <a:buNone/>
            </a:pPr>
            <a:r>
              <a:rPr lang="en-GB" sz="1200" dirty="0"/>
              <a:t>[Step 2] f' = 700 × 343/(343 − 30) = 700 × 343/313.</a:t>
            </a:r>
          </a:p>
          <a:p>
            <a:pPr marL="0" indent="0">
              <a:buNone/>
            </a:pPr>
            <a:r>
              <a:rPr lang="en-GB" sz="1200" dirty="0"/>
              <a:t>[Step 3] f' ≈ 767 Hz — noticeably sharper.</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f' ≈ 767 Hz</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[Spot the mistake] The working is complete and one line of it is wrong. Let the room hunt: one click names the line, a second shows it done correctly.</a:t>
            </a:r>
          </a:p>
          <a:p>
            <a:pPr marL="0" indent="0">
              <a:buNone/>
            </a:pPr>
            <a:r>
              <a:rPr lang="en-GB" sz="1200" dirty="0"/>
              <a:t>[Line 3 is wrong] The sign has gone the wrong way. Both signs live in the same formula, which is why it is worth deciding the direction of the answer before choosing one: an approaching source must sound higher, so the answer has to exceed 700 Hz and the denominator must therefore be the smaller of the two options. The version written here gives a lower note, which is what a receding siren does.</a:t>
            </a:r>
          </a:p>
          <a:p>
            <a:pPr marL="0" indent="0">
              <a:buNone/>
            </a:pPr>
            <a:r>
              <a:rPr lang="en-GB" sz="1200" dirty="0"/>
              <a:t>[It should say] f' = 700 × 343/(343 − 30) = 700 × 1.096 = 767 Hz</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The source is moving right at half the speed of the waves. What does the listener ahead of it hear?</a:t>
            </a:r>
          </a:p>
          <a:p>
            <a:pPr marL="0" indent="0">
              <a:buNone/>
            </a:pPr>
            <a:r>
              <a:rPr lang="en-GB" sz="1200" dirty="0"/>
              <a:t>[Options] A A little higher than the emitted note — a few per cent   B One and a half times the emitted frequency   C Twice the emitted frequency</a:t>
            </a:r>
          </a:p>
          <a:p>
            <a:pPr marL="0" indent="0">
              <a:buNone/>
            </a:pPr>
            <a:r>
              <a:rPr lang="en-GB" sz="1200" dirty="0"/>
              <a:t>[Figure] Four circular wavefronts each drawn from where the source was when it emitted them, so they crowd together to a third of their spacing ahead of the moving source and stretch out behind it, with a listener marked on each side and the source's velocity arrow pointing right.</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C — Twice the emitted frequency. In the time between emitting one front and the next, the wave has travelled v while the source has travelled v/2 after it — so the gap left between them is only half the usual wavelength. The sound still crosses the air at v, so half the spacing means twice as many fronts arriving per second. Count them on the drawing: ahead of the source they are a third of their spacing behind it, which is (v − vₛ) against (v + vₛ), a half against one and a half. Half the wavelength, double the frequency.</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Two tuning forks of 440 Hz and 444 Hz sound together. What do you hear?</a:t>
            </a:r>
          </a:p>
          <a:p>
            <a:pPr marL="0" indent="0">
              <a:buNone/>
            </a:pPr>
            <a:r>
              <a:rPr lang="en-GB" sz="1200" dirty="0"/>
              <a:t>[Figure] Ten cycles of one note and eleven of another drawn on the same axis, starting in step, falling half a cycle apart in the middle and returning to step at the end, with the loudness of the pair plotted beneath as a single slow swell.</a:t>
            </a:r>
          </a:p>
          <a:p>
            <a:pPr marL="0" indent="0">
              <a:buNone/>
            </a:pPr>
            <a:r>
              <a:rPr lang="en-GB" sz="1200" dirty="0"/>
              <a:t>[Options] A A steady 442 Hz tone   B A tone beating 4 times per second   C Silence</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Two tuning forks of 440 Hz and 444 Hz sound together. What do you hear?</a:t>
            </a:r>
          </a:p>
          <a:p>
            <a:pPr marL="0" indent="0">
              <a:buNone/>
            </a:pPr>
            <a:r>
              <a:rPr lang="en-GB" sz="1200" dirty="0"/>
              <a:t>[Option by option] A: The pitch you hear really is about 442 Hz, the average of the two, so half of this is right. What it misses is that the two waves slide in and out of step: they reinforce, cancel, and reinforce again, four times every second.  B: Correct. Beats pulse at |f₁ − f₂| = 4 Hz — a note near 442 Hz whose loudness throbs four times a second.  C: Cancellation does happen, but only at the instants when the two are half a cycle apart, and they do not stay there: 444 cycles against 440 means the pair slips one whole cycle four times a second, passing through in-step just as often as out-of-step.</a:t>
            </a:r>
          </a:p>
          <a:p>
            <a:pPr marL="0" indent="0">
              <a:buNone/>
            </a:pPr>
            <a:r>
              <a:rPr lang="en-GB" sz="1200" dirty="0"/>
              <a:t>[Answer] B — A tone beating 4 times per second</a:t>
            </a:r>
          </a:p>
          <a:p>
            <a:pPr marL="0" indent="0">
              <a:buNone/>
            </a:pPr>
            <a:r>
              <a:rPr lang="en-GB" sz="1200" dirty="0"/>
              <a:t>[Why] Beats pulse at |f₁ − f₂| = 4 Hz — a tone near 442 Hz whose loudness throbs four times each second.</a:t>
            </a:r>
          </a:p>
          <a:p>
            <a:pPr marL="0" indent="0">
              <a:buNone/>
            </a:pPr>
            <a:r>
              <a:rPr lang="en-GB" sz="1200" dirty="0"/>
              <a:t>[Reveal] One click for the answer, then one for the reason.</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An ambulance races past you with its siren on and the note drops. What does the driver hear? You hear the pitch fall the instant it passes. The driver has that same siren a metre behind their head for the whole journey.</a:t>
            </a:r>
          </a:p>
          <a:p>
            <a:pPr marL="0" indent="0">
              <a:buNone/>
            </a:pPr>
            <a:r>
              <a:rPr lang="en-GB" sz="1200" dirty="0"/>
              <a:t>[Answer] No change whatever. The siren's own frequency never alters — the driver is not moving relative to it, so the wavefronts reach them at exactly the rate they were made. What changed for you is the spacing of the fronts in the air, because the source was chasing its own sound on the way in and running away from it on the way out.</a:t>
            </a:r>
          </a:p>
          <a:p>
            <a:pPr marL="0" indent="0">
              <a:buNone/>
            </a:pPr>
            <a:r>
              <a:rPr lang="en-GB" sz="1200" dirty="0"/>
              <a:t>[Figure] Four circular wavefronts each drawn from where the source was when it emitted them, so they crowd together to a third of their spacing ahead of the moving source and stretch out behind it, with a listener marked on each side and the source's velocity arrow pointing right.</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stationary siren emits 800 Hz. You drive toward it at 25 m/s (v(sound) = 343 m/s). What frequency do you hear? (Moving observer: f′ = f(v + vₒ)/v)</a:t>
            </a:r>
          </a:p>
          <a:p>
            <a:pPr marL="0" indent="0">
              <a:buNone/>
            </a:pPr>
            <a:r>
              <a:rPr lang="en-GB" sz="1200" dirty="0"/>
              <a:t>[Answer] ≈ 858 Hz</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Moving observer formula: f′ = 800 × (343 + 25)/343.</a:t>
            </a:r>
          </a:p>
          <a:p>
            <a:pPr marL="0" indent="0">
              <a:buNone/>
            </a:pPr>
            <a:r>
              <a:rPr lang="en-GB" sz="1200" dirty="0"/>
              <a:t>[Step 2] f′ = 800 × 1.0729.</a:t>
            </a:r>
          </a:p>
          <a:p>
            <a:pPr marL="0" indent="0">
              <a:buNone/>
            </a:pPr>
            <a:r>
              <a:rPr lang="en-GB" sz="1200" dirty="0"/>
              <a:t>[Step 3] f′ ≈ 858 Hz.</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 858 Hz</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bat flying at 6.0 m/s toward a wall emits 40.0 kHz and hears its echo. Taking v = 340 m/s, find the echo frequency the bat detects (two Doppler shifts).</a:t>
            </a:r>
          </a:p>
          <a:p>
            <a:pPr marL="0" indent="0">
              <a:buNone/>
            </a:pPr>
            <a:r>
              <a:rPr lang="en-GB" sz="1200" dirty="0"/>
              <a:t>[Answer] ≈ 41.4 kHz — a double Doppler shift</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Wall receives (moving source): f₁ = 40.0 × 340/(340 − 6) ≈ 40.72 kHz.</a:t>
            </a:r>
          </a:p>
          <a:p>
            <a:pPr marL="0" indent="0">
              <a:buNone/>
            </a:pPr>
            <a:r>
              <a:rPr lang="en-GB" sz="1200" dirty="0"/>
              <a:t>[Step 2] The wall re-emits f₁; the bat is a moving observer: f₂ = f₁ × (340 + 6)/340.</a:t>
            </a:r>
          </a:p>
          <a:p>
            <a:pPr marL="0" indent="0">
              <a:buNone/>
            </a:pPr>
            <a:r>
              <a:rPr lang="en-GB" sz="1200" dirty="0"/>
              <a:t>[Step 3] f₂ ≈ 40.72 × 1.0176 ≈ 41.4 kHz — the ~1.4 kHz shift encodes closing speed.</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 41.4 kHz — a double Doppler shift</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https://giophysics.com/chapter-24/presentation/?lesson=sound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The Doppler effect is the change in observed frequency when a wave source and an observer move relative to each other.</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An ambulance siren drops in pitch the instant it passes you — same siren, changed relative motion.</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A moving source squeezes wavefronts ahead of it and stretches them behind, so an approaching siren sounds higher and a receding one lower. Two slightly different frequencies played together beat at their difference frequency — both effects are everyday wave physics.</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Vibrating objects push compressions and rarefactions through the air at about 343 m/s (15 °C). No medium, no sound — unlike light.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Humans hear roughly 20 Hz to 20 kHz. Above is ultrasound — used for imaging and sonar; below is infrasound.</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Radar speed guns, medical blood-flow ultrasound, and the redshift of distant galaxies all read velocities from frequency shifts.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png"/><Relationship Id="rId4" Type="http://schemas.openxmlformats.org/officeDocument/2006/relationships/hyperlink" Target="https://giophysics.com/chapter-24/presentation/?lesson=sound"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3.png"/><Relationship Id="rId4" Type="http://schemas.openxmlformats.org/officeDocument/2006/relationships/hyperlink" Target="https://giophysics.com/curricula/igcse/exams/waves#q5"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4.png"/><Relationship Id="rId4" Type="http://schemas.openxmlformats.org/officeDocument/2006/relationships/hyperlink" Target="https://giophysics.com/curricula/ib/exams/wave-behaviour#q4"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5.png"/><Relationship Id="rId4" Type="http://schemas.openxmlformats.org/officeDocument/2006/relationships/hyperlink" Target="https://giophysics.com/curricula/ib/exams/wave-behaviour#q10"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24/describing-waves/" TargetMode="External"/><Relationship Id="rId4" Type="http://schemas.openxmlformats.org/officeDocument/2006/relationships/hyperlink" Target="https://giophysics.com/chapter-24/stationary-waves/"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1.png"/><Relationship Id="rId4" Type="http://schemas.openxmlformats.org/officeDocument/2006/relationships/hyperlink" Target="https://giophysics.com/chapter-24/presentation/?lesson=sound"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6.png"/><Relationship Id="rId4" Type="http://schemas.openxmlformats.org/officeDocument/2006/relationships/hyperlink" Target="https://giophysics.com/chapter-24/presentation/?lesson=sound"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hyperlink" Target="https://giophysics.com/chapter-24/presentation/?lesson=sound"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 Id="rId3" Type="http://schemas.openxmlformats.org/officeDocument/2006/relationships/hyperlink" Target="https://giophysics.com/chapter-24/waves-calculus/" TargetMode="External"/><Relationship Id="rId4" Type="http://schemas.openxmlformats.org/officeDocument/2006/relationships/hyperlink" Target="https://giophysics.com/chapter-24/sound-doppler/" TargetMode="External"/><Relationship Id="rId5" Type="http://schemas.openxmlformats.org/officeDocument/2006/relationships/hyperlink" Target="https://giophysics.com/chapter-24/presentation/?lesson=sound" TargetMode="External"/><Relationship Id="rId6" Type="http://schemas.openxmlformats.org/officeDocument/2006/relationships/hyperlink" Target="https://giophysics.com/chapter-24/" TargetMode="External"/><Relationship Id="rId7" Type="http://schemas.openxmlformats.org/officeDocument/2006/relationships/hyperlink" Target="https://giophysics.com/downloads/24-9-sound-doppler.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15 · Waves</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Longitudinal waves you can hear</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Sound &amp; the Doppler Effect</a:t>
            </a:r>
          </a:p>
        </p:txBody>
      </p:sp>
      <p:sp>
        <p:nvSpPr>
          <p:cNvPr id="6" name="text"/>
          <p:cNvSpPr txBox="1"/>
          <p:nvPr/>
        </p:nvSpPr>
        <p:spPr>
          <a:xfrm>
            <a:off x="558800" y="221107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Sound is a longitudinal pressure wave: frequency sets pitch, amplitude sets loudness. When source and listener move relative to each other, the received pitch shifts — the Doppler effect.</a:t>
            </a:r>
          </a:p>
        </p:txBody>
      </p:sp>
      <p:sp>
        <p:nvSpPr>
          <p:cNvPr id="7" name="panel"/>
          <p:cNvSpPr/>
          <p:nvPr/>
        </p:nvSpPr>
        <p:spPr>
          <a:xfrm>
            <a:off x="558800" y="2776220"/>
            <a:ext cx="11074400" cy="12700"/>
          </a:xfrm>
          <a:prstGeom prst="rect">
            <a:avLst/>
          </a:prstGeom>
          <a:solidFill>
            <a:srgbClr val="C6C8BB"/>
          </a:solidFill>
          <a:ln>
            <a:noFill/>
          </a:ln>
        </p:spPr>
      </p:sp>
      <p:sp>
        <p:nvSpPr>
          <p:cNvPr id="8" name="fact-label"/>
          <p:cNvSpPr txBox="1"/>
          <p:nvPr/>
        </p:nvSpPr>
        <p:spPr>
          <a:xfrm>
            <a:off x="558800" y="295402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95402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9 of 10 in Waves</a:t>
            </a:r>
          </a:p>
        </p:txBody>
      </p:sp>
      <p:sp>
        <p:nvSpPr>
          <p:cNvPr id="10" name="fact-label"/>
          <p:cNvSpPr txBox="1"/>
          <p:nvPr/>
        </p:nvSpPr>
        <p:spPr>
          <a:xfrm>
            <a:off x="558800" y="323278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23278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15 slides in the 45-minute core run, about 43 minutes of it</a:t>
            </a:r>
          </a:p>
        </p:txBody>
      </p:sp>
      <p:sp>
        <p:nvSpPr>
          <p:cNvPr id="12" name="fact-label"/>
          <p:cNvSpPr txBox="1"/>
          <p:nvPr/>
        </p:nvSpPr>
        <p:spPr>
          <a:xfrm>
            <a:off x="558800" y="351155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51155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https://giophysics.com/chapter-24/sound-doppler/</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SOUND &amp; THE DOPPLER EFFECT</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Sound &amp; the Doppler Effect.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4 OF 5</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same effect for light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002085"/>
            <a:ext cx="11074400" cy="11557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 light source moving away stretches the wave it emits, so the wavelength received is longer than the wavelength emitted — a redshift; moving towards you it compresses the wave into a blueshift. Provided the relative speed is far below c, the fractional change in wavelength equals the fractional change in frequency, and both equal v/c: Δλ/λ = Δf/f ≈ v/c, where v is the speed along the line of sight. A spectral line at 656.3 nm seen at 656.8 nm has Δλ/λ = 0.5/656.3, so v ≈ 2.3 × 10⁵ m/s of recession.</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SOUND &amp; THE DOPPLER EFFECT</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Sound &amp; the Doppler Effect.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36</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5 OF 5</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Light has no medium</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2943469"/>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Notice what changes from the sound case. Sound travels in air, so it matters whether the source moves through that air or the observer does — the two give slightly different shifts.</a:t>
            </a:r>
          </a:p>
        </p:txBody>
      </p:sp>
      <p:sp>
        <p:nvSpPr>
          <p:cNvPr id="7" name="text"/>
          <p:cNvSpPr txBox="1"/>
          <p:nvPr/>
        </p:nvSpPr>
        <p:spPr>
          <a:xfrm>
            <a:off x="558800" y="3558149"/>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Light has no medium, so only the relative velocity of source and observer counts, and there is one formula rather than two. Only the component of that velocity along the line of sight produces a shift: a star moving directly across your field of view, however fast, shows none.</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SOUND &amp; THE DOPPLER EFFECT</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Sound &amp; the Doppler Effect.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36</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Moving source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f' = f·v/(v ∓ vₛ)</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 approaching, + receding</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An approaching source crowds its wavefronts together, raising the heard frequency; moving away spreads them and lowers it.</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SOUND &amp; THE DOPPLER EFFECT</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Sound &amp; the Doppler Effect.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36</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Beats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f_beat = |f₁ − f₂|</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Loudness pulses at the difference</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Two close frequencies drift in and out of step, so the loudness throbs at exactly the difference between them — how instruments are tuned.</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SOUND &amp; THE DOPPLER EFFECT</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Sound &amp; the Doppler Effect.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36</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Sound intensity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53848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I ∝ A²</a:t>
            </a:r>
          </a:p>
        </p:txBody>
      </p:sp>
      <p:sp>
        <p:nvSpPr>
          <p:cNvPr id="7" name="text"/>
          <p:cNvSpPr txBox="1"/>
          <p:nvPr/>
        </p:nvSpPr>
        <p:spPr>
          <a:xfrm>
            <a:off x="558800" y="2626360"/>
            <a:ext cx="53848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Pitch ← frequency; loudness ← amplitude</a:t>
            </a:r>
          </a:p>
        </p:txBody>
      </p:sp>
      <p:sp>
        <p:nvSpPr>
          <p:cNvPr id="8" name="text"/>
          <p:cNvSpPr txBox="1"/>
          <p:nvPr/>
        </p:nvSpPr>
        <p:spPr>
          <a:xfrm>
            <a:off x="558800" y="2985135"/>
            <a:ext cx="53848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5384800" cy="66865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Doubling a sound wave's amplitude quadruples its intensity — loudness and pitch are controlled by different wave properties.</a:t>
            </a:r>
          </a:p>
        </p:txBody>
      </p:sp>
      <p:sp>
        <p:nvSpPr>
          <p:cNvPr id="10" name="panel"/>
          <p:cNvSpPr/>
          <p:nvPr/>
        </p:nvSpPr>
        <p:spPr>
          <a:xfrm>
            <a:off x="6248400" y="1854200"/>
            <a:ext cx="5384800" cy="3359150"/>
          </a:xfrm>
          <a:prstGeom prst="rect">
            <a:avLst/>
          </a:prstGeom>
          <a:solidFill>
            <a:srgbClr val="FFFFFF"/>
          </a:solidFill>
          <a:ln w="9525">
            <a:solidFill>
              <a:srgbClr val="C6C8BB"/>
            </a:solidFill>
          </a:ln>
        </p:spPr>
      </p:sp>
      <p:pic>
        <p:nvPicPr>
          <p:cNvPr id="11" name="Intensity–amplitude explorer: Intensity follows the square of amplitude: doubling amplitude makes four times the intensity." descr="Intensity–amplitude explorer: Intensity follows the square of amplitude: doubling amplitude makes four times the intensity."/>
          <p:cNvPicPr>
            <a:picLocks noChangeAspect="1"/>
          </p:cNvPicPr>
          <p:nvPr/>
        </p:nvPicPr>
        <p:blipFill>
          <a:blip r:embed="rId3"/>
          <a:stretch>
            <a:fillRect/>
          </a:stretch>
        </p:blipFill>
        <p:spPr>
          <a:xfrm>
            <a:off x="6362700" y="1968500"/>
            <a:ext cx="5156200" cy="3130550"/>
          </a:xfrm>
          <a:prstGeom prst="rect">
            <a:avLst/>
          </a:prstGeom>
        </p:spPr>
      </p:pic>
      <p:sp>
        <p:nvSpPr>
          <p:cNvPr id="12" name="text"/>
          <p:cNvSpPr txBox="1"/>
          <p:nvPr/>
        </p:nvSpPr>
        <p:spPr>
          <a:xfrm>
            <a:off x="6248400" y="5276850"/>
            <a:ext cx="5384800" cy="19812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Intensity–amplitude explorer</a:t>
            </a:r>
          </a:p>
        </p:txBody>
      </p:sp>
      <p:sp>
        <p:nvSpPr>
          <p:cNvPr id="13" name="text"/>
          <p:cNvSpPr txBox="1"/>
          <p:nvPr/>
        </p:nvSpPr>
        <p:spPr>
          <a:xfrm>
            <a:off x="6248400" y="5525770"/>
            <a:ext cx="5384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Move this graph on the live version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SOUND &amp; THE DOPPLER EFFECT</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Sound &amp; the Doppler Effect.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36</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FIGURE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Fig. 5.1 — IGCSE Topic 3 · Waves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question 5 of that paper · syllabus 3.4</a:t>
            </a:r>
          </a:p>
        </p:txBody>
      </p:sp>
      <p:sp>
        <p:nvSpPr>
          <p:cNvPr id="6" name="panel"/>
          <p:cNvSpPr/>
          <p:nvPr/>
        </p:nvSpPr>
        <p:spPr>
          <a:xfrm>
            <a:off x="2077287" y="1854200"/>
            <a:ext cx="8037426" cy="3402330"/>
          </a:xfrm>
          <a:prstGeom prst="rect">
            <a:avLst/>
          </a:prstGeom>
          <a:solidFill>
            <a:srgbClr val="FFFFFF"/>
          </a:solidFill>
          <a:ln w="9525">
            <a:solidFill>
              <a:srgbClr val="C6C8BB"/>
            </a:solidFill>
          </a:ln>
        </p:spPr>
      </p:sp>
      <p:pic>
        <p:nvPicPr>
          <p:cNvPr id="7" name="A side view of the arrangement. The student stands on level hatched ground on the left, facing a tall wall drawn as a hatched vertical slab standing on the same ground well to her right. A dimension line above her head runs horizontally from the student across to the face of the wall and is labelled 165 m. No sound path is drawn on the figure." descr="A side view of the arrangement. The student stands on level hatched ground on the left, facing a tall wall drawn as a hatched vertical slab standing on the same ground well to her right. A dimension line above her head runs horizontally from the student across to the face of the wall and is labelled 165 m. No sound path is drawn on the figure."/>
          <p:cNvPicPr>
            <a:picLocks noChangeAspect="1"/>
          </p:cNvPicPr>
          <p:nvPr/>
        </p:nvPicPr>
        <p:blipFill>
          <a:blip r:embed="rId3"/>
          <a:stretch>
            <a:fillRect/>
          </a:stretch>
        </p:blipFill>
        <p:spPr>
          <a:xfrm>
            <a:off x="2191587" y="1968500"/>
            <a:ext cx="7808826" cy="3173730"/>
          </a:xfrm>
          <a:prstGeom prst="rect">
            <a:avLst/>
          </a:prstGeom>
        </p:spPr>
      </p:pic>
      <p:sp>
        <p:nvSpPr>
          <p:cNvPr id="8" name="text"/>
          <p:cNvSpPr txBox="1"/>
          <p:nvPr/>
        </p:nvSpPr>
        <p:spPr>
          <a:xfrm>
            <a:off x="558800" y="5320030"/>
            <a:ext cx="11074400" cy="59436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side view of the arrangement. The student stands on level hatched ground on the left, facing a tall wall drawn as a hatched vertical slab standing on the same ground well to her right. A dimension line above her head runs horizontally from the student across to the face of the wall and is labelled 165 m. No sound path is drawn on the figure.</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See the question this was drawn for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SOUND &amp; THE DOPPLER EFFECT</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Sound &amp; the Doppler Effect.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36</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FIGURE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Figure 2 — IB Theme C · Wave behaviour</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question 4 of that paper · syllabus C.5</a:t>
            </a:r>
          </a:p>
        </p:txBody>
      </p:sp>
      <p:sp>
        <p:nvSpPr>
          <p:cNvPr id="6" name="panel"/>
          <p:cNvSpPr/>
          <p:nvPr/>
        </p:nvSpPr>
        <p:spPr>
          <a:xfrm>
            <a:off x="2077287" y="1854200"/>
            <a:ext cx="8037426" cy="3402330"/>
          </a:xfrm>
          <a:prstGeom prst="rect">
            <a:avLst/>
          </a:prstGeom>
          <a:solidFill>
            <a:srgbClr val="FFFFFF"/>
          </a:solidFill>
          <a:ln w="9525">
            <a:solidFill>
              <a:srgbClr val="C6C8BB"/>
            </a:solidFill>
          </a:ln>
        </p:spPr>
      </p:sp>
      <p:pic>
        <p:nvPicPr>
          <p:cNvPr id="7" name="Side view along a straight road, drawn as a hatched ground line. On the left an ambulance stands on the road, labelled 'ambulance, siren of frequency 512 Hz'. A horizontal arrow leaves the front of the ambulance and points to the right, labelled 25 m s⁻¹. Well ahead of it, on the same road, a person stands still, labelled 'stationary observer'. A note below the road reads 'speed of sound in air = 340 m s⁻¹'." descr="Side view along a straight road, drawn as a hatched ground line. On the left an ambulance stands on the road, labelled 'ambulance, siren of frequency 512 Hz'. A horizontal arrow leaves the front of the ambulance and points to the right, labelled 25 m s⁻¹. Well ahead of it, on the same road, a person stands still, labelled 'stationary observer'. A note below the road reads 'speed of sound in air = 340 m s⁻¹'."/>
          <p:cNvPicPr>
            <a:picLocks noChangeAspect="1"/>
          </p:cNvPicPr>
          <p:nvPr/>
        </p:nvPicPr>
        <p:blipFill>
          <a:blip r:embed="rId3"/>
          <a:stretch>
            <a:fillRect/>
          </a:stretch>
        </p:blipFill>
        <p:spPr>
          <a:xfrm>
            <a:off x="2191587" y="1968500"/>
            <a:ext cx="7808826" cy="3173730"/>
          </a:xfrm>
          <a:prstGeom prst="rect">
            <a:avLst/>
          </a:prstGeom>
        </p:spPr>
      </p:pic>
      <p:sp>
        <p:nvSpPr>
          <p:cNvPr id="8" name="text"/>
          <p:cNvSpPr txBox="1"/>
          <p:nvPr/>
        </p:nvSpPr>
        <p:spPr>
          <a:xfrm>
            <a:off x="558800" y="5320030"/>
            <a:ext cx="11074400" cy="59436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Side view along a straight road, drawn as a hatched ground line. On the left an ambulance stands on the road, labelled 'ambulance, siren of frequency 512 Hz'. A horizontal arrow leaves the front of the ambulance and points to the right, labelled 25 m s⁻¹. Well ahead of it, on the same road, a person stands still, labelled 'stationary observer'. A note below the road reads 'speed of sound in air = 340 m s⁻¹'.</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See the question this was drawn for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SOUND &amp; THE DOPPLER EFFECT</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Sound &amp; the Doppler Effect.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FIGURE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Figure 6 — IB Theme C · Wave behaviour</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question 10 of that paper · syllabus C.1, C.5</a:t>
            </a:r>
          </a:p>
        </p:txBody>
      </p:sp>
      <p:sp>
        <p:nvSpPr>
          <p:cNvPr id="6" name="panel"/>
          <p:cNvSpPr/>
          <p:nvPr/>
        </p:nvSpPr>
        <p:spPr>
          <a:xfrm>
            <a:off x="3162397" y="1854200"/>
            <a:ext cx="5867207" cy="3402330"/>
          </a:xfrm>
          <a:prstGeom prst="rect">
            <a:avLst/>
          </a:prstGeom>
          <a:solidFill>
            <a:srgbClr val="FFFFFF"/>
          </a:solidFill>
          <a:ln w="9525">
            <a:solidFill>
              <a:srgbClr val="C6C8BB"/>
            </a:solidFill>
          </a:ln>
        </p:spPr>
      </p:sp>
      <p:pic>
        <p:nvPicPr>
          <p:cNvPr id="7" name="A pair of empty axes provided for the sketch. The horizontal axis is labelled 'displacement x / cm' and is scaled from −8.0 through 0 to +8.0, with faint gridlines at −8.0, −4.0, 0, +4.0 and +8.0 and a dashed vertical line drawn at x = 0. The vertical axis is labelled 'energy / J' and carries only a zero at its foot, so no numerical scale is imposed. No curve of any kind is drawn on the axes." descr="A pair of empty axes provided for the sketch. The horizontal axis is labelled 'displacement x / cm' and is scaled from −8.0 through 0 to +8.0, with faint gridlines at −8.0, −4.0, 0, +4.0 and +8.0 and a dashed vertical line drawn at x = 0. The vertical axis is labelled 'energy / J' and carries only a zero at its foot, so no numerical scale is imposed. No curve of any kind is drawn on the axes."/>
          <p:cNvPicPr>
            <a:picLocks noChangeAspect="1"/>
          </p:cNvPicPr>
          <p:nvPr/>
        </p:nvPicPr>
        <p:blipFill>
          <a:blip r:embed="rId3"/>
          <a:stretch>
            <a:fillRect/>
          </a:stretch>
        </p:blipFill>
        <p:spPr>
          <a:xfrm>
            <a:off x="3276697" y="1968500"/>
            <a:ext cx="5638607" cy="3173730"/>
          </a:xfrm>
          <a:prstGeom prst="rect">
            <a:avLst/>
          </a:prstGeom>
        </p:spPr>
      </p:pic>
      <p:sp>
        <p:nvSpPr>
          <p:cNvPr id="8" name="text"/>
          <p:cNvSpPr txBox="1"/>
          <p:nvPr/>
        </p:nvSpPr>
        <p:spPr>
          <a:xfrm>
            <a:off x="558800" y="5320030"/>
            <a:ext cx="11074400" cy="59436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pair of empty axes provided for the sketch. The horizontal axis is labelled 'displacement x / cm' and is scaled from −8.0 through 0 to +8.0, with faint gridlines at −8.0, −4.0, 0, +4.0 and +8.0 and a dashed vertical line drawn at x = 0. The vertical axis is labelled 'energy / J' and carries only a zero at its foot, so no numerical scale is imposed. No curve of any kind is drawn on the axes.</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See the question this was drawn for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SOUND &amp; THE DOPPLER EFFECT</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Sound &amp; the Doppler Effect.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36</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The source's own frequency never changes — the shift is in what the observer receives. And loudness does not affect pitch: amplitude and frequency are independent properties.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SOUND &amp; THE DOPPLER EFFECT</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Sound &amp; the Doppler Effect.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36</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Thunder arrives 4.0 s after the lightning flash (v = 340 m/s). How far away was the strike?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SOUND &amp; THE DOPPLER EFFECT</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Sound &amp; the Doppler Effect.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36</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102219"/>
            <a:ext cx="838200" cy="190500"/>
          </a:xfrm>
          <a:prstGeom prst="roundRect">
            <a:avLst>
              <a:gd name="adj" fmla="val 30000"/>
            </a:avLst>
          </a:prstGeom>
          <a:noFill/>
          <a:ln w="9525">
            <a:solidFill>
              <a:srgbClr val="C6C8BB"/>
            </a:solidFill>
          </a:ln>
        </p:spPr>
      </p:sp>
      <p:sp>
        <p:nvSpPr>
          <p:cNvPr id="7" name="hint"/>
          <p:cNvSpPr txBox="1"/>
          <p:nvPr/>
        </p:nvSpPr>
        <p:spPr>
          <a:xfrm>
            <a:off x="558800" y="310221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08951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Describing waves</a:t>
            </a:r>
          </a:p>
        </p:txBody>
      </p:sp>
      <p:sp>
        <p:nvSpPr>
          <p:cNvPr id="9" name="text"/>
          <p:cNvSpPr txBox="1"/>
          <p:nvPr/>
        </p:nvSpPr>
        <p:spPr>
          <a:xfrm>
            <a:off x="558800" y="332954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https://giophysics.com/chapter-24/describing-waves/</a:t>
            </a:r>
          </a:p>
        </p:txBody>
      </p:sp>
      <p:sp>
        <p:nvSpPr>
          <p:cNvPr id="10" name="panel"/>
          <p:cNvSpPr/>
          <p:nvPr/>
        </p:nvSpPr>
        <p:spPr>
          <a:xfrm>
            <a:off x="558800" y="3642604"/>
            <a:ext cx="838200" cy="190500"/>
          </a:xfrm>
          <a:prstGeom prst="roundRect">
            <a:avLst>
              <a:gd name="adj" fmla="val 30000"/>
            </a:avLst>
          </a:prstGeom>
          <a:noFill/>
          <a:ln w="9525">
            <a:solidFill>
              <a:srgbClr val="C6C8BB"/>
            </a:solidFill>
          </a:ln>
        </p:spPr>
      </p:sp>
      <p:sp>
        <p:nvSpPr>
          <p:cNvPr id="11" name="hint"/>
          <p:cNvSpPr txBox="1"/>
          <p:nvPr/>
        </p:nvSpPr>
        <p:spPr>
          <a:xfrm>
            <a:off x="558800" y="364260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62990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Stationary waves</a:t>
            </a:r>
          </a:p>
        </p:txBody>
      </p:sp>
      <p:sp>
        <p:nvSpPr>
          <p:cNvPr id="13" name="text"/>
          <p:cNvSpPr txBox="1"/>
          <p:nvPr/>
        </p:nvSpPr>
        <p:spPr>
          <a:xfrm>
            <a:off x="558800" y="386993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https://giophysics.com/chapter-24/stationary-waves/</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SOUND &amp; THE DOPPLER EFFECT</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Sound &amp; the Doppler Effect.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Thunder arrives 4.0 s after the lightning flash (v = 340 m/s). How far away was the strike?</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d = vt = 340 × 4.0.</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d ≈ 1.4 km.</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SOUND &amp; THE DOPPLER EFFECT</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Sound &amp; the Doppler Effect.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36</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 1.4 km</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WAVES  ·  SOUND &amp; THE DOPPLER EFFECT</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Waves — Sound &amp; the Doppler Effect.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21 / 36</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siren emits 700 Hz while approaching you at 30 m/s (v = 343 m/s). What frequency do you hear?</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SOUND &amp; THE DOPPLER EFFECT</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Sound &amp; the Doppler Effect.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36</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siren emits 700 Hz while approaching you at 30 m/s (v = 343 m/s). What frequency do you hear?</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Approaching source: f' = f·v/(v − vₛ).</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 = 700 × 343/(343 − 30) = 700 × 343/313.</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 ≈ 767 Hz — noticeably sharper.</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SOUND &amp; THE DOPPLER EFFECT</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Sound &amp; the Doppler Effect.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36</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f' ≈ 767 Hz</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WAVES  ·  SOUND &amp; THE DOPPLER EFFECT</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Waves — Sound &amp; the Doppler Effect.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24 / 36</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SPOT THE MISTAKE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line here is wrong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The whole working is up — find the bad line before you click</a:t>
            </a:r>
          </a:p>
        </p:txBody>
      </p:sp>
      <p:sp>
        <p:nvSpPr>
          <p:cNvPr id="6" name="step-number"/>
          <p:cNvSpPr txBox="1"/>
          <p:nvPr/>
        </p:nvSpPr>
        <p:spPr>
          <a:xfrm>
            <a:off x="558800" y="18542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7" name="step"/>
          <p:cNvSpPr txBox="1"/>
          <p:nvPr/>
        </p:nvSpPr>
        <p:spPr>
          <a:xfrm>
            <a:off x="939800" y="18542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siren emits 700 Hz while approaching you at 30 m/s. Take v = 343 m/s. What frequency do you hear?</a:t>
            </a:r>
          </a:p>
        </p:txBody>
      </p:sp>
      <p:sp>
        <p:nvSpPr>
          <p:cNvPr id="8" name="step-number"/>
          <p:cNvSpPr txBox="1"/>
          <p:nvPr/>
        </p:nvSpPr>
        <p:spPr>
          <a:xfrm>
            <a:off x="558800" y="22479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9" name="step"/>
          <p:cNvSpPr txBox="1"/>
          <p:nvPr/>
        </p:nvSpPr>
        <p:spPr>
          <a:xfrm>
            <a:off x="939800" y="22479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 = f v/(v ∓ vₛ)</a:t>
            </a:r>
          </a:p>
        </p:txBody>
      </p:sp>
      <p:sp>
        <p:nvSpPr>
          <p:cNvPr id="10" name="step-number"/>
          <p:cNvSpPr txBox="1"/>
          <p:nvPr/>
        </p:nvSpPr>
        <p:spPr>
          <a:xfrm>
            <a:off x="558800" y="26416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1" name="step"/>
          <p:cNvSpPr txBox="1"/>
          <p:nvPr/>
        </p:nvSpPr>
        <p:spPr>
          <a:xfrm>
            <a:off x="939800" y="26416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Approaching, so f' = 700 × 343/(343 + 30)</a:t>
            </a:r>
          </a:p>
        </p:txBody>
      </p:sp>
      <p:sp>
        <p:nvSpPr>
          <p:cNvPr id="12" name="step-number"/>
          <p:cNvSpPr txBox="1"/>
          <p:nvPr/>
        </p:nvSpPr>
        <p:spPr>
          <a:xfrm>
            <a:off x="558800" y="30353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3" name="step"/>
          <p:cNvSpPr txBox="1"/>
          <p:nvPr/>
        </p:nvSpPr>
        <p:spPr>
          <a:xfrm>
            <a:off x="939800" y="30353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 = 700 × 0.920</a:t>
            </a:r>
          </a:p>
        </p:txBody>
      </p:sp>
      <p:sp>
        <p:nvSpPr>
          <p:cNvPr id="14" name="step-number"/>
          <p:cNvSpPr txBox="1"/>
          <p:nvPr/>
        </p:nvSpPr>
        <p:spPr>
          <a:xfrm>
            <a:off x="558800" y="34290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5.</a:t>
            </a:r>
          </a:p>
        </p:txBody>
      </p:sp>
      <p:sp>
        <p:nvSpPr>
          <p:cNvPr id="15" name="step"/>
          <p:cNvSpPr txBox="1"/>
          <p:nvPr/>
        </p:nvSpPr>
        <p:spPr>
          <a:xfrm>
            <a:off x="939800" y="34290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 = 644 Hz</a:t>
            </a:r>
          </a:p>
        </p:txBody>
      </p:sp>
      <p:sp>
        <p:nvSpPr>
          <p:cNvPr id="16" name="text"/>
          <p:cNvSpPr txBox="1"/>
          <p:nvPr/>
        </p:nvSpPr>
        <p:spPr>
          <a:xfrm>
            <a:off x="558800" y="38227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LINE 3 IS WRONG</a:t>
            </a:r>
          </a:p>
        </p:txBody>
      </p:sp>
      <p:sp>
        <p:nvSpPr>
          <p:cNvPr id="17" name="text"/>
          <p:cNvSpPr txBox="1"/>
          <p:nvPr/>
        </p:nvSpPr>
        <p:spPr>
          <a:xfrm>
            <a:off x="558800" y="4030345"/>
            <a:ext cx="11074400" cy="92456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sign has gone the wrong way. Both signs live in the same formula, which is why it is worth deciding the direction of the answer before choosing one: an approaching source must sound higher, so the answer has to exceed 700 Hz and the denominator must therefore be the smaller of the two options. The version written here gives a lower note, which is what a receding siren does.</a:t>
            </a:r>
          </a:p>
        </p:txBody>
      </p:sp>
      <p:sp>
        <p:nvSpPr>
          <p:cNvPr id="18" name="text"/>
          <p:cNvSpPr txBox="1"/>
          <p:nvPr/>
        </p:nvSpPr>
        <p:spPr>
          <a:xfrm>
            <a:off x="558800" y="50819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IT SHOULD SAY</a:t>
            </a:r>
          </a:p>
        </p:txBody>
      </p:sp>
      <p:sp>
        <p:nvSpPr>
          <p:cNvPr id="19" name="text"/>
          <p:cNvSpPr txBox="1"/>
          <p:nvPr/>
        </p:nvSpPr>
        <p:spPr>
          <a:xfrm>
            <a:off x="558800" y="5289550"/>
            <a:ext cx="11074400" cy="23114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f' = 700 × 343/(343 − 30) = 700 × 1.096 = 767 Hz</a:t>
            </a:r>
          </a:p>
        </p:txBody>
      </p:sp>
      <p:sp>
        <p:nvSpPr>
          <p:cNvPr id="20" name="panel"/>
          <p:cNvSpPr/>
          <p:nvPr/>
        </p:nvSpPr>
        <p:spPr>
          <a:xfrm>
            <a:off x="558800" y="431800"/>
            <a:ext cx="11074400" cy="12700"/>
          </a:xfrm>
          <a:prstGeom prst="rect">
            <a:avLst/>
          </a:prstGeom>
          <a:solidFill>
            <a:srgbClr val="C6C8BB"/>
          </a:solidFill>
          <a:ln>
            <a:noFill/>
          </a:ln>
        </p:spPr>
      </p:sp>
      <p:sp>
        <p:nvSpPr>
          <p:cNvPr id="2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SOUND &amp; THE DOPPLER EFFECT</a:t>
            </a:r>
          </a:p>
        </p:txBody>
      </p:sp>
      <p:sp>
        <p:nvSpPr>
          <p:cNvPr id="2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3" name="panel"/>
          <p:cNvSpPr/>
          <p:nvPr/>
        </p:nvSpPr>
        <p:spPr>
          <a:xfrm>
            <a:off x="558800" y="6299200"/>
            <a:ext cx="11074400" cy="12700"/>
          </a:xfrm>
          <a:prstGeom prst="rect">
            <a:avLst/>
          </a:prstGeom>
          <a:solidFill>
            <a:srgbClr val="C6C8BB"/>
          </a:solidFill>
          <a:ln>
            <a:noFill/>
          </a:ln>
        </p:spPr>
      </p:sp>
      <p:sp>
        <p:nvSpPr>
          <p:cNvPr id="2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Sound &amp; the Doppler Effect. Built by GioPhysics from the lesson's own copy; nothing on these slides is re-authored.</a:t>
            </a:r>
          </a:p>
        </p:txBody>
      </p:sp>
      <p:sp>
        <p:nvSpPr>
          <p:cNvPr id="2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36</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16"/>
                                        </p:tgtEl>
                                        <p:attrNameLst>
                                          <p:attrName>style.visibility</p:attrName>
                                        </p:attrNameLst>
                                      </p:cBhvr>
                                      <p:to>
                                        <p:strVal val="visible"/>
                                      </p:to>
                                    </p:set>
                                    <p:animEffect transition="in" filter="fade">
                                      <p:cBhvr>
                                        <p:cTn id="5" dur="400"/>
                                        <p:tgtEl>
                                          <p:spTgt spid="16"/>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7"/>
                                        </p:tgtEl>
                                        <p:attrNameLst>
                                          <p:attrName>style.visibility</p:attrName>
                                        </p:attrNameLst>
                                      </p:cBhvr>
                                      <p:to>
                                        <p:strVal val="visible"/>
                                      </p:to>
                                    </p:set>
                                    <p:animEffect transition="in" filter="fade">
                                      <p:cBhvr>
                                        <p:cTn id="8" dur="4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400"/>
                                        <p:tgtEl>
                                          <p:spTgt spid="1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4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The source is moving right at half the speed of the waves. What does the listener ahead of it hear?</a:t>
            </a:r>
          </a:p>
        </p:txBody>
      </p:sp>
      <p:sp>
        <p:nvSpPr>
          <p:cNvPr id="7" name="text"/>
          <p:cNvSpPr txBox="1"/>
          <p:nvPr/>
        </p:nvSpPr>
        <p:spPr>
          <a:xfrm>
            <a:off x="558800" y="29476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A little higher than the emitted note — a few per cent</a:t>
            </a:r>
          </a:p>
        </p:txBody>
      </p:sp>
      <p:sp>
        <p:nvSpPr>
          <p:cNvPr id="8" name="text"/>
          <p:cNvSpPr txBox="1"/>
          <p:nvPr/>
        </p:nvSpPr>
        <p:spPr>
          <a:xfrm>
            <a:off x="558800" y="324612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One and a half times the emitted frequency</a:t>
            </a:r>
          </a:p>
        </p:txBody>
      </p:sp>
      <p:sp>
        <p:nvSpPr>
          <p:cNvPr id="9" name="text"/>
          <p:cNvSpPr txBox="1"/>
          <p:nvPr/>
        </p:nvSpPr>
        <p:spPr>
          <a:xfrm>
            <a:off x="558800" y="35445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Twice the emitted frequency</a:t>
            </a:r>
          </a:p>
        </p:txBody>
      </p:sp>
      <p:sp>
        <p:nvSpPr>
          <p:cNvPr id="10" name="panel"/>
          <p:cNvSpPr/>
          <p:nvPr/>
        </p:nvSpPr>
        <p:spPr>
          <a:xfrm>
            <a:off x="7010400" y="1854200"/>
            <a:ext cx="4622800" cy="2701907"/>
          </a:xfrm>
          <a:prstGeom prst="rect">
            <a:avLst/>
          </a:prstGeom>
          <a:solidFill>
            <a:srgbClr val="FFFFFF"/>
          </a:solidFill>
          <a:ln w="9525">
            <a:solidFill>
              <a:srgbClr val="C6C8BB"/>
            </a:solidFill>
          </a:ln>
        </p:spPr>
      </p:sp>
      <p:pic>
        <p:nvPicPr>
          <p:cNvPr id="11" name="Four circular wavefronts each drawn from where the source was when it emitted them, so they crowd together to a third of their spacing ahead of the moving source and stretch out behind it, with a listener marked on each side and the source's velocity arrow pointing right." descr="Four circular wavefronts each drawn from where the source was when it emitted them, so they crowd together to a third of their spacing ahead of the moving source and stretch out behind it, with a listener marked on each side and the source's velocity arrow pointing right."/>
          <p:cNvPicPr>
            <a:picLocks noChangeAspect="1"/>
          </p:cNvPicPr>
          <p:nvPr/>
        </p:nvPicPr>
        <p:blipFill>
          <a:blip r:embed="rId3"/>
          <a:stretch>
            <a:fillRect/>
          </a:stretch>
        </p:blipFill>
        <p:spPr>
          <a:xfrm>
            <a:off x="7124700" y="1968500"/>
            <a:ext cx="4394200" cy="2473307"/>
          </a:xfrm>
          <a:prstGeom prst="rect">
            <a:avLst/>
          </a:prstGeom>
        </p:spPr>
      </p:pic>
      <p:sp>
        <p:nvSpPr>
          <p:cNvPr id="12" name="text"/>
          <p:cNvSpPr txBox="1"/>
          <p:nvPr/>
        </p:nvSpPr>
        <p:spPr>
          <a:xfrm>
            <a:off x="7010400" y="4619607"/>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Four circular wavefronts each drawn from where the source was when it emitted them, so they crowd together to a third of their spacing ahead of the moving source and stretch out behind it, with a listener marked on each side and the source's velocity arrow pointing right.</a:t>
            </a:r>
          </a:p>
        </p:txBody>
      </p:sp>
      <p:sp>
        <p:nvSpPr>
          <p:cNvPr id="13" name="text"/>
          <p:cNvSpPr txBox="1"/>
          <p:nvPr/>
        </p:nvSpPr>
        <p:spPr>
          <a:xfrm>
            <a:off x="7010400" y="5661007"/>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SOUND &amp; THE DOPPLER EFFECT</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Sound &amp; the Doppler Effect.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36</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76689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C  Twice the emitted frequency</a:t>
            </a:r>
          </a:p>
        </p:txBody>
      </p:sp>
      <p:sp>
        <p:nvSpPr>
          <p:cNvPr id="7" name="text"/>
          <p:cNvSpPr txBox="1"/>
          <p:nvPr/>
        </p:nvSpPr>
        <p:spPr>
          <a:xfrm>
            <a:off x="558800" y="31136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321245"/>
            <a:ext cx="11074400" cy="12382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In the time between emitting one front and the next, the wave has travelled v while the source has travelled v/2 after it — so the gap left between them is only half the usual wavelength. The sound still crosses the air at v, so half the spacing means twice as many fronts arriving per second. Count them on the drawing: ahead of the source they are a third of their spacing behind it, which is (v − vₛ) against (v + vₛ), a half against one and a half. Half the wavelength, double the frequency.</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WAVES  ·  SOUND &amp; THE DOPPLER EFFECT</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Waves — Sound &amp; the Doppler Effect.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27 / 36</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1854200"/>
            <a:ext cx="61468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Two tuning forks of 440 Hz and 444 Hz sound together. What do you hear?</a:t>
            </a:r>
          </a:p>
        </p:txBody>
      </p:sp>
      <p:sp>
        <p:nvSpPr>
          <p:cNvPr id="7" name="option-letter"/>
          <p:cNvSpPr txBox="1"/>
          <p:nvPr/>
        </p:nvSpPr>
        <p:spPr>
          <a:xfrm>
            <a:off x="558800" y="2618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2618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 steady 442 Hz tone</a:t>
            </a:r>
          </a:p>
        </p:txBody>
      </p:sp>
      <p:sp>
        <p:nvSpPr>
          <p:cNvPr id="9" name="option-letter"/>
          <p:cNvSpPr txBox="1"/>
          <p:nvPr/>
        </p:nvSpPr>
        <p:spPr>
          <a:xfrm>
            <a:off x="558800" y="2999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2999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 tone beating 4 times per second</a:t>
            </a:r>
          </a:p>
        </p:txBody>
      </p:sp>
      <p:sp>
        <p:nvSpPr>
          <p:cNvPr id="11" name="option-letter"/>
          <p:cNvSpPr txBox="1"/>
          <p:nvPr/>
        </p:nvSpPr>
        <p:spPr>
          <a:xfrm>
            <a:off x="558800" y="3380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3380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Silence</a:t>
            </a:r>
          </a:p>
        </p:txBody>
      </p:sp>
      <p:sp>
        <p:nvSpPr>
          <p:cNvPr id="13" name="panel"/>
          <p:cNvSpPr/>
          <p:nvPr/>
        </p:nvSpPr>
        <p:spPr>
          <a:xfrm>
            <a:off x="7010400" y="1854200"/>
            <a:ext cx="4622800" cy="2425700"/>
          </a:xfrm>
          <a:prstGeom prst="rect">
            <a:avLst/>
          </a:prstGeom>
          <a:solidFill>
            <a:srgbClr val="FFFFFF"/>
          </a:solidFill>
          <a:ln w="9525">
            <a:solidFill>
              <a:srgbClr val="C6C8BB"/>
            </a:solidFill>
          </a:ln>
        </p:spPr>
      </p:sp>
      <p:pic>
        <p:nvPicPr>
          <p:cNvPr id="14" name="Ten cycles of one note and eleven of another drawn on the same axis, starting in step, falling half a cycle apart in the middle and returning to step at the end, with the loudness of the pair plotted beneath as a single slow swell." descr="Ten cycles of one note and eleven of another drawn on the same axis, starting in step, falling half a cycle apart in the middle and returning to step at the end, with the loudness of the pair plotted beneath as a single slow swell."/>
          <p:cNvPicPr>
            <a:picLocks noChangeAspect="1"/>
          </p:cNvPicPr>
          <p:nvPr/>
        </p:nvPicPr>
        <p:blipFill>
          <a:blip r:embed="rId3"/>
          <a:stretch>
            <a:fillRect/>
          </a:stretch>
        </p:blipFill>
        <p:spPr>
          <a:xfrm>
            <a:off x="7124700" y="1968500"/>
            <a:ext cx="4394200" cy="2197100"/>
          </a:xfrm>
          <a:prstGeom prst="rect">
            <a:avLst/>
          </a:prstGeom>
        </p:spPr>
      </p:pic>
      <p:sp>
        <p:nvSpPr>
          <p:cNvPr id="15" name="text"/>
          <p:cNvSpPr txBox="1"/>
          <p:nvPr/>
        </p:nvSpPr>
        <p:spPr>
          <a:xfrm>
            <a:off x="7010400" y="4343400"/>
            <a:ext cx="46228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Ten cycles of one note and eleven of another drawn on the same axis, starting in step, falling half a cycle apart in the middle and returning to step at the end, with the loudness of the pair plotted beneath as a single slow swell.</a:t>
            </a:r>
          </a:p>
        </p:txBody>
      </p:sp>
      <p:sp>
        <p:nvSpPr>
          <p:cNvPr id="16" name="text"/>
          <p:cNvSpPr txBox="1"/>
          <p:nvPr/>
        </p:nvSpPr>
        <p:spPr>
          <a:xfrm>
            <a:off x="7010400" y="5186680"/>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7" name="panel"/>
          <p:cNvSpPr/>
          <p:nvPr/>
        </p:nvSpPr>
        <p:spPr>
          <a:xfrm>
            <a:off x="558800" y="431800"/>
            <a:ext cx="11074400" cy="12700"/>
          </a:xfrm>
          <a:prstGeom prst="rect">
            <a:avLst/>
          </a:prstGeom>
          <a:solidFill>
            <a:srgbClr val="C6C8BB"/>
          </a:solidFill>
          <a:ln>
            <a:noFill/>
          </a:ln>
        </p:spPr>
      </p:sp>
      <p:sp>
        <p:nvSpPr>
          <p:cNvPr id="1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SOUND &amp; THE DOPPLER EFFECT</a:t>
            </a:r>
          </a:p>
        </p:txBody>
      </p:sp>
      <p:sp>
        <p:nvSpPr>
          <p:cNvPr id="1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0" name="panel"/>
          <p:cNvSpPr/>
          <p:nvPr/>
        </p:nvSpPr>
        <p:spPr>
          <a:xfrm>
            <a:off x="558800" y="6299200"/>
            <a:ext cx="11074400" cy="12700"/>
          </a:xfrm>
          <a:prstGeom prst="rect">
            <a:avLst/>
          </a:prstGeom>
          <a:solidFill>
            <a:srgbClr val="C6C8BB"/>
          </a:solidFill>
          <a:ln>
            <a:noFill/>
          </a:ln>
        </p:spPr>
      </p:sp>
      <p:sp>
        <p:nvSpPr>
          <p:cNvPr id="2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Sound &amp; the Doppler Effect. Built by GioPhysics from the lesson's own copy; nothing on these slides is re-authored.</a:t>
            </a:r>
          </a:p>
        </p:txBody>
      </p:sp>
      <p:sp>
        <p:nvSpPr>
          <p:cNvPr id="2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36</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B  A tone beating 4 times per second</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Beats pulse at |f₁ − f₂| = 4 Hz — a tone near 442 Hz whose loudness throbs four times each second.</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The pitch you hear really is about 442 Hz, the average of the two, so half of this is right. What it misses is that the two waves slide in and out of step: they reinforce, cancel, and reinforce again, four times every second.</a:t>
            </a:r>
          </a:p>
        </p:txBody>
      </p:sp>
      <p:sp>
        <p:nvSpPr>
          <p:cNvPr id="11" name="text"/>
          <p:cNvSpPr txBox="1"/>
          <p:nvPr/>
        </p:nvSpPr>
        <p:spPr>
          <a:xfrm>
            <a:off x="558800" y="387731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B   Correct. Beats pulse at |f₁ − f₂| = 4 Hz — a note near 442 Hz whose loudness throbs four times a second.</a:t>
            </a:r>
          </a:p>
        </p:txBody>
      </p:sp>
      <p:sp>
        <p:nvSpPr>
          <p:cNvPr id="12" name="text"/>
          <p:cNvSpPr txBox="1"/>
          <p:nvPr/>
        </p:nvSpPr>
        <p:spPr>
          <a:xfrm>
            <a:off x="558800" y="415544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Cancellation does happen, but only at the instants when the two are half a cycle apart, and they do not stay there: 444 cycles against 440 means the pair slips one whole cycle four times a second, passing through in-step just as often as out-of-step.</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WAVES  ·  SOUND &amp; THE DOPPLER EFFECT</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Waves — Sound &amp; the Doppler Effect.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29 / 36</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An ambulance races past you with its siren on and the note drops. What does the driver hear?</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1854200"/>
            <a:ext cx="61468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You hear the pitch fall the instant it passes. The driver has that same siren a metre behind their head for the whole journey.</a:t>
            </a:r>
          </a:p>
        </p:txBody>
      </p:sp>
      <p:sp>
        <p:nvSpPr>
          <p:cNvPr id="7" name="text"/>
          <p:cNvSpPr txBox="1"/>
          <p:nvPr/>
        </p:nvSpPr>
        <p:spPr>
          <a:xfrm>
            <a:off x="558800" y="2874010"/>
            <a:ext cx="61468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081655"/>
            <a:ext cx="6146800" cy="196469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No change whatever. The siren's own frequency never alters — the driver is not moving relative to it, so the wavefronts reach them at exactly the rate they were made. What changed for you is the spacing of the fronts in the air, because the source was chasing its own sound on the way in and running away from it on the way out.</a:t>
            </a:r>
          </a:p>
        </p:txBody>
      </p:sp>
      <p:sp>
        <p:nvSpPr>
          <p:cNvPr id="9" name="panel"/>
          <p:cNvSpPr/>
          <p:nvPr/>
        </p:nvSpPr>
        <p:spPr>
          <a:xfrm>
            <a:off x="7010400" y="1854200"/>
            <a:ext cx="4622800" cy="2701907"/>
          </a:xfrm>
          <a:prstGeom prst="rect">
            <a:avLst/>
          </a:prstGeom>
          <a:solidFill>
            <a:srgbClr val="FFFFFF"/>
          </a:solidFill>
          <a:ln w="9525">
            <a:solidFill>
              <a:srgbClr val="C6C8BB"/>
            </a:solidFill>
          </a:ln>
        </p:spPr>
      </p:sp>
      <p:pic>
        <p:nvPicPr>
          <p:cNvPr id="10" name="Four circular wavefronts each drawn from where the source was when it emitted them, so they crowd together to a third of their spacing ahead of the moving source and stretch out behind it, with a listener marked on each side and the source's velocity arrow pointing right." descr="Four circular wavefronts each drawn from where the source was when it emitted them, so they crowd together to a third of their spacing ahead of the moving source and stretch out behind it, with a listener marked on each side and the source's velocity arrow pointing right."/>
          <p:cNvPicPr>
            <a:picLocks noChangeAspect="1"/>
          </p:cNvPicPr>
          <p:nvPr/>
        </p:nvPicPr>
        <p:blipFill>
          <a:blip r:embed="rId3"/>
          <a:stretch>
            <a:fillRect/>
          </a:stretch>
        </p:blipFill>
        <p:spPr>
          <a:xfrm>
            <a:off x="7124700" y="1968500"/>
            <a:ext cx="4394200" cy="2473307"/>
          </a:xfrm>
          <a:prstGeom prst="rect">
            <a:avLst/>
          </a:prstGeom>
        </p:spPr>
      </p:pic>
      <p:sp>
        <p:nvSpPr>
          <p:cNvPr id="11" name="text"/>
          <p:cNvSpPr txBox="1"/>
          <p:nvPr/>
        </p:nvSpPr>
        <p:spPr>
          <a:xfrm>
            <a:off x="7010400" y="4619607"/>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Four circular wavefronts each drawn from where the source was when it emitted them, so they crowd together to a third of their spacing ahead of the moving source and stretch out behind it, with a listener marked on each side and the source's velocity arrow pointing right.</a:t>
            </a:r>
          </a:p>
        </p:txBody>
      </p:sp>
      <p:sp>
        <p:nvSpPr>
          <p:cNvPr id="12" name="text"/>
          <p:cNvSpPr txBox="1"/>
          <p:nvPr/>
        </p:nvSpPr>
        <p:spPr>
          <a:xfrm>
            <a:off x="7010400" y="5661007"/>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SOUND &amp; THE DOPPLER EFFECT</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Sound &amp; the Doppler Effect.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36</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stationary siren emits 800 Hz. You drive toward it at 25 m/s (v(sound) = 343 m/s). What frequency do you hear? (Moving observer: f′ = f(v + vₒ)/v)</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SOUND &amp; THE DOPPLER EFFECT</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Sound &amp; the Doppler Effect.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30 / 36</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stationary siren emits 800 Hz. You drive toward it at 25 m/s (v(sound) = 343 m/s). What frequency do you hear? (Moving observer: f′ = f(v + vₒ)/v)</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Moving observer formula: f′ = 800 × (343 + 25)/343.</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 = 800 × 1.0729.</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 ≈ 858 Hz.</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SOUND &amp; THE DOPPLER EFFECT</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Sound &amp; the Doppler Effect.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31 / 36</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 858 Hz</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WAVES  ·  SOUND &amp; THE DOPPLER EFFECT</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Waves — Sound &amp; the Doppler Effect.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32 / 36</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bat flying at 6.0 m/s toward a wall emits 40.0 kHz and hears its echo. Taking v = 340 m/s, find the echo frequency the bat detects (two Doppler shifts).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SOUND &amp; THE DOPPLER EFFECT</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Sound &amp; the Doppler Effect.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33 / 36</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bat flying at 6.0 m/s toward a wall emits 40.0 kHz and hears its echo. Taking v = 340 m/s, find the echo frequency the bat detects (two Doppler shifts).</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Wall receives (moving source): f₁ = 40.0 × 340/(340 − 6) ≈ 40.72 kHz.</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wall re-emits f₁; the bat is a moving observer: f₂ = f₁ × (340 + 6)/340.</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f₂ ≈ 40.72 × 1.0176 ≈ 41.4 kHz — the ~1.4 kHz shift encodes closing speed.</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SOUND &amp; THE DOPPLER EFFECT</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Sound &amp; the Doppler Effect.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34 / 36</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 41.4 kHz — a double Doppler shift</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WAVES  ·  SOUND &amp; THE DOPPLER EFFECT</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Waves — Sound &amp; the Doppler Effect.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35 / 36</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WAVES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15.10 Waves Calculus</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https://giophysics.com/chapter-24/waves-calculus/</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https://giophysics.com/chapter-24/sound-doppler/</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https://giophysics.com/chapter-24/presentation/?lesson=sound</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Waves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https://giophysics.com/chapter-24/</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https://giophysics.com/downloads/24-9-sound-doppler.pdf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SOUND &amp; THE DOPPLER EFFECT</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Sound &amp; the Doppler Effect.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36 / 36</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855546"/>
            <a:ext cx="11074400" cy="14859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The Doppler effect is the change in observed frequency when a wave source and an observer move relative to each other.</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SOUND &amp; THE DOPPLER EFFECT</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Sound &amp; the Doppler Effect.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36</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24900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456647"/>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An ambulance siren drops in pitch the instant it passes you — same siren, changed relative motion.</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SOUND &amp; THE DOPPLER EFFECT</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Sound &amp; the Doppler Effect.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36</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Longitudinal waves you can hear</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369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A moving source squeezes wavefronts ahead of it and stretches them behind, so an approaching siren sounds higher and a receding one lower. Two slightly different frequencies played together beat at their difference frequency — both effects are everyday wave physics.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SOUND &amp; THE DOPPLER EFFECT</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Sound &amp; the Doppler Effect.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5</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sound is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Vibrating objects push compressions and rarefactions through the air at about 343 m/s (15 °C). No medium, no sound — unlike light.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SOUND &amp; THE DOPPLER EFFECT</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Sound &amp; the Doppler Effect.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36</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5</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Hearing range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Humans hear roughly 20 Hz to 20 kHz. Above is ultrasound — used for imaging and sonar; below is infrasound.</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SOUND &amp; THE DOPPLER EFFECT</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Sound &amp; the Doppler Effect.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36</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5</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Doppler in use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Radar speed guns, medical blood-flow ultrasound, and the redshift of distant galaxies all read velocities from frequency shifts.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SOUND &amp; THE DOPPLER EFFECT</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Sound &amp; the Doppler Effect.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36</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36</Slides>
  <Notes>36</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Waves — Sound &amp; the Doppler Effect</dc:title>
  <dc:subject>Waves</dc:subject>
  <dc:creator>GioPhysics</dc:creator>
  <cp:keywords>lesson, Waves, chapter-24,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