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Superposition &amp; Interference. Lesson 5 of 10.</a:t>
            </a:r>
          </a:p>
          <a:p>
            <a:pPr marL="0" indent="0">
              <a:buNone/>
            </a:pPr>
            <a:r>
              <a:rPr lang="en-GB" sz="1200" dirty="0"/>
              <a:t>[Intro] Waves passing through the same point simply add their displacements. With two coherent sources the result is a stable pattern of loud and silent, bright and dark — interference.</a:t>
            </a:r>
          </a:p>
          <a:p>
            <a:pPr marL="0" indent="0">
              <a:buNone/>
            </a:pPr>
            <a:r>
              <a:rPr lang="en-GB" sz="1200" dirty="0"/>
              <a:t>[Source] https://giophysics.com/chapter-24/superposition-interference/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Superposition: y = y₁ + y₂</a:t>
            </a:r>
          </a:p>
          <a:p>
            <a:pPr marL="0" indent="0">
              <a:buNone/>
            </a:pPr>
            <a:r>
              <a:rPr lang="en-GB" sz="1200" dirty="0"/>
              <a:t>[In plain English] Where waves overlap, just add their displacements moment by moment — crest on crest grows, crest on trough cancels.</a:t>
            </a:r>
          </a:p>
          <a:p>
            <a:pPr marL="0" indent="0">
              <a:buNone/>
            </a:pPr>
            <a:r>
              <a:rPr lang="en-GB" sz="1200" dirty="0"/>
              <a:t>[Note] Displacements add as vectors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Constructive: path difference = nλ</a:t>
            </a:r>
          </a:p>
          <a:p>
            <a:pPr marL="0" indent="0">
              <a:buNone/>
            </a:pPr>
            <a:r>
              <a:rPr lang="en-GB" sz="1200" dirty="0"/>
              <a:t>[In plain English] Arriving a whole number of wavelengths apart means arriving in step — the waves reinforce to double amplitude.</a:t>
            </a:r>
          </a:p>
          <a:p>
            <a:pPr marL="0" indent="0">
              <a:buNone/>
            </a:pPr>
            <a:r>
              <a:rPr lang="en-GB" sz="1200" dirty="0"/>
              <a:t>[Note] n = 0, 1, 2,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Destructive: path difference = (n + ½)λ</a:t>
            </a:r>
          </a:p>
          <a:p>
            <a:pPr marL="0" indent="0">
              <a:buNone/>
            </a:pPr>
            <a:r>
              <a:rPr lang="en-GB" sz="1200" dirty="0"/>
              <a:t>[In plain English] Arriving half a cycle out of step means crest meets trough — equal waves cancel to nothing.</a:t>
            </a:r>
          </a:p>
          <a:p>
            <a:pPr marL="0" indent="0">
              <a:buNone/>
            </a:pPr>
            <a:r>
              <a:rPr lang="en-GB" sz="1200" dirty="0"/>
              <a:t>[Note] Odd half-wavelengths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stacks of three axes: on the left two identical sinusoids in step and their sum below at twice the amplitude, and on the right the same pair with one shifted half a cycle and their sum below drawn as a flat straight line.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4.1. 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a:t>
            </a:r>
          </a:p>
          <a:p>
            <a:pPr marL="0" indent="0">
              <a:buNone/>
            </a:pPr>
            <a:r>
              <a:rPr lang="en-GB" sz="1200" dirty="0"/>
              <a:t>[Where it came from] A Level AS · Topics 1–11, question 4; syllabus 8.</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9.1. 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a:t>
            </a:r>
          </a:p>
          <a:p>
            <a:pPr marL="0" indent="0">
              <a:buNone/>
            </a:pPr>
            <a:r>
              <a:rPr lang="en-GB" sz="1200" dirty="0"/>
              <a:t>[Where it came from] A Level AS · Topics 1–11, question 9; syllabus 7, 8.</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3. 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a:t>
            </a:r>
          </a:p>
          <a:p>
            <a:pPr marL="0" indent="0">
              <a:buNone/>
            </a:pPr>
            <a:r>
              <a:rPr lang="en-GB" sz="1200" dirty="0"/>
              <a:t>[Where it came from] IB Theme C · Wave behaviour, question 5; syllabus C.3.</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5. 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a:t>
            </a:r>
          </a:p>
          <a:p>
            <a:pPr marL="0" indent="0">
              <a:buNone/>
            </a:pPr>
            <a:r>
              <a:rPr lang="en-GB" sz="1200" dirty="0"/>
              <a:t>[Where it came from] IB Theme C · Wave behaviour, question 9; syllabus C.3.</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Destructive interference does not destroy energy. The energy missing from the quiet points appears at the loud points — the pattern redistributes energy, never deletes it.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crests of equal 2.0 cm amplitude meet. What is the momentary displacement where they overlap?</a:t>
            </a:r>
          </a:p>
          <a:p>
            <a:pPr marL="0" indent="0">
              <a:buNone/>
            </a:pPr>
            <a:r>
              <a:rPr lang="en-GB" sz="1200" dirty="0"/>
              <a:t>[Answer] 4.0 cm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Describing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Superposition: displacements add.</a:t>
            </a:r>
          </a:p>
          <a:p>
            <a:pPr marL="0" indent="0">
              <a:buNone/>
            </a:pPr>
            <a:r>
              <a:rPr lang="en-GB" sz="1200" dirty="0"/>
              <a:t>[Step 2] 2.0 + 2.0 = 4.0 cm.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4.0 cm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speakers 2.0 m apart emit 686 Hz in phase (v = 343 m/s). A listener sits 3.0 m from one speaker and 3.75 m from the other. Loud or quiet?</a:t>
            </a:r>
          </a:p>
          <a:p>
            <a:pPr marL="0" indent="0">
              <a:buNone/>
            </a:pPr>
            <a:r>
              <a:rPr lang="en-GB" sz="1200" dirty="0"/>
              <a:t>[Answer] Quiet — destructive interference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λ = v/f = 343 ÷ 686 = 0.50 m.</a:t>
            </a:r>
          </a:p>
          <a:p>
            <a:pPr marL="0" indent="0">
              <a:buNone/>
            </a:pPr>
            <a:r>
              <a:rPr lang="en-GB" sz="1200" dirty="0"/>
              <a:t>[Step 2] Path difference = 3.75 − 3.0 = 0.75 m = 1.5λ.</a:t>
            </a:r>
          </a:p>
          <a:p>
            <a:pPr marL="0" indent="0">
              <a:buNone/>
            </a:pPr>
            <a:r>
              <a:rPr lang="en-GB" sz="1200" dirty="0"/>
              <a:t>[Step 3] 1.5λ is an odd number of half-wavelengths → destructive.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Quiet — destructive interference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path difference has been compared with a whole wavelength instead of being counted in wavelengths. 0.75 m is 1.5λ — one whole wavelength, which changes nothing, plus a half, which changes everything. Being bigger than λ says nothing on its own; what matters is what is left over after the whole ones are stripped away, and here that leftover is exactly the half that cancels.</a:t>
            </a:r>
          </a:p>
          <a:p>
            <a:pPr marL="0" indent="0">
              <a:buNone/>
            </a:pPr>
            <a:r>
              <a:rPr lang="en-GB" sz="1200" dirty="0"/>
              <a:t>[It should say] 0.75 m = 1.5λ, an odd number of half-wavelengths, so the waves arrive in antiphase: the listener is at a quiet point.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two paths to P differ by exactly 2.0 wavelengths. Is P loud or quiet?</a:t>
            </a:r>
          </a:p>
          <a:p>
            <a:pPr marL="0" indent="0">
              <a:buNone/>
            </a:pPr>
            <a:r>
              <a:rPr lang="en-GB" sz="1200" dirty="0"/>
              <a:t>[Options] A Quiet — the waves have travelled different distances, so they cannot arrive in step   B Loud — two whole wavelengths of extra path leaves the wave exactly where it started   C It depends on both distances, not just on the difference between them</a:t>
            </a:r>
          </a:p>
          <a:p>
            <a:pPr marL="0" indent="0">
              <a:buNone/>
            </a:pPr>
            <a:r>
              <a:rPr lang="en-GB" sz="1200" dirty="0"/>
              <a:t>[Figure] Two coherent sources S₁ and S₂ one above the other on the left, with straight lines of unequal length labelled d₁ and d₂ running from them to a single marked point P over on the right.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Loud — two whole wavelengths of extra path leaves the wave exactly where it started. A whole wavelength of extra path is one complete cycle of delay, and a wave delayed by a whole cycle is doing precisely what it would have been doing anyway. Two whole wavelengths is two cycles, still exactly in step — so crest meets crest at P and the displacements add, which is the left-hand column of the other drawing. Only a leftover half wavelength gives the right-hand column. And the individual distances never matter: it is d₁ − d₂ that decides, which is why the figure labels them but measures neither.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coherent sources send waves to a point, travelling 3.0λ and 2.5λ. What happens there?</a:t>
            </a:r>
          </a:p>
          <a:p>
            <a:pPr marL="0" indent="0">
              <a:buNone/>
            </a:pPr>
            <a:r>
              <a:rPr lang="en-GB" sz="1200" dirty="0"/>
              <a:t>[Options] A Constructive interference   B Destructive interference   C No interference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coherent sources send waves to a point, travelling 3.0λ and 2.5λ. What happens there?</a:t>
            </a:r>
          </a:p>
          <a:p>
            <a:pPr marL="0" indent="0">
              <a:buNone/>
            </a:pPr>
            <a:r>
              <a:rPr lang="en-GB" sz="1200" dirty="0"/>
              <a:t>[Option by option] A: 3.0λ on its own really would arrive exactly in step with the source, so half the instinct here is sound. It is the difference between the two paths that decides what happens at the point: 3.0 − 2.5 = 0.5λ, so one wave arrives half a cycle ahead of the other.  B: Correct. The path difference is half a wavelength, so the waves arrive in antiphase and cancel.  C: Waves from coherent sources interfere everywhere they overlap — there is no third option at a point both of them reach. What varies from place to place is whether the result is a maximum, a minimum, or something in between.</a:t>
            </a:r>
          </a:p>
          <a:p>
            <a:pPr marL="0" indent="0">
              <a:buNone/>
            </a:pPr>
            <a:r>
              <a:rPr lang="en-GB" sz="1200" dirty="0"/>
              <a:t>[Answer] B — Destructive interference</a:t>
            </a:r>
          </a:p>
          <a:p>
            <a:pPr marL="0" indent="0">
              <a:buNone/>
            </a:pPr>
            <a:r>
              <a:rPr lang="en-GB" sz="1200" dirty="0"/>
              <a:t>[Why] Path difference = 0.5λ — an odd half-wavelength, so the waves arrive in antiphase and cancel.</a:t>
            </a:r>
          </a:p>
          <a:p>
            <a:pPr marL="0" indent="0">
              <a:buNone/>
            </a:pPr>
            <a:r>
              <a:rPr lang="en-GB" sz="1200" dirty="0"/>
              <a:t>[Reveal] One click for the answer, then one for the reason.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speakers play the same note. You find a spot in the room where it is silent. Where did that sound energy go? Both speakers are still working — cover either one and the silence fills with sound.</a:t>
            </a:r>
          </a:p>
          <a:p>
            <a:pPr marL="0" indent="0">
              <a:buNone/>
            </a:pPr>
            <a:r>
              <a:rPr lang="en-GB" sz="1200" dirty="0"/>
              <a:t>[Answer] To the loud spots. Interference does not delete energy, it moves it around the room: the maxima receive more than either speaker alone would have delivered, and adding up everything arriving everywhere gives back exactly what the two speakers emitted. Silence at one point is paid for by extra loudness at another.</a:t>
            </a:r>
          </a:p>
          <a:p>
            <a:pPr marL="0" indent="0">
              <a:buNone/>
            </a:pPr>
            <a:r>
              <a:rPr lang="en-GB" sz="1200" dirty="0"/>
              <a:t>[Figure] Two coherent sources S₁ and S₂ one above the other on the left, with straight lines of unequal length labelled d₁ and d₂ running from them to a single marked point P over on the right.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speakers 3.4 m and 4.25 m from a listener emit 400 Hz in phase (v = 340 m/s). Loud or quiet at the listener?</a:t>
            </a:r>
          </a:p>
          <a:p>
            <a:pPr marL="0" indent="0">
              <a:buNone/>
            </a:pPr>
            <a:r>
              <a:rPr lang="en-GB" sz="1200" dirty="0"/>
              <a:t>[Answer] Loud — path difference is exactly one wavelength</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λ = 340 ÷ 400 = 0.85 m.</a:t>
            </a:r>
          </a:p>
          <a:p>
            <a:pPr marL="0" indent="0">
              <a:buNone/>
            </a:pPr>
            <a:r>
              <a:rPr lang="en-GB" sz="1200" dirty="0"/>
              <a:t>[Step 2] Path difference = 0.85 m = exactly 1.0λ.</a:t>
            </a:r>
          </a:p>
          <a:p>
            <a:pPr marL="0" indent="0">
              <a:buNone/>
            </a:pPr>
            <a:r>
              <a:rPr lang="en-GB" sz="1200" dirty="0"/>
              <a:t>[Step 3] Whole wavelength → constructive → loud.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Loud — path difference is exactly one wavelength</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Noise-cancelling headphones generate 'anti-noise'. Explain the physics, and why the same trick cannot silence a whole room.</a:t>
            </a:r>
          </a:p>
          <a:p>
            <a:pPr marL="0" indent="0">
              <a:buNone/>
            </a:pPr>
            <a:r>
              <a:rPr lang="en-GB" sz="1200" dirty="0"/>
              <a:t>[Answer] Perfect cancellation exists only near the ear; elsewhere the sound field just rearranges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electronics produce a copy of the incoming sound shifted half a cycle — at the ear, path difference ≈ 0 with 180° phase → destructive interference.</a:t>
            </a:r>
          </a:p>
          <a:p>
            <a:pPr marL="0" indent="0">
              <a:buNone/>
            </a:pPr>
            <a:r>
              <a:rPr lang="en-GB" sz="1200" dirty="0"/>
              <a:t>[Step 2] Cancellation is only exact at one point; elsewhere the two waves' path difference varies.</a:t>
            </a:r>
          </a:p>
          <a:p>
            <a:pPr marL="0" indent="0">
              <a:buNone/>
            </a:pPr>
            <a:r>
              <a:rPr lang="en-GB" sz="1200" dirty="0"/>
              <a:t>[Step 3] Away from the ear the pair produces loud and quiet patches — energy is redistributed, not destroyed, so a room gains anti-nodes wherever the ears found nodes.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Perfect cancellation exists only near the ear; elsewhere the sound field just rearranges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https://giophysics.com/chapter-24/presentation/?lesson=superposition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Interference is the adding of waves from coherent sources, reinforcing where they arrive in phase and cancelling where they arrive in antiphase.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Two loudspeakers playing one tone create spots in the room where the sound is doubled — and spots of near silence.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principle of superposition says the total displacement is the sum of the individual displacements. Whether two waves reinforce or cancel at a point depends on their path difference: whole wavelengths give constructive interference, odd half-wavelengths give destructive.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stable pattern needs coherent sources: same frequency and a constant phase difference. Two independent light bulbs are incoherent — no fringes.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Waves spread as they pass a gap or an edge — strongest when the gap is about one wavelength wide. That spreading lets waves from two slits overlap.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Every point on a wavefront acts as a source of secondary wavelets; their envelope is the new wavefront. It explains both diffraction and the slit patterns to come.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24/presentation/?lesson=superpositio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urricula/a-level/exams/as-level-foundations#q4"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hyperlink" Target="https://giophysics.com/curricula/a-level/exams/as-level-foundations#q9"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hyperlink" Target="https://giophysics.com/curricula/ib/exams/wave-behaviour#q5"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hyperlink" Target="https://giophysics.com/curricula/ib/exams/wave-behaviour#q9"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describing-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https://giophysics.com/chapter-24/presentation/?lesson=superposition"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superpositio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https://giophysics.com/chapter-24/young-double-slit/" TargetMode="External"/><Relationship Id="rId4" Type="http://schemas.openxmlformats.org/officeDocument/2006/relationships/hyperlink" Target="https://giophysics.com/chapter-24/superposition-interference/" TargetMode="External"/><Relationship Id="rId5" Type="http://schemas.openxmlformats.org/officeDocument/2006/relationships/hyperlink" Target="https://giophysics.com/chapter-24/presentation/?lesson=superposition"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5-superposition-interferenc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When waves meet, they add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Superposition &amp; Interference</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Waves passing through the same point simply add their displacements. With two coherent sources the result is a stable pattern of loud and silent, bright and dark — interference.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https://giophysics.com/chapter-24/superposition-interference/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Superposition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y = y₁ + y₂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Displacements add as vectors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Where waves overlap, just add their displacements moment by moment — crest on crest grows, crest on trough cancels.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Constructive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path difference = nλ</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0, 1, 2, …</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Arriving a whole number of wavelengths apart means arriving in step — the waves reinforce to double amplitude.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Destructive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path difference = (n + ½)λ</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Odd half-wavelengths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Arriving half a cycle out of step means crest meets trough — equal waves cancel to nothing.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same two waves, added twice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00375" y="1854200"/>
            <a:ext cx="6391250" cy="3600450"/>
          </a:xfrm>
          <a:prstGeom prst="rect">
            <a:avLst/>
          </a:prstGeom>
          <a:solidFill>
            <a:srgbClr val="FFFFFF"/>
          </a:solidFill>
          <a:ln w="9525">
            <a:solidFill>
              <a:srgbClr val="C6C8BB"/>
            </a:solidFill>
          </a:ln>
        </p:spPr>
      </p:sp>
      <p:pic>
        <p:nvPicPr>
          <p:cNvPr id="7" name="Two stacks of three axes: on the left two identical sinusoids in step and their sum below at twice the amplitude, and on the right the same pair with one shifted half a cycle and their sum below drawn as a flat straight line." descr="Two stacks of three axes: on the left two identical sinusoids in step and their sum below at twice the amplitude, and on the right the same pair with one shifted half a cycle and their sum below drawn as a flat straight line."/>
          <p:cNvPicPr>
            <a:picLocks noChangeAspect="1"/>
          </p:cNvPicPr>
          <p:nvPr/>
        </p:nvPicPr>
        <p:blipFill>
          <a:blip r:embed="rId3"/>
          <a:stretch>
            <a:fillRect/>
          </a:stretch>
        </p:blipFill>
        <p:spPr>
          <a:xfrm>
            <a:off x="3014675" y="1968500"/>
            <a:ext cx="616265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stacks of three axes: on the left two identical sinusoids in step and their sum below at twice the amplitude, and on the right the same pair with one shifted half a cycle and their sum below drawn as a flat straight line.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4.1 — A Level AS · Topics 1–11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4 of that paper · syllabus 8</a:t>
            </a:r>
          </a:p>
        </p:txBody>
      </p:sp>
      <p:sp>
        <p:nvSpPr>
          <p:cNvPr id="6" name="panel"/>
          <p:cNvSpPr/>
          <p:nvPr/>
        </p:nvSpPr>
        <p:spPr>
          <a:xfrm>
            <a:off x="2077287" y="1854200"/>
            <a:ext cx="8037426" cy="3402330"/>
          </a:xfrm>
          <a:prstGeom prst="rect">
            <a:avLst/>
          </a:prstGeom>
          <a:solidFill>
            <a:srgbClr val="FFFFFF"/>
          </a:solidFill>
          <a:ln w="9525">
            <a:solidFill>
              <a:srgbClr val="C6C8BB"/>
            </a:solidFill>
          </a:ln>
        </p:spPr>
      </p:sp>
      <p:pic>
        <p:nvPicPr>
          <p:cNvPr id="7" name="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 descr="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
          <p:cNvPicPr>
            <a:picLocks noChangeAspect="1"/>
          </p:cNvPicPr>
          <p:nvPr/>
        </p:nvPicPr>
        <p:blipFill>
          <a:blip r:embed="rId3"/>
          <a:stretch>
            <a:fillRect/>
          </a:stretch>
        </p:blipFill>
        <p:spPr>
          <a:xfrm>
            <a:off x="2191587" y="1968500"/>
            <a:ext cx="7808826"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9.1 — A Level AS · Topics 1–11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7, 8</a:t>
            </a:r>
          </a:p>
        </p:txBody>
      </p:sp>
      <p:sp>
        <p:nvSpPr>
          <p:cNvPr id="6" name="panel"/>
          <p:cNvSpPr/>
          <p:nvPr/>
        </p:nvSpPr>
        <p:spPr>
          <a:xfrm>
            <a:off x="3338392" y="1854200"/>
            <a:ext cx="5515217" cy="3204210"/>
          </a:xfrm>
          <a:prstGeom prst="rect">
            <a:avLst/>
          </a:prstGeom>
          <a:solidFill>
            <a:srgbClr val="FFFFFF"/>
          </a:solidFill>
          <a:ln w="9525">
            <a:solidFill>
              <a:srgbClr val="C6C8BB"/>
            </a:solidFill>
          </a:ln>
        </p:spPr>
      </p:sp>
      <p:pic>
        <p:nvPicPr>
          <p:cNvPr id="7" name="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 descr="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
          <p:cNvPicPr>
            <a:picLocks noChangeAspect="1"/>
          </p:cNvPicPr>
          <p:nvPr/>
        </p:nvPicPr>
        <p:blipFill>
          <a:blip r:embed="rId3"/>
          <a:stretch>
            <a:fillRect/>
          </a:stretch>
        </p:blipFill>
        <p:spPr>
          <a:xfrm>
            <a:off x="3452692" y="1968500"/>
            <a:ext cx="528661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3 — IB Theme C · Wave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5 of that paper · syllabus C.3</a:t>
            </a:r>
          </a:p>
        </p:txBody>
      </p:sp>
      <p:sp>
        <p:nvSpPr>
          <p:cNvPr id="6" name="panel"/>
          <p:cNvSpPr/>
          <p:nvPr/>
        </p:nvSpPr>
        <p:spPr>
          <a:xfrm>
            <a:off x="3182067" y="1854200"/>
            <a:ext cx="5827866" cy="3204210"/>
          </a:xfrm>
          <a:prstGeom prst="rect">
            <a:avLst/>
          </a:prstGeom>
          <a:solidFill>
            <a:srgbClr val="FFFFFF"/>
          </a:solidFill>
          <a:ln w="9525">
            <a:solidFill>
              <a:srgbClr val="C6C8BB"/>
            </a:solidFill>
          </a:ln>
        </p:spPr>
      </p:sp>
      <p:pic>
        <p:nvPicPr>
          <p:cNvPr id="7" name="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 descr="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
          <p:cNvPicPr>
            <a:picLocks noChangeAspect="1"/>
          </p:cNvPicPr>
          <p:nvPr/>
        </p:nvPicPr>
        <p:blipFill>
          <a:blip r:embed="rId3"/>
          <a:stretch>
            <a:fillRect/>
          </a:stretch>
        </p:blipFill>
        <p:spPr>
          <a:xfrm>
            <a:off x="3296367" y="1968500"/>
            <a:ext cx="5599266"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5 — IB Theme C · Wave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C.3</a:t>
            </a:r>
          </a:p>
        </p:txBody>
      </p:sp>
      <p:sp>
        <p:nvSpPr>
          <p:cNvPr id="6" name="panel"/>
          <p:cNvSpPr/>
          <p:nvPr/>
        </p:nvSpPr>
        <p:spPr>
          <a:xfrm>
            <a:off x="3182067" y="1854200"/>
            <a:ext cx="5827866" cy="3204210"/>
          </a:xfrm>
          <a:prstGeom prst="rect">
            <a:avLst/>
          </a:prstGeom>
          <a:solidFill>
            <a:srgbClr val="FFFFFF"/>
          </a:solidFill>
          <a:ln w="9525">
            <a:solidFill>
              <a:srgbClr val="C6C8BB"/>
            </a:solidFill>
          </a:ln>
        </p:spPr>
      </p:sp>
      <p:pic>
        <p:nvPicPr>
          <p:cNvPr id="7" name="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 descr="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
          <p:cNvPicPr>
            <a:picLocks noChangeAspect="1"/>
          </p:cNvPicPr>
          <p:nvPr/>
        </p:nvPicPr>
        <p:blipFill>
          <a:blip r:embed="rId3"/>
          <a:stretch>
            <a:fillRect/>
          </a:stretch>
        </p:blipFill>
        <p:spPr>
          <a:xfrm>
            <a:off x="3296367" y="1968500"/>
            <a:ext cx="5599266"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Destructive interference does not destroy energy. The energy missing from the quiet points appears at the loud points — the pattern redistributes energy, never deletes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crests of equal 2.0 cm amplitude meet. What is the momentary displacement where they overlap?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Describing waves</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crests of equal 2.0 cm amplitude meet. What is the momentary displacement where they overlap?</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Superposition: displacements add.</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2.0 + 2.0 = 4.0 cm.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4.0 cm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speakers 2.0 m apart emit 686 Hz in phase (v = 343 m/s). A listener sits 3.0 m from one speaker and 3.75 m from the other. Loud or quiet?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speakers 2.0 m apart emit 686 Hz in phase (v = 343 m/s). A listener sits 3.0 m from one speaker and 3.75 m from the other. Loud or quiet?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v/f = 343 ÷ 686 = 0.50 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Path difference = 3.75 − 3.0 = 0.75 m = 1.5λ.</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1.5λ is an odd number of half-wavelengths → destructive.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Quiet — destructive interference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speakers emit 686 Hz in phase, v = 343 m/s. A listener is 3.00 m from one and 3.75 m from the other. Loud or quiet?</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v/f = 343/686 = 0.50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Path difference = 3.75 − 3.00 = 0.75 m</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0.75 m is more than one wavelength, so it is constructive.</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listener hears a loud spot.</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path difference has been compared with a whole wavelength instead of being counted in wavelengths. 0.75 m is 1.5λ — one whole wavelength, which changes nothing, plus a half, which changes everything. Being bigger than λ says nothing on its own; what matters is what is left over after the whole ones are stripped away, and here that leftover is exactly the half that cancels.</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0.75 m = 1.5λ, an odd number of half-wavelengths, so the waves arrive in antiphase: the listener is at a quiet point.</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two paths to P differ by exactly 2.0 wavelengths. Is P loud or quiet?</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Quiet — the waves have travelled different distances, so they cannot arrive in step</a:t>
            </a:r>
          </a:p>
        </p:txBody>
      </p:sp>
      <p:sp>
        <p:nvSpPr>
          <p:cNvPr id="8" name="text"/>
          <p:cNvSpPr txBox="1"/>
          <p:nvPr/>
        </p:nvSpPr>
        <p:spPr>
          <a:xfrm>
            <a:off x="558800" y="31800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Loud — two whole wavelengths of extra path leaves the wave exactly where it started</a:t>
            </a:r>
          </a:p>
        </p:txBody>
      </p:sp>
      <p:sp>
        <p:nvSpPr>
          <p:cNvPr id="9" name="text"/>
          <p:cNvSpPr txBox="1"/>
          <p:nvPr/>
        </p:nvSpPr>
        <p:spPr>
          <a:xfrm>
            <a:off x="558800" y="37261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depends on both distances, not just on the difference between them</a:t>
            </a:r>
          </a:p>
        </p:txBody>
      </p:sp>
      <p:sp>
        <p:nvSpPr>
          <p:cNvPr id="10" name="panel"/>
          <p:cNvSpPr/>
          <p:nvPr/>
        </p:nvSpPr>
        <p:spPr>
          <a:xfrm>
            <a:off x="7010400" y="1854200"/>
            <a:ext cx="4622800" cy="2287597"/>
          </a:xfrm>
          <a:prstGeom prst="rect">
            <a:avLst/>
          </a:prstGeom>
          <a:solidFill>
            <a:srgbClr val="FFFFFF"/>
          </a:solidFill>
          <a:ln w="9525">
            <a:solidFill>
              <a:srgbClr val="C6C8BB"/>
            </a:solidFill>
          </a:ln>
        </p:spPr>
      </p:sp>
      <p:pic>
        <p:nvPicPr>
          <p:cNvPr id="11" name="Two coherent sources S₁ and S₂ one above the other on the left, with straight lines of unequal length labelled d₁ and d₂ running from them to a single marked point P over on the right." descr="Two coherent sources S₁ and S₂ one above the other on the left, with straight lines of unequal length labelled d₁ and d₂ running from them to a single marked point P over on the right."/>
          <p:cNvPicPr>
            <a:picLocks noChangeAspect="1"/>
          </p:cNvPicPr>
          <p:nvPr/>
        </p:nvPicPr>
        <p:blipFill>
          <a:blip r:embed="rId3"/>
          <a:stretch>
            <a:fillRect/>
          </a:stretch>
        </p:blipFill>
        <p:spPr>
          <a:xfrm>
            <a:off x="7124700" y="1968500"/>
            <a:ext cx="4394200" cy="2058997"/>
          </a:xfrm>
          <a:prstGeom prst="rect">
            <a:avLst/>
          </a:prstGeom>
        </p:spPr>
      </p:pic>
      <p:sp>
        <p:nvSpPr>
          <p:cNvPr id="12" name="text"/>
          <p:cNvSpPr txBox="1"/>
          <p:nvPr/>
        </p:nvSpPr>
        <p:spPr>
          <a:xfrm>
            <a:off x="7010400" y="420529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coherent sources S₁ and S₂ one above the other on the left, with straight lines of unequal length labelled d₁ and d₂ running from them to a single marked point P over on the right.</a:t>
            </a:r>
          </a:p>
        </p:txBody>
      </p:sp>
      <p:sp>
        <p:nvSpPr>
          <p:cNvPr id="13" name="text"/>
          <p:cNvSpPr txBox="1"/>
          <p:nvPr/>
        </p:nvSpPr>
        <p:spPr>
          <a:xfrm>
            <a:off x="7010400" y="504857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Loud — two whole wavelengths of extra path leaves the wave exactly where it started</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whole wavelength of extra path is one complete cycle of delay, and a wave delayed by a whole cycle is doing precisely what it would have been doing anyway. Two whole wavelengths is two cycles, still exactly in step — so crest meets crest at P and the displacements add, which is the left-hand column of the other drawing. Only a leftover half wavelength gives the right-hand column. And the individual distances never matter: it is d₁ − d₂ that decides, which is why the figure labels them but measures neither.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coherent sources send waves to a point, travelling 3.0λ and 2.5λ. What happens there?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Constructive interference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Destructive interference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 interference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Destructive interference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Path difference = 0.5λ — an odd half-wavelength, so the waves arrive in antiphase and cancel.</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3.0λ on its own really would arrive exactly in step with the source, so half the instinct here is sound. It is the difference between the two paths that decides what happens at the point: 3.0 − 2.5 = 0.5λ, so one wave arrives half a cycle ahead of the other.</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path difference is half a wavelength, so the waves arrive in antiphase and cancel.</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Waves from coherent sources interfere everywhere they overlap — there is no third option at a point both of them reach. What varies from place to place is whether the result is a maximum, a minimum, or something in between.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SUPERPOSITION &amp; INTERFERENCE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Superposition &amp; Interference.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speakers play the same note. You find a spot in the room where it is silent. Where did that sound energy go?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speakers are still working — cover either one and the silence fills with sound.</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To the loud spots. Interference does not delete energy, it moves it around the room: the maxima receive more than either speaker alone would have delivered, and adding up everything arriving everywhere gives back exactly what the two speakers emitted. Silence at one point is paid for by extra loudness at another.</a:t>
            </a:r>
          </a:p>
        </p:txBody>
      </p:sp>
      <p:sp>
        <p:nvSpPr>
          <p:cNvPr id="9" name="panel"/>
          <p:cNvSpPr/>
          <p:nvPr/>
        </p:nvSpPr>
        <p:spPr>
          <a:xfrm>
            <a:off x="7010400" y="1854200"/>
            <a:ext cx="4622800" cy="2287597"/>
          </a:xfrm>
          <a:prstGeom prst="rect">
            <a:avLst/>
          </a:prstGeom>
          <a:solidFill>
            <a:srgbClr val="FFFFFF"/>
          </a:solidFill>
          <a:ln w="9525">
            <a:solidFill>
              <a:srgbClr val="C6C8BB"/>
            </a:solidFill>
          </a:ln>
        </p:spPr>
      </p:sp>
      <p:pic>
        <p:nvPicPr>
          <p:cNvPr id="10" name="Two coherent sources S₁ and S₂ one above the other on the left, with straight lines of unequal length labelled d₁ and d₂ running from them to a single marked point P over on the right." descr="Two coherent sources S₁ and S₂ one above the other on the left, with straight lines of unequal length labelled d₁ and d₂ running from them to a single marked point P over on the right."/>
          <p:cNvPicPr>
            <a:picLocks noChangeAspect="1"/>
          </p:cNvPicPr>
          <p:nvPr/>
        </p:nvPicPr>
        <p:blipFill>
          <a:blip r:embed="rId3"/>
          <a:stretch>
            <a:fillRect/>
          </a:stretch>
        </p:blipFill>
        <p:spPr>
          <a:xfrm>
            <a:off x="7124700" y="1968500"/>
            <a:ext cx="4394200" cy="2058997"/>
          </a:xfrm>
          <a:prstGeom prst="rect">
            <a:avLst/>
          </a:prstGeom>
        </p:spPr>
      </p:pic>
      <p:sp>
        <p:nvSpPr>
          <p:cNvPr id="11" name="text"/>
          <p:cNvSpPr txBox="1"/>
          <p:nvPr/>
        </p:nvSpPr>
        <p:spPr>
          <a:xfrm>
            <a:off x="7010400" y="420529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coherent sources S₁ and S₂ one above the other on the left, with straight lines of unequal length labelled d₁ and d₂ running from them to a single marked point P over on the right.</a:t>
            </a:r>
          </a:p>
        </p:txBody>
      </p:sp>
      <p:sp>
        <p:nvSpPr>
          <p:cNvPr id="12" name="text"/>
          <p:cNvSpPr txBox="1"/>
          <p:nvPr/>
        </p:nvSpPr>
        <p:spPr>
          <a:xfrm>
            <a:off x="7010400" y="504857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speakers 3.4 m and 4.25 m from a listener emit 400 Hz in phase (v = 340 m/s). Loud or quiet at the listener?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speakers 3.4 m and 4.25 m from a listener emit 400 Hz in phase (v = 340 m/s). Loud or quiet at the listener?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340 ÷ 400 = 0.85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Path difference = 0.85 m = exactly 1.0λ.</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Whole wavelength → constructive → loud.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Loud — path difference is exactly one wavelength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Noise-cancelling headphones generate 'anti-noise'. Explain the physics, and why the same trick cannot silence a whole room.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5887"/>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Noise-cancelling headphones generate 'anti-noise'. Explain the physics, and why the same trick cannot silence a whole room.</a:t>
            </a:r>
          </a:p>
        </p:txBody>
      </p:sp>
      <p:sp>
        <p:nvSpPr>
          <p:cNvPr id="9" name="step-number"/>
          <p:cNvSpPr txBox="1"/>
          <p:nvPr/>
        </p:nvSpPr>
        <p:spPr>
          <a:xfrm>
            <a:off x="558800" y="31554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54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electronics produce a copy of the incoming sound shifted half a cycle — at the ear, path difference ≈ 0 with 180° phase → destructive interference.</a:t>
            </a:r>
          </a:p>
        </p:txBody>
      </p:sp>
      <p:sp>
        <p:nvSpPr>
          <p:cNvPr id="11" name="step-number"/>
          <p:cNvSpPr txBox="1"/>
          <p:nvPr/>
        </p:nvSpPr>
        <p:spPr>
          <a:xfrm>
            <a:off x="558800" y="374093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093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Cancellation is only exact at one point; elsewhere the two waves' path difference varies.</a:t>
            </a:r>
          </a:p>
        </p:txBody>
      </p:sp>
      <p:sp>
        <p:nvSpPr>
          <p:cNvPr id="13" name="step-number"/>
          <p:cNvSpPr txBox="1"/>
          <p:nvPr/>
        </p:nvSpPr>
        <p:spPr>
          <a:xfrm>
            <a:off x="558800" y="4134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34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Away from the ear the pair produces loud and quiet patches — energy is redistributed, not destroyed, so a room gains anti-nodes wherever the ears found nodes.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Perfect cancellation exists only near the ear; elsewhere the sound field just rearranges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SUPERPOSITION &amp; INTERFERENCE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Superposition &amp; Interference.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35 / 36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15.6 Young's Double Slit</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https://giophysics.com/chapter-24/young-double-slit/</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https://giophysics.com/chapter-24/superposition-interference/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https://giophysics.com/chapter-24/presentation/?lesson=superposition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https://giophysics.com/downloads/24-5-superposition-interference.pdf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36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Interference is the adding of waves from coherent sources, reinforcing where they arrive in phase and cancelling where they arrive in antiphase.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loudspeakers playing one tone create spots in the room where the sound is doubled — and spots of near silence.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When waves meet, they add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principle of superposition says the total displacement is the sum of the individual displacements. Whether two waves reinforce or cancel at a point depends on their path difference: whole wavelengths give constructive interference, odd half-wavelengths give destructive.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Coherence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stable pattern needs coherent sources: same frequency and a constant phase difference. Two independent light bulbs are incoherent — no fringes.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Diffraction spreads waves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Waves spread as they pass a gap or an edge — strongest when the gap is about one wavelength wide. That spreading lets waves from two slits overlap.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Huygens' picture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point on a wavefront acts as a source of secondary wavelets; their envelope is the new wavefront. It explains both diffraction and the slit patterns to come.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SUPERPOSITION &amp; INTERFERENCE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Superposition &amp; Interference.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36</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36</Slides>
  <Notes>36</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Superposition &amp; Interference</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