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Light — Colour &amp; Dispersion. Lesson 5 of 6.</a:t>
            </a:r>
          </a:p>
          <a:p>
            <a:pPr marL="0" indent="0">
              <a:buNone/>
            </a:pPr>
            <a:r>
              <a:rPr lang="en-GB" sz="1200" dirty="0"/>
              <a:t>[Intro] A prism spreads white light into a spectrum because the glass slows violet slightly more than red. Colour is frequency; what objects do to light decides what colour we see.</a:t>
            </a:r>
          </a:p>
          <a:p>
            <a:pPr marL="0" indent="0">
              <a:buNone/>
            </a:pPr>
            <a:r>
              <a:rPr lang="en-GB" sz="1200" dirty="0"/>
              <a:t>[Source] https://giophysics.com/chapter-25/colour-dispersion/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Colour order: n(violet) &gt; n(red)</a:t>
            </a:r>
          </a:p>
          <a:p>
            <a:pPr marL="0" indent="0">
              <a:buNone/>
            </a:pPr>
            <a:r>
              <a:rPr lang="en-GB" sz="1200" dirty="0"/>
              <a:t>[In plain English] Glass slows short wavelengths a little more, so violet turns through the biggest angle and red the smallest.</a:t>
            </a:r>
          </a:p>
          <a:p>
            <a:pPr marL="0" indent="0">
              <a:buNone/>
            </a:pPr>
            <a:r>
              <a:rPr lang="en-GB" sz="1200" dirty="0"/>
              <a:t>[Note] Violet bends most in a prism</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In-medium wavelength: λ = λ₀/n</a:t>
            </a:r>
          </a:p>
          <a:p>
            <a:pPr marL="0" indent="0">
              <a:buNone/>
            </a:pPr>
            <a:r>
              <a:rPr lang="en-GB" sz="1200" dirty="0"/>
              <a:t>[In plain English] Wavelength shrinks inside glass but the frequency — and therefore the perceived colour — stays the same.</a:t>
            </a:r>
          </a:p>
          <a:p>
            <a:pPr marL="0" indent="0">
              <a:buNone/>
            </a:pPr>
            <a:r>
              <a:rPr lang="en-GB" sz="1200" dirty="0"/>
              <a:t>[Note] Frequency fixes the colour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Filters subtract: seen = illuminant − absorbed</a:t>
            </a:r>
          </a:p>
          <a:p>
            <a:pPr marL="0" indent="0">
              <a:buNone/>
            </a:pPr>
            <a:r>
              <a:rPr lang="en-GB" sz="1200" dirty="0"/>
              <a:t>[In plain English] A filter or surface can only remove colours from the light it receives — a green object under pure red light has nothing green to reflect, so it looks black.</a:t>
            </a:r>
          </a:p>
          <a:p>
            <a:pPr marL="0" indent="0">
              <a:buNone/>
            </a:pPr>
            <a:r>
              <a:rPr lang="en-GB" sz="1200" dirty="0"/>
              <a:t>[Note] Pigments and filters remove bands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narrow beam of white light entering the left face of a triangular glass prism, crossing it as a single ray, and leaving the right face as three rays that spread apart on the way out, labelled red, green and violet from the top downwards. Dashed normals are drawn at both faces.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prism does not add colour to white light — the colours were already there. Recombine the spectrum with a second prism and white light returns.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White light passes through a green filter and then falls on a white wall. What colour is the wall?</a:t>
            </a:r>
          </a:p>
          <a:p>
            <a:pPr marL="0" indent="0">
              <a:buNone/>
            </a:pPr>
            <a:r>
              <a:rPr lang="en-GB" sz="1200" dirty="0"/>
              <a:t>[Answer] Green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filter transmits only green.</a:t>
            </a:r>
          </a:p>
          <a:p>
            <a:pPr marL="0" indent="0">
              <a:buNone/>
            </a:pPr>
            <a:r>
              <a:rPr lang="en-GB" sz="1200" dirty="0"/>
              <a:t>[Step 2] The white wall reflects whatever arrives — green.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Green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For one glass, n(red) = 1.514 and n(violet) = 1.532. Which colour travels faster inside, and by how much?</a:t>
            </a:r>
          </a:p>
          <a:p>
            <a:pPr marL="0" indent="0">
              <a:buNone/>
            </a:pPr>
            <a:r>
              <a:rPr lang="en-GB" sz="1200" dirty="0"/>
              <a:t>[Answer] Red, by ≈ 2.4 × 10⁶ m/s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c/n for each: v(red) = 3 × 10⁸/1.514 ≈ 1.982 × 10⁸ m/s.</a:t>
            </a:r>
          </a:p>
          <a:p>
            <a:pPr marL="0" indent="0">
              <a:buNone/>
            </a:pPr>
            <a:r>
              <a:rPr lang="en-GB" sz="1200" dirty="0"/>
              <a:t>[Step 2] v(violet) = 3 × 10⁸/1.532 ≈ 1.958 × 10⁸ m/s.</a:t>
            </a:r>
          </a:p>
          <a:p>
            <a:pPr marL="0" indent="0">
              <a:buNone/>
            </a:pPr>
            <a:r>
              <a:rPr lang="en-GB" sz="1200" dirty="0"/>
              <a:t>[Step 3] Red is faster by about 2.4 × 10⁶ m/s — the source of dispersion.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Refraction; The spectrum</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Red, by ≈ 2.4 × 10⁶ m/s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second identical prism is placed the other way up in the fan of colours leaving the first, so every colour passes through it. What comes out of the second prism?</a:t>
            </a:r>
          </a:p>
          <a:p>
            <a:pPr marL="0" indent="0">
              <a:buNone/>
            </a:pPr>
            <a:r>
              <a:rPr lang="en-GB" sz="1200" dirty="0"/>
              <a:t>[Options] A An even wider rainbow — each prism spreads the light further   B White light again   C The same rainbow, unchanged, since the colours are already separated</a:t>
            </a:r>
          </a:p>
          <a:p>
            <a:pPr marL="0" indent="0">
              <a:buNone/>
            </a:pPr>
            <a:r>
              <a:rPr lang="en-GB" sz="1200" dirty="0"/>
              <a:t>[Figure] A narrow beam of white light entering the left face of a triangular glass prism, crossing it as a single ray, and leaving the right face as three rays that spread apart on the way out, labelled red, green and violet from the top downwards. Dashed normals are drawn at both faces.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White light again. White light again — this is Newton's experiment, and it is the reason we say a prism sorts rather than creates. The first prism did nothing to the light except slow each colour by a slightly different amount, so each left on a slightly different path. An inverted prism applies exactly the opposite deviation to each of them and stacks them back on top of one another. If a prism were manufacturing colour, a second one could only manufacture more.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blue object is lit with pure red light. What colour does it appear?</a:t>
            </a:r>
          </a:p>
          <a:p>
            <a:pPr marL="0" indent="0">
              <a:buNone/>
            </a:pPr>
            <a:r>
              <a:rPr lang="en-GB" sz="1200" dirty="0"/>
              <a:t>[Figure] A white lamp at the left, a red filter standing in its beam, and the red light that gets through falling on a rectangular surface labelled as one that reflects blue. An observer's eye to the right is joined to that surface by a faint dashed line, and no colour is named anywhere along it.</a:t>
            </a:r>
          </a:p>
          <a:p>
            <a:pPr marL="0" indent="0">
              <a:buNone/>
            </a:pPr>
            <a:r>
              <a:rPr lang="en-GB" sz="1200" dirty="0"/>
              <a:t>[Options] A Blue   B Magenta   C Black</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blue object is lit with pure red light. What colour does it appear?</a:t>
            </a:r>
          </a:p>
          <a:p>
            <a:pPr marL="0" indent="0">
              <a:buNone/>
            </a:pPr>
            <a:r>
              <a:rPr lang="en-GB" sz="1200" dirty="0"/>
              <a:t>[Option by option] A: Blue is the answer if an object's colour is a property it carries about with it, like paint in a tin. It is not — it is a statement about which wavelengths the surface returns and which it swallows. This surface returns blue, and no blue is being offered to it.  B: Magenta is red plus blue, so this answer adds the lamp's red to the object's blue. Reflection does not add; it can only take away. Nothing about a surface puts wavelengths into light that were not in it already.  C: Correct. The surface absorbs red, red is all there is, so almost nothing comes back along the dashed line and it looks black.</a:t>
            </a:r>
          </a:p>
          <a:p>
            <a:pPr marL="0" indent="0">
              <a:buNone/>
            </a:pPr>
            <a:r>
              <a:rPr lang="en-GB" sz="1200" dirty="0"/>
              <a:t>[Answer] C — Black</a:t>
            </a:r>
          </a:p>
          <a:p>
            <a:pPr marL="0" indent="0">
              <a:buNone/>
            </a:pPr>
            <a:r>
              <a:rPr lang="en-GB" sz="1200" dirty="0"/>
              <a:t>[Why] The object reflects blue and absorbs red — with only red available, it reflects almost nothing and looks black.</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cyan filter (passes blue + green) is stacked with a yellow filter (passes green + red). What colour emerges from white light, and what would a magenta filter added last leave?</a:t>
            </a:r>
          </a:p>
          <a:p>
            <a:pPr marL="0" indent="0">
              <a:buNone/>
            </a:pPr>
            <a:r>
              <a:rPr lang="en-GB" sz="1200" dirty="0"/>
              <a:t>[Answer] Green through two; black with the magenta added</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Cyan ∩ yellow = green only.</a:t>
            </a:r>
          </a:p>
          <a:p>
            <a:pPr marL="0" indent="0">
              <a:buNone/>
            </a:pPr>
            <a:r>
              <a:rPr lang="en-GB" sz="1200" dirty="0"/>
              <a:t>[Step 2] Magenta passes blue + red — it blocks green.</a:t>
            </a:r>
          </a:p>
          <a:p>
            <a:pPr marL="0" indent="0">
              <a:buNone/>
            </a:pPr>
            <a:r>
              <a:rPr lang="en-GB" sz="1200" dirty="0"/>
              <a:t>[Step 3] Adding it leaves essentially nothing: black.</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Green through two; black with the magenta added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 a 60° prism (n(red) = 1.51, n(violet) = 1.53), estimate the angular spread between red and violet for light entering at 50°. Explain why secondary rainbows reverse their colours.</a:t>
            </a:r>
          </a:p>
          <a:p>
            <a:pPr marL="0" indent="0">
              <a:buNone/>
            </a:pPr>
            <a:r>
              <a:rPr lang="en-GB" sz="1200" dirty="0"/>
              <a:t>[Answer] ≈ 1–2° spread; the extra internal reflection flips the secondary bow's colour order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Refraction at entry: red bends to sin⁻¹(sin50°/1.51) ≈ 30.5°, violet to ≈ 30.0° — the split grows again at exit, netting ≈ 1–2° of dispersion for a 60° prism.</a:t>
            </a:r>
          </a:p>
          <a:p>
            <a:pPr marL="0" indent="0">
              <a:buNone/>
            </a:pPr>
            <a:r>
              <a:rPr lang="en-GB" sz="1200" dirty="0"/>
              <a:t>[Step 2] Primary rainbow: one internal reflection orders red outermost.</a:t>
            </a:r>
          </a:p>
          <a:p>
            <a:pPr marL="0" indent="0">
              <a:buNone/>
            </a:pPr>
            <a:r>
              <a:rPr lang="en-GB" sz="1200" dirty="0"/>
              <a:t>[Step 3] The secondary bow adds a second internal reflection, inverting the exit order — violet outermost.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are wearing a plain white shirt in a room lit only by red lamps. Someone photographs you. What colour is the shirt in the photograph? The shirt is white — bleached, brand new, as white as a shirt gets. The lamps are pure red and there is no other light in the room.</a:t>
            </a:r>
          </a:p>
          <a:p>
            <a:pPr marL="0" indent="0">
              <a:buNone/>
            </a:pPr>
            <a:r>
              <a:rPr lang="en-GB" sz="1200" dirty="0"/>
              <a:t>[Answer] Red. White is not a colour a surface owns; it is a promise to hand back whatever it is given, and all it is being given is red. Colour by reflection can only ever subtract — no surface can put a wavelength into the light that was not there when it arrived.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1–2° spread; the extra internal reflection flips the secondary bow's colour order</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https://giophysics.com/chapter-25/presentation/?lesson=colour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Dispersion is the separation of light into its component colours because refractive index varies with wavelength.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Raindrops disperse and internally reflect sunlight — millions of them paint the rainbow, red outermost.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refractive index depends slightly on wavelength — n is larger for violet than red — so each colour refracts through a different angle: dispersion. Surfaces and filters then subtract colours: a red filter transmits red and absorbs the rest; a blue object in red light looks black.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Two refractions in sequence, both spreading the colours the same way — a narrow white beam exits as a fan from red to violet.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Light adds: red + green + blue make white on a screen; overlapping torches build colour rather than subtract it.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tomato absorbs most of the spectrum and reflects red. Change the illumination and the reflected mix — the perceived colour — changes too.</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5/presentation/?lesson=colou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5/refraction-snells-law/" TargetMode="External"/><Relationship Id="rId4" Type="http://schemas.openxmlformats.org/officeDocument/2006/relationships/hyperlink" Target="https://giophysics.com/chapter-24/electromagnetic-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25/presentation/?lesson=colour"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25/presentation/?lesson=colou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5/light-calculus/" TargetMode="External"/><Relationship Id="rId4" Type="http://schemas.openxmlformats.org/officeDocument/2006/relationships/hyperlink" Target="https://giophysics.com/chapter-25/colour-dispersion/" TargetMode="External"/><Relationship Id="rId5" Type="http://schemas.openxmlformats.org/officeDocument/2006/relationships/hyperlink" Target="https://giophysics.com/chapter-25/presentation/?lesson=colour" TargetMode="External"/><Relationship Id="rId6" Type="http://schemas.openxmlformats.org/officeDocument/2006/relationships/hyperlink" Target="https://giophysics.com/chapter-25/" TargetMode="External"/><Relationship Id="rId7" Type="http://schemas.openxmlformats.org/officeDocument/2006/relationships/hyperlink" Target="https://giophysics.com/downloads/25-5-colour-dispers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16 · Light</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White light taken apart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Colour &amp; Dispersion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prism spreads white light into a spectrum because the glass slows violet slightly more than red. Colour is frequency; what objects do to light decides what colour we see.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Light</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https://giophysics.com/chapter-25/colour-dispersion/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Colour order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n(violet) &gt; n(red)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Violet bends most in a prism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Glass slows short wavelengths a little more, so violet turns through the biggest angle and red the smallest.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In-medium wavelength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λ = λ₀/n</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Frequency fixes the colour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Wavelength shrinks inside glass but the frequency — and therefore the perceived colour — stays the same.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Filters subtract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seen = illuminant − absorbed</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Pigments and filters remove bands</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filter or surface can only remove colours from the light it receives — a green object under pure red light has nothing green to reflect, so it looks black.</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White light through a prism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609850" y="1854200"/>
            <a:ext cx="6972300" cy="3600450"/>
          </a:xfrm>
          <a:prstGeom prst="rect">
            <a:avLst/>
          </a:prstGeom>
          <a:solidFill>
            <a:srgbClr val="FFFFFF"/>
          </a:solidFill>
          <a:ln w="9525">
            <a:solidFill>
              <a:srgbClr val="C6C8BB"/>
            </a:solidFill>
          </a:ln>
        </p:spPr>
      </p:sp>
      <p:pic>
        <p:nvPicPr>
          <p:cNvPr id="7" name="A narrow beam of white light entering the left face of a triangular glass prism, crossing it as a single ray, and leaving the right face as three rays that spread apart on the way out, labelled red, green and violet from the top downwards. Dashed normals are drawn at both faces." descr="A narrow beam of white light entering the left face of a triangular glass prism, crossing it as a single ray, and leaving the right face as three rays that spread apart on the way out, labelled red, green and violet from the top downwards. Dashed normals are drawn at both faces."/>
          <p:cNvPicPr>
            <a:picLocks noChangeAspect="1"/>
          </p:cNvPicPr>
          <p:nvPr/>
        </p:nvPicPr>
        <p:blipFill>
          <a:blip r:embed="rId3"/>
          <a:stretch>
            <a:fillRect/>
          </a:stretch>
        </p:blipFill>
        <p:spPr>
          <a:xfrm>
            <a:off x="2724150" y="1968500"/>
            <a:ext cx="674370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narrow beam of white light entering the left face of a triangular glass prism, crossing it as a single ray, and leaving the right face as three rays that spread apart on the way out, labelled red, green and violet from the top downwards. Dashed normals are drawn at both faces.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prism does not add colour to white light — the colours were already there. Recombine the spectrum with a second prism and white light returns.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White light passes through a green filter and then falls on a white wall. What colour is the wall?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White light passes through a green filter and then falls on a white wall. What colour is the wall?</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filter transmits only green.</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white wall reflects whatever arrives — green.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Green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COLOUR &amp; DISPERSION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Colour &amp; Dispersion.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For one glass, n(red) = 1.514 and n(violet) = 1.532. Which colour travels faster inside, and by how much?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one glass, n(red) = 1.514 and n(violet) = 1.532. Which colour travels faster inside, and by how much?</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c/n for each: v(red) = 3 × 10⁸/1.514 ≈ 1.982 × 10⁸ m/s.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v(violet) = 3 × 10⁸/1.532 ≈ 1.958 × 10⁸ m/s.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Red is faster by about 2.4 × 10⁶ m/s — the source of dispersion.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Refraction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https://giophysics.com/chapter-25/refraction-snells-law/</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spectrum</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https://giophysics.com/chapter-24/electromagnetic-waves/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Red, by ≈ 2.4 × 10⁶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COLOUR &amp; DISPERSION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Colour &amp; Dispersion.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second identical prism is placed the other way up in the fan of colours leaving the first, so every colour passes through it. What comes out of the second prism?</a:t>
            </a:r>
          </a:p>
        </p:txBody>
      </p:sp>
      <p:sp>
        <p:nvSpPr>
          <p:cNvPr id="7" name="text"/>
          <p:cNvSpPr txBox="1"/>
          <p:nvPr/>
        </p:nvSpPr>
        <p:spPr>
          <a:xfrm>
            <a:off x="558800" y="326136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An even wider rainbow — each prism spreads the light further</a:t>
            </a:r>
          </a:p>
        </p:txBody>
      </p:sp>
      <p:sp>
        <p:nvSpPr>
          <p:cNvPr id="8" name="text"/>
          <p:cNvSpPr txBox="1"/>
          <p:nvPr/>
        </p:nvSpPr>
        <p:spPr>
          <a:xfrm>
            <a:off x="558800" y="38074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White light again</a:t>
            </a:r>
          </a:p>
        </p:txBody>
      </p:sp>
      <p:sp>
        <p:nvSpPr>
          <p:cNvPr id="9" name="text"/>
          <p:cNvSpPr txBox="1"/>
          <p:nvPr/>
        </p:nvSpPr>
        <p:spPr>
          <a:xfrm>
            <a:off x="558800" y="410591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same rainbow, unchanged, since the colours are already separated</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A narrow beam of white light entering the left face of a triangular glass prism, crossing it as a single ray, and leaving the right face as three rays that spread apart on the way out, labelled red, green and violet from the top downwards. Dashed normals are drawn at both faces." descr="A narrow beam of white light entering the left face of a triangular glass prism, crossing it as a single ray, and leaving the right face as three rays that spread apart on the way out, labelled red, green and violet from the top downwards. Dashed normals are drawn at both faces."/>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narrow beam of white light entering the left face of a triangular glass prism, crossing it as a single ray, and leaving the right face as three rays that spread apart on the way out, labelled red, green and violet from the top downwards. Dashed normals are drawn at both faces.</a:t>
            </a:r>
          </a:p>
        </p:txBody>
      </p:sp>
      <p:sp>
        <p:nvSpPr>
          <p:cNvPr id="13" name="text"/>
          <p:cNvSpPr txBox="1"/>
          <p:nvPr/>
        </p:nvSpPr>
        <p:spPr>
          <a:xfrm>
            <a:off x="7010400" y="538480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White light again</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White light again — this is Newton's experiment, and it is the reason we say a prism sorts rather than creates. The first prism did nothing to the light except slow each colour by a slightly different amount, so each left on a slightly different path. An inverted prism applies exactly the opposite deviation to each of them and stacks them back on top of one another. If a prism were manufacturing colour, a second one could only manufacture more.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COLOUR &amp; DISPERSION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Colour &amp; Dispersion.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blue object is lit with pure red light. What colour does it appear?</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Blue</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Magenta</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Black</a:t>
            </a:r>
          </a:p>
        </p:txBody>
      </p:sp>
      <p:sp>
        <p:nvSpPr>
          <p:cNvPr id="13" name="panel"/>
          <p:cNvSpPr/>
          <p:nvPr/>
        </p:nvSpPr>
        <p:spPr>
          <a:xfrm>
            <a:off x="7010400" y="1854200"/>
            <a:ext cx="4622800" cy="2014528"/>
          </a:xfrm>
          <a:prstGeom prst="rect">
            <a:avLst/>
          </a:prstGeom>
          <a:solidFill>
            <a:srgbClr val="FFFFFF"/>
          </a:solidFill>
          <a:ln w="9525">
            <a:solidFill>
              <a:srgbClr val="C6C8BB"/>
            </a:solidFill>
          </a:ln>
        </p:spPr>
      </p:sp>
      <p:pic>
        <p:nvPicPr>
          <p:cNvPr id="14" name="A white lamp at the left, a red filter standing in its beam, and the red light that gets through falling on a rectangular surface labelled as one that reflects blue. An observer's eye to the right is joined to that surface by a faint dashed line, and no colour is named anywhere along it." descr="A white lamp at the left, a red filter standing in its beam, and the red light that gets through falling on a rectangular surface labelled as one that reflects blue. An observer's eye to the right is joined to that surface by a faint dashed line, and no colour is named anywhere along it."/>
          <p:cNvPicPr>
            <a:picLocks noChangeAspect="1"/>
          </p:cNvPicPr>
          <p:nvPr/>
        </p:nvPicPr>
        <p:blipFill>
          <a:blip r:embed="rId3"/>
          <a:stretch>
            <a:fillRect/>
          </a:stretch>
        </p:blipFill>
        <p:spPr>
          <a:xfrm>
            <a:off x="7124700" y="1968500"/>
            <a:ext cx="4394200" cy="1785928"/>
          </a:xfrm>
          <a:prstGeom prst="rect">
            <a:avLst/>
          </a:prstGeom>
        </p:spPr>
      </p:pic>
      <p:sp>
        <p:nvSpPr>
          <p:cNvPr id="15" name="text"/>
          <p:cNvSpPr txBox="1"/>
          <p:nvPr/>
        </p:nvSpPr>
        <p:spPr>
          <a:xfrm>
            <a:off x="7010400" y="3932228"/>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white lamp at the left, a red filter standing in its beam, and the red light that gets through falling on a rectangular surface labelled as one that reflects blue. An observer's eye to the right is joined to that surface by a faint dashed line, and no colour is named anywhere along it.</a:t>
            </a:r>
          </a:p>
        </p:txBody>
      </p:sp>
      <p:sp>
        <p:nvSpPr>
          <p:cNvPr id="16" name="text"/>
          <p:cNvSpPr txBox="1"/>
          <p:nvPr/>
        </p:nvSpPr>
        <p:spPr>
          <a:xfrm>
            <a:off x="7010400" y="4973628"/>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Black</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object reflects blue and absorbs red — with only red available, it reflects almost nothing and looks black.</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Blue is the answer if an object's colour is a property it carries about with it, like paint in a tin. It is not — it is a statement about which wavelengths the surface returns and which it swallows. This surface returns blue, and no blue is being offered to it.</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Magenta is red plus blue, so this answer adds the lamp's red to the object's blue. Reflection does not add; it can only take away. Nothing about a surface puts wavelengths into light that were not in it already.</a:t>
            </a:r>
          </a:p>
        </p:txBody>
      </p:sp>
      <p:sp>
        <p:nvSpPr>
          <p:cNvPr id="12" name="text"/>
          <p:cNvSpPr txBox="1"/>
          <p:nvPr/>
        </p:nvSpPr>
        <p:spPr>
          <a:xfrm>
            <a:off x="558800" y="437007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The surface absorbs red, red is all there is, so almost nothing comes back along the dashed line and it looks black.</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COLOUR &amp; DISPERSION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Colour &amp; Dispersion.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cyan filter (passes blue + green) is stacked with a yellow filter (passes green + red). What colour emerges from white light, and what would a magenta filter added last leave?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cyan filter (passes blue + green) is stacked with a yellow filter (passes green + red). What colour emerges from white light, and what would a magenta filter added last leave?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Cyan ∩ yellow = green only.</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Magenta passes blue + red — it blocks green.</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Adding it leaves essentially nothing: black.</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Green through two; black with the magenta added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COLOUR &amp; DISPERSION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Colour &amp; Dispersion.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a 60° prism (n(red) = 1.51, n(violet) = 1.53), estimate the angular spread between red and violet for light entering at 50°. Explain why secondary rainbows reverse their colours.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a 60° prism (n(red) = 1.51, n(violet) = 1.53), estimate the angular spread between red and violet for light entering at 50°. Explain why secondary rainbows reverse their colours.</a:t>
            </a:r>
          </a:p>
        </p:txBody>
      </p:sp>
      <p:sp>
        <p:nvSpPr>
          <p:cNvPr id="9" name="step-number"/>
          <p:cNvSpPr txBox="1"/>
          <p:nvPr/>
        </p:nvSpPr>
        <p:spPr>
          <a:xfrm>
            <a:off x="558800" y="33562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Refraction at entry: red bends to sin⁻¹(sin50°/1.51) ≈ 30.5°, violet to ≈ 30.0° — the split grows again at exit, netting ≈ 1–2° of dispersion for a 60° prism.</a:t>
            </a:r>
          </a:p>
        </p:txBody>
      </p:sp>
      <p:sp>
        <p:nvSpPr>
          <p:cNvPr id="11" name="step-number"/>
          <p:cNvSpPr txBox="1"/>
          <p:nvPr/>
        </p:nvSpPr>
        <p:spPr>
          <a:xfrm>
            <a:off x="558800" y="39416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9416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Primary rainbow: one internal reflection orders red outermost.</a:t>
            </a:r>
          </a:p>
        </p:txBody>
      </p:sp>
      <p:sp>
        <p:nvSpPr>
          <p:cNvPr id="13" name="step-number"/>
          <p:cNvSpPr txBox="1"/>
          <p:nvPr/>
        </p:nvSpPr>
        <p:spPr>
          <a:xfrm>
            <a:off x="558800" y="4335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335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secondary bow adds a second internal reflection, inverting the exit order — violet outermost.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100" b="1" i="0" dirty="0">
                <a:solidFill>
                  <a:srgbClr val="102E29"/>
                </a:solidFill>
                <a:latin typeface="Arial"/>
                <a:cs typeface="Arial"/>
              </a:rPr>
              <a:t>You are wearing a plain white shirt in a room lit only by red lamps. Someone photographs you. What colour is the shirt in the photograph?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shirt is white — bleached, brand new, as white as a shirt gets. The lamps are pure red and there is no other light in the room.</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Red. White is not a colour a surface owns; it is a promise to hand back whatever it is given, and all it is being given is red. Colour by reflection can only ever subtract — no surface can put a wavelength into the light that was not there when it arrived.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1–2° spread; the extra internal reflection flips the secondary bow's colour order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COLOUR &amp; DISPERSION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Colour &amp; Dispersion.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LIGHT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16.6 Light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https://giophysics.com/chapter-25/light-calculus/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https://giophysics.com/chapter-25/colour-dispersion/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https://giophysics.com/chapter-25/presentation/?lesson=colour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Light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https://giophysics.com/downloads/25-5-colour-dispersion.pdf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Dispersion is the separation of light into its component colours because refractive index varies with wavelength.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Raindrops disperse and internally reflect sunlight — millions of them paint the rainbow, red outermost.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White light taken apart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refractive index depends slightly on wavelength — n is larger for violet than red — so each colour refracts through a different angle: dispersion. Surfaces and filters then subtract colours: a red filter transmits red and absorbs the rest; a blue object in red light looks black.</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Through a prism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Two refractions in sequence, both spreading the colours the same way — a narrow white beam exits as a fan from red to violet.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Additive mixing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Light adds: red + green + blue make white on a screen; overlapping torches build colour rather than subtract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objects have colour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tomato absorbs most of the spectrum and reflects red. Change the illumination and the reflected mix — the perceived colour — changes too.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COLOUR &amp; DISPERSION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Colour &amp; Dispersion.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 — Colour &amp; Dispersion</dc:title>
  <dc:subject>Light</dc:subject>
  <dc:creator>GioPhysics</dc:creator>
  <cp:keywords>lesson, Light, chapter-25,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