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Light — Refraction &amp; Snell's Law. Lesson 3 of 6.</a:t>
            </a:r>
          </a:p>
          <a:p>
            <a:pPr marL="0" indent="0">
              <a:buNone/>
            </a:pPr>
            <a:r>
              <a:rPr lang="en-GB" sz="1200" dirty="0"/>
              <a:t>[Intro] Crossing into a denser medium, light slows and bends toward the normal. Snell's law makes the bending exact, and the refractive index is the bookkeeping number.</a:t>
            </a:r>
          </a:p>
          <a:p>
            <a:pPr marL="0" indent="0">
              <a:buNone/>
            </a:pPr>
            <a:r>
              <a:rPr lang="en-GB" sz="1200" dirty="0"/>
              <a:t>[Source] https://giophysics.com/chapter-25/refraction-snells-law/</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Refractive index: n = c/v</a:t>
            </a:r>
          </a:p>
          <a:p>
            <a:pPr marL="0" indent="0">
              <a:buNone/>
            </a:pPr>
            <a:r>
              <a:rPr lang="en-GB" sz="1200" dirty="0"/>
              <a:t>[In plain English] How many times slower light moves in the medium than in vacuum — bigger n, slower light, stronger bending.</a:t>
            </a:r>
          </a:p>
          <a:p>
            <a:pPr marL="0" indent="0">
              <a:buNone/>
            </a:pPr>
            <a:r>
              <a:rPr lang="en-GB" sz="1200" dirty="0"/>
              <a:t>[Note] Air ≈ 1.00, water 1.33, glass ≈ 1.5</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Snell's law: n₁sinθ₁ = n₂sinθ₂</a:t>
            </a:r>
          </a:p>
          <a:p>
            <a:pPr marL="0" indent="0">
              <a:buNone/>
            </a:pPr>
            <a:r>
              <a:rPr lang="en-GB" sz="1200" dirty="0"/>
              <a:t>[In plain English] The sines of the angles trade off exactly with the indices — the full quantitative rule for any boundary.</a:t>
            </a:r>
          </a:p>
          <a:p>
            <a:pPr marL="0" indent="0">
              <a:buNone/>
            </a:pPr>
            <a:r>
              <a:rPr lang="en-GB" sz="1200" dirty="0"/>
              <a:t>[Note] Angles from the normal</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Apparent depth: apparent = real/n</a:t>
            </a:r>
          </a:p>
          <a:p>
            <a:pPr marL="0" indent="0">
              <a:buNone/>
            </a:pPr>
            <a:r>
              <a:rPr lang="en-GB" sz="1200" dirty="0"/>
              <a:t>[In plain English] Looking straight down into water, objects appear raised: a 1.33 m deep pool looks about a metre deep.</a:t>
            </a:r>
          </a:p>
          <a:p>
            <a:pPr marL="0" indent="0">
              <a:buNone/>
            </a:pPr>
            <a:r>
              <a:rPr lang="en-GB" sz="1200" dirty="0"/>
              <a:t>[Note] Pools look shallower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Three straight wavefronts tilted across a horizontal air–glass boundary, unbroken as they cross it but more closely spaced and turned to a steeper angle in the glass below. A ray drawn at right angles to the fronts crosses with them and swings towards the dashed normal on entering.</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Refraction does not change a light wave's frequency or colour — the colour you perceive is fixed by frequency, which survives every boundary crossing unchanged.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Light enters water (n = 1.33) at 0° (along the normal). What happens to its direction and speed?</a:t>
            </a:r>
          </a:p>
          <a:p>
            <a:pPr marL="0" indent="0">
              <a:buNone/>
            </a:pPr>
            <a:r>
              <a:rPr lang="en-GB" sz="1200" dirty="0"/>
              <a:t>[Answer] No bend; speed drops to 2.3 × 10⁸ m/s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Along the normal there is no bending.</a:t>
            </a:r>
          </a:p>
          <a:p>
            <a:pPr marL="0" indent="0">
              <a:buNone/>
            </a:pPr>
            <a:r>
              <a:rPr lang="en-GB" sz="1200" dirty="0"/>
              <a:t>[Step 2] Speed still drops: v = c/1.33 ≈ 2.26 × 10⁸ m/s.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No bend; speed drops to 2.3 × 10⁸ m/s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Light in air strikes glass (n = 1.50) at 45°. Find the refraction angle and the light's speed in the glass.</a:t>
            </a:r>
          </a:p>
          <a:p>
            <a:pPr marL="0" indent="0">
              <a:buNone/>
            </a:pPr>
            <a:r>
              <a:rPr lang="en-GB" sz="1200" dirty="0"/>
              <a:t>[Answer] θ₂ ≈ 28°, v = 2.0 × 10⁸ m/s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sinθ₂ = sin45°/1.50 = 0.471 → θ₂ ≈ 28°.</a:t>
            </a:r>
          </a:p>
          <a:p>
            <a:pPr marL="0" indent="0">
              <a:buNone/>
            </a:pPr>
            <a:r>
              <a:rPr lang="en-GB" sz="1200" dirty="0"/>
              <a:t>[Step 2] v = c/n = 3 × 10⁸ ÷ 1.50.</a:t>
            </a:r>
          </a:p>
          <a:p>
            <a:pPr marL="0" indent="0">
              <a:buNone/>
            </a:pPr>
            <a:r>
              <a:rPr lang="en-GB" sz="1200" dirty="0"/>
              <a:t>[Step 3] v = 2.0 × 10⁸ m/s.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Reflection; Wave speed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θ₂ ≈ 28°, v = 2.0 × 10⁸ m/s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rearrangement is upside down. From n₁ sin θ₁ = n₂ sin θ₂ the fraction is (n₁/n₂), the index of the medium the light is LEAVING on top. It is an easy line to lose because both indices are in the equation and the fraction looks equally plausible either way up — but the physics settles it before the arithmetic does. The light is going into the faster medium, so it must bend AWAY from the normal and the answer has to be bigger than 30°. Nineteen degrees is smaller, and that alone condemns it.</a:t>
            </a:r>
          </a:p>
          <a:p>
            <a:pPr marL="0" indent="0">
              <a:buNone/>
            </a:pPr>
            <a:r>
              <a:rPr lang="en-GB" sz="1200" dirty="0"/>
              <a:t>[It should say] sin θ₂ = (n₁/n₂) sin θ₁ = (1.50/1.00) × 0.500 = 0.750, so θ₂ ≈ 49°</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In the drawing the wavefronts are visibly closer together inside the glass. What has happened to the frequency of the wave?</a:t>
            </a:r>
          </a:p>
          <a:p>
            <a:pPr marL="0" indent="0">
              <a:buNone/>
            </a:pPr>
            <a:r>
              <a:rPr lang="en-GB" sz="1200" dirty="0"/>
              <a:t>[Options] A It has fallen — the fronts are packed tighter and moving slower   B It has not changed at all   C It has risen — more fronts now fit into the same space</a:t>
            </a:r>
          </a:p>
          <a:p>
            <a:pPr marL="0" indent="0">
              <a:buNone/>
            </a:pPr>
            <a:r>
              <a:rPr lang="en-GB" sz="1200" dirty="0"/>
              <a:t>[Figure] Three straight wavefronts tilted across a horizontal air–glass boundary, unbroken as they cross it but more closely spaced and turned to a steeper angle in the glass below. A ray drawn at right angles to the fronts crosses with them and swings towards the dashed normal on entering.</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has not changed at all. Count fronts crossing the boundary. Every front that reaches the surface has to continue into the glass — none can be destroyed there and none can pile up — so the number arriving per second and the number leaving per second are the same, and that number is the frequency. What has changed is speed, and the fronts crowd together for exactly that reason: they are still launched at the same rate but travel less far between launches. λ = v/f with f fixed, so a smaller v means a smaller λ.</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Light passes from water (n = 1.33) into air at 30° from the normal. Roughly what angle does it make in air?</a:t>
            </a:r>
          </a:p>
          <a:p>
            <a:pPr marL="0" indent="0">
              <a:buNone/>
            </a:pPr>
            <a:r>
              <a:rPr lang="en-GB" sz="1200" dirty="0"/>
              <a:t>[Figure] A ray travelling up through water towards the flat water–air surface and meeting it at 30° to a dashed normal, with air labelled above the line and water, n = 1.33, below it. A faint dashed line continues the ray's original direction on into the air, labelled as the path it would take if it did not bend; the real refracted ray is not drawn.</a:t>
            </a:r>
          </a:p>
          <a:p>
            <a:pPr marL="0" indent="0">
              <a:buNone/>
            </a:pPr>
            <a:r>
              <a:rPr lang="en-GB" sz="1200" dirty="0"/>
              <a:t>[Options] A 22°   B 30°   C 42°</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Light passes from water (n = 1.33) into air at 30° from the normal. Roughly what angle does it make in air?</a:t>
            </a:r>
          </a:p>
          <a:p>
            <a:pPr marL="0" indent="0">
              <a:buNone/>
            </a:pPr>
            <a:r>
              <a:rPr lang="en-GB" sz="1200" dirty="0"/>
              <a:t>[Option by option] A: 22° is Snell's law run with the two media swapped: sin 30° ÷ 1.33 = 0.376. That is the angle for light going the other way, from air down into water, where it bends towards the normal. Here the ray starts in the water, so it must bend the other way and end up further from the normal, not nearer.  B: 30° is the dashed line drawn on the figure — the direction the ray keeps if nothing happens to it. Something does: the light speeds up on leaving the water, and a change of speed at an angled boundary is exactly what refraction is.  C: Correct. n₁ sin θ₁ = n₂ sin θ₂ gives sin θ₂ = 1.33 × sin 30° = 0.665, so θ₂ ≈ 42°, bending away from the normal into the faster medium.</a:t>
            </a:r>
          </a:p>
          <a:p>
            <a:pPr marL="0" indent="0">
              <a:buNone/>
            </a:pPr>
            <a:r>
              <a:rPr lang="en-GB" sz="1200" dirty="0"/>
              <a:t>[Answer] C — 42°</a:t>
            </a:r>
          </a:p>
          <a:p>
            <a:pPr marL="0" indent="0">
              <a:buNone/>
            </a:pPr>
            <a:r>
              <a:rPr lang="en-GB" sz="1200" dirty="0"/>
              <a:t>[Why] sinθ₂ = 1.33 × sin30° = 0.665, so θ₂ ≈ 42° — bending away from the normal into the faster medium.</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coin lies at the bottom of a 1.2 m deep pool. How deep does it appear to an observer looking straight down?</a:t>
            </a:r>
          </a:p>
          <a:p>
            <a:pPr marL="0" indent="0">
              <a:buNone/>
            </a:pPr>
            <a:r>
              <a:rPr lang="en-GB" sz="1200" dirty="0"/>
              <a:t>[Answer] ≈ 0.90 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Apparent depth = real depth ÷ n.</a:t>
            </a:r>
          </a:p>
          <a:p>
            <a:pPr marL="0" indent="0">
              <a:buNone/>
            </a:pPr>
            <a:r>
              <a:rPr lang="en-GB" sz="1200" dirty="0"/>
              <a:t>[Step 2] = 1.2 ÷ 1.33.</a:t>
            </a:r>
          </a:p>
          <a:p>
            <a:pPr marL="0" indent="0">
              <a:buNone/>
            </a:pPr>
            <a:r>
              <a:rPr lang="en-GB" sz="1200" dirty="0"/>
              <a:t>[Step 3] ≈ 0.90 m — pools always look shallower.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0.90 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Light crosses from water (n = 1.33) into glass (n = 1.52) at 35° in the water. Find the angle in the glass, and show the light bends toward the normal even though it never touched air.</a:t>
            </a:r>
          </a:p>
          <a:p>
            <a:pPr marL="0" indent="0">
              <a:buNone/>
            </a:pPr>
            <a:r>
              <a:rPr lang="en-GB" sz="1200" dirty="0"/>
              <a:t>[Answer] θ ≈ 30°, bending toward the normal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Red light entering glass has its wavelength squeezed from 600 nm to 400 nm. Is it violet inside the glass? The glass has n = 1.50, so light crawls through it at two thirds of its speed in air and its wavelength shortens in the same proportion. In air, 400 nm light is violet.</a:t>
            </a:r>
          </a:p>
          <a:p>
            <a:pPr marL="0" indent="0">
              <a:buNone/>
            </a:pPr>
            <a:r>
              <a:rPr lang="en-GB" sz="1200" dirty="0"/>
              <a:t>[Answer] No. It is red going in, red inside and red coming out. Colour is fixed by frequency, and frequency is the one thing a boundary cannot change: every crest that arrives at the surface has to leave it, or crests would pile up there for ever. The wave inside is slower and shorter, and it is still the same light.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Snell across any boundary: n₁sinθ₁ = n₂sinθ₂.</a:t>
            </a:r>
          </a:p>
          <a:p>
            <a:pPr marL="0" indent="0">
              <a:buNone/>
            </a:pPr>
            <a:r>
              <a:rPr lang="en-GB" sz="1200" dirty="0"/>
              <a:t>[Step 2] sinθ₂ = 1.33 × sin35° ÷ 1.52 = 0.502.</a:t>
            </a:r>
          </a:p>
          <a:p>
            <a:pPr marL="0" indent="0">
              <a:buNone/>
            </a:pPr>
            <a:r>
              <a:rPr lang="en-GB" sz="1200" dirty="0"/>
              <a:t>[Step 3] θ₂ ≈ 30° — toward the normal, because glass is optically denser than water; air is irrelevant.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θ ≈ 30°, bending toward the normal</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https://giophysics.com/chapter-25/presentation/?lesson=refraction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Refraction is the change of direction of light when its speed changes at a boundary between media.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straw in water looks bent at the surface because light from the submerged part bends as it leaves the water.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refractive index n = c/v says how much a medium slows light. At a boundary, n₁sinθ₁ = n₂sinθ₂: into a slower medium the ray bends toward the normal, into a faster one away. Frequency never changes — wavelength does.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One side of a wavefront reaches the slow medium first and lags; the front pivots like a marching band wheeling at a muddy field's edge.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Slower medium (larger n): toward the normal. Faster medium: away from the normal. Along the normal: no bend at all, just a speed change.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Frequency is set by the source and cannot change; v and λ drop together so v = fλ still holds in each medium.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5/presentation/?lesson=refractio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5/reflection/" TargetMode="External"/><Relationship Id="rId4" Type="http://schemas.openxmlformats.org/officeDocument/2006/relationships/hyperlink" Target="https://giophysics.com/chapter-24/describing-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5/presentation/?lesson=refractio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25/presentation/?lesson=refraction"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5/total-internal-reflection/" TargetMode="External"/><Relationship Id="rId4" Type="http://schemas.openxmlformats.org/officeDocument/2006/relationships/hyperlink" Target="https://giophysics.com/chapter-25/refraction-snells-law/" TargetMode="External"/><Relationship Id="rId5" Type="http://schemas.openxmlformats.org/officeDocument/2006/relationships/hyperlink" Target="https://giophysics.com/chapter-25/presentation/?lesson=refraction" TargetMode="External"/><Relationship Id="rId6" Type="http://schemas.openxmlformats.org/officeDocument/2006/relationships/hyperlink" Target="https://giophysics.com/chapter-25/" TargetMode="External"/><Relationship Id="rId7" Type="http://schemas.openxmlformats.org/officeDocument/2006/relationships/hyperlink" Target="https://giophysics.com/downloads/25-3-refraction-snells-law.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16 · Light</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Bending by changing speed</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Refraction &amp; Snell's Law</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Crossing into a denser medium, light slows and bends toward the normal. Snell's law makes the bending exact, and the refractive index is the bookkeeping number.</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Light</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https://giophysics.com/chapter-25/refraction-snells-law/</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Refractive index</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 = c/v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Air ≈ 1.00, water 1.33, glass ≈ 1.5</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How many times slower light moves in the medium than in vacuum — bigger n, slower light, stronger bending.</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Snell's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n₁sinθ₁ = n₂sinθ₂</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Angles from the normal</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sines of the angles trade off exactly with the indices — the full quantitative rule for any boundary.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Apparent depth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apparent = real/n</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Pools look shallower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Looking straight down into water, objects appear raised: a 1.33 m deep pool looks about a metre deep.</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a ray bends at 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7970" y="1854200"/>
            <a:ext cx="6576060" cy="3402330"/>
          </a:xfrm>
          <a:prstGeom prst="rect">
            <a:avLst/>
          </a:prstGeom>
          <a:solidFill>
            <a:srgbClr val="FFFFFF"/>
          </a:solidFill>
          <a:ln w="9525">
            <a:solidFill>
              <a:srgbClr val="C6C8BB"/>
            </a:solidFill>
          </a:ln>
        </p:spPr>
      </p:sp>
      <p:pic>
        <p:nvPicPr>
          <p:cNvPr id="7" name="Three straight wavefronts tilted across a horizontal air–glass boundary, unbroken as they cross it but more closely spaced and turned to a steeper angle in the glass below. A ray drawn at right angles to the fronts crosses with them and swings towards the dashed normal on entering." descr="Three straight wavefronts tilted across a horizontal air–glass boundary, unbroken as they cross it but more closely spaced and turned to a steeper angle in the glass below. A ray drawn at right angles to the fronts crosses with them and swings towards the dashed normal on entering."/>
          <p:cNvPicPr>
            <a:picLocks noChangeAspect="1"/>
          </p:cNvPicPr>
          <p:nvPr/>
        </p:nvPicPr>
        <p:blipFill>
          <a:blip r:embed="rId3"/>
          <a:stretch>
            <a:fillRect/>
          </a:stretch>
        </p:blipFill>
        <p:spPr>
          <a:xfrm>
            <a:off x="2922270" y="1968500"/>
            <a:ext cx="6347460"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straight wavefronts tilted across a horizontal air–glass boundary, unbroken as they cross it but more closely spaced and turned to a steeper angle in the glass below. A ray drawn at right angles to the fronts crosses with them and swings towards the dashed normal on entering.</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Refraction does not change a light wave's frequency or colour — the colour you perceive is fixed by frequency, which survives every boundary crossing unchanged.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enters water (n = 1.33) at 0° (along the normal). What happens to its direction and speed?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enters water (n = 1.33) at 0° (along the normal). What happens to its direction and speed?</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Along the normal there is no bending.</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Speed still drops: v = c/1.33 ≈ 2.26 × 10⁸ m/s.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No bend; speed drops to 2.3 × 10⁸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in air strikes glass (n = 1.50) at 45°. Find the refraction angle and the light's speed in the glass.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in air strikes glass (n = 1.50) at 45°. Find the refraction angle and the light's speed in the glass.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sinθ₂ = sin45°/1.50 = 0.471 → θ₂ ≈ 28°.</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c/n = 3 × 10⁸ ÷ 1.50.</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2.0 × 10⁸ m/s.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Reflection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https://giophysics.com/chapter-25/reflection/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Wave speed</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θ₂ ≈ 28°, v = 2.0 × 10⁸ 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travels from glass (n = 1.50) out into air, meeting the surface at 30° to the normal. Find the angle in the air.</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n₁ = 1.50 (glass), θ₁ = 30°, n₂ = 1.00 (air)</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n₁ sin θ₁ = n₂ sin θ₂</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 θ₂ = (n₂/n₁) sin θ₁ = (1.00/1.50) × 0.500 = 0.333</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θ₂ = 19°</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rearrangement is upside down. From n₁ sin θ₁ = n₂ sin θ₂ the fraction is (n₁/n₂), the index of the medium the light is LEAVING on top. It is an easy line to lose because both indices are in the equation and the fraction looks equally plausible either way up — but the physics settles it before the arithmetic does. The light is going into the faster medium, so it must bend AWAY from the normal and the answer has to be bigger than 30°. Nineteen degrees is smaller, and that alone condemns it.</a:t>
            </a:r>
          </a:p>
        </p:txBody>
      </p:sp>
      <p:sp>
        <p:nvSpPr>
          <p:cNvPr id="18" name="text"/>
          <p:cNvSpPr txBox="1"/>
          <p:nvPr/>
        </p:nvSpPr>
        <p:spPr>
          <a:xfrm>
            <a:off x="558800" y="53130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52069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sin θ₂ = (n₁/n₂) sin θ₁ = (1.50/1.00) × 0.500 = 0.750, so θ₂ ≈ 49°</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the drawing the wavefronts are visibly closer together inside the glass. What has happened to the frequency of the wave?</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has fallen — the fronts are packed tighter and moving slower</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has not changed at all</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has risen — more fronts now fit into the same space</a:t>
            </a:r>
          </a:p>
        </p:txBody>
      </p:sp>
      <p:sp>
        <p:nvSpPr>
          <p:cNvPr id="10" name="panel"/>
          <p:cNvSpPr/>
          <p:nvPr/>
        </p:nvSpPr>
        <p:spPr>
          <a:xfrm>
            <a:off x="7010400" y="1854200"/>
            <a:ext cx="4622800" cy="2425700"/>
          </a:xfrm>
          <a:prstGeom prst="rect">
            <a:avLst/>
          </a:prstGeom>
          <a:solidFill>
            <a:srgbClr val="FFFFFF"/>
          </a:solidFill>
          <a:ln w="9525">
            <a:solidFill>
              <a:srgbClr val="C6C8BB"/>
            </a:solidFill>
          </a:ln>
        </p:spPr>
      </p:sp>
      <p:pic>
        <p:nvPicPr>
          <p:cNvPr id="11" name="Three straight wavefronts tilted across a horizontal air–glass boundary, unbroken as they cross it but more closely spaced and turned to a steeper angle in the glass below. A ray drawn at right angles to the fronts crosses with them and swings towards the dashed normal on entering." descr="Three straight wavefronts tilted across a horizontal air–glass boundary, unbroken as they cross it but more closely spaced and turned to a steeper angle in the glass below. A ray drawn at right angles to the fronts crosses with them and swings towards the dashed normal on entering."/>
          <p:cNvPicPr>
            <a:picLocks noChangeAspect="1"/>
          </p:cNvPicPr>
          <p:nvPr/>
        </p:nvPicPr>
        <p:blipFill>
          <a:blip r:embed="rId3"/>
          <a:stretch>
            <a:fillRect/>
          </a:stretch>
        </p:blipFill>
        <p:spPr>
          <a:xfrm>
            <a:off x="7124700" y="1968500"/>
            <a:ext cx="4394200" cy="2197100"/>
          </a:xfrm>
          <a:prstGeom prst="rect">
            <a:avLst/>
          </a:prstGeom>
        </p:spPr>
      </p:pic>
      <p:sp>
        <p:nvSpPr>
          <p:cNvPr id="12" name="text"/>
          <p:cNvSpPr txBox="1"/>
          <p:nvPr/>
        </p:nvSpPr>
        <p:spPr>
          <a:xfrm>
            <a:off x="7010400" y="434340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straight wavefronts tilted across a horizontal air–glass boundary, unbroken as they cross it but more closely spaced and turned to a steeper angle in the glass below. A ray drawn at right angles to the fronts crosses with them and swings towards the dashed normal on entering.</a:t>
            </a:r>
          </a:p>
        </p:txBody>
      </p:sp>
      <p:sp>
        <p:nvSpPr>
          <p:cNvPr id="13" name="text"/>
          <p:cNvSpPr txBox="1"/>
          <p:nvPr/>
        </p:nvSpPr>
        <p:spPr>
          <a:xfrm>
            <a:off x="7010400" y="5582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has not changed at all</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Count fronts crossing the boundary. Every front that reaches the surface has to continue into the glass — none can be destroyed there and none can pile up — so the number arriving per second and the number leaving per second are the same, and that number is the frequency. What has changed is speed, and the fronts crowd together for exactly that reason: they are still launched at the same rate but travel less far between launches. λ = v/f with f fixed, so a smaller v means a smaller λ.</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Light passes from water (n = 1.33) into air at 30° from the normal. Roughly what angle does it make in air?</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22°</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30°</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42°</a:t>
            </a:r>
          </a:p>
        </p:txBody>
      </p:sp>
      <p:sp>
        <p:nvSpPr>
          <p:cNvPr id="13" name="panel"/>
          <p:cNvSpPr/>
          <p:nvPr/>
        </p:nvSpPr>
        <p:spPr>
          <a:xfrm>
            <a:off x="7010400" y="1854200"/>
            <a:ext cx="4622800" cy="2563803"/>
          </a:xfrm>
          <a:prstGeom prst="rect">
            <a:avLst/>
          </a:prstGeom>
          <a:solidFill>
            <a:srgbClr val="FFFFFF"/>
          </a:solidFill>
          <a:ln w="9525">
            <a:solidFill>
              <a:srgbClr val="C6C8BB"/>
            </a:solidFill>
          </a:ln>
        </p:spPr>
      </p:sp>
      <p:pic>
        <p:nvPicPr>
          <p:cNvPr id="14" name="A ray travelling up through water towards the flat water–air surface and meeting it at 30° to a dashed normal, with air labelled above the line and water, n = 1.33, below it. A faint dashed line continues the ray's original direction on into the air, labelled as the path it would take if it did not bend; the real refracted ray is not drawn." descr="A ray travelling up through water towards the flat water–air surface and meeting it at 30° to a dashed normal, with air labelled above the line and water, n = 1.33, below it. A faint dashed line continues the ray's original direction on into the air, labelled as the path it would take if it did not bend; the real refracted ray is not drawn."/>
          <p:cNvPicPr>
            <a:picLocks noChangeAspect="1"/>
          </p:cNvPicPr>
          <p:nvPr/>
        </p:nvPicPr>
        <p:blipFill>
          <a:blip r:embed="rId3"/>
          <a:stretch>
            <a:fillRect/>
          </a:stretch>
        </p:blipFill>
        <p:spPr>
          <a:xfrm>
            <a:off x="7124700" y="1968500"/>
            <a:ext cx="4394200" cy="2335203"/>
          </a:xfrm>
          <a:prstGeom prst="rect">
            <a:avLst/>
          </a:prstGeom>
        </p:spPr>
      </p:pic>
      <p:sp>
        <p:nvSpPr>
          <p:cNvPr id="15" name="text"/>
          <p:cNvSpPr txBox="1"/>
          <p:nvPr/>
        </p:nvSpPr>
        <p:spPr>
          <a:xfrm>
            <a:off x="7010400" y="4481503"/>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ray travelling up through water towards the flat water–air surface and meeting it at 30° to a dashed normal, with air labelled above the line and water, n = 1.33, below it. A faint dashed line continues the ray's original direction on into the air, labelled as the path it would take if it did not bend; the real refracted ray is not drawn.</a:t>
            </a:r>
          </a:p>
        </p:txBody>
      </p:sp>
      <p:sp>
        <p:nvSpPr>
          <p:cNvPr id="16" name="text"/>
          <p:cNvSpPr txBox="1"/>
          <p:nvPr/>
        </p:nvSpPr>
        <p:spPr>
          <a:xfrm>
            <a:off x="7010400" y="591914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42°</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sinθ₂ = 1.33 × sin30° = 0.665, so θ₂ ≈ 42° — bending away from the normal into the faster medium.</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22° is Snell's law run with the two media swapped: sin 30° ÷ 1.33 = 0.376. That is the angle for light going the other way, from air down into water, where it bends towards the normal. Here the ray starts in the water, so it must bend the other way and end up further from the normal, not nearer.</a:t>
            </a:r>
          </a:p>
        </p:txBody>
      </p:sp>
      <p:sp>
        <p:nvSpPr>
          <p:cNvPr id="11" name="text"/>
          <p:cNvSpPr txBox="1"/>
          <p:nvPr/>
        </p:nvSpPr>
        <p:spPr>
          <a:xfrm>
            <a:off x="558800" y="40919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30° is the dashed line drawn on the figure — the direction the ray keeps if nothing happens to it. Something does: the light speeds up on leaving the water, and a change of speed at an angled boundary is exactly what refraction is.</a:t>
            </a:r>
          </a:p>
        </p:txBody>
      </p:sp>
      <p:sp>
        <p:nvSpPr>
          <p:cNvPr id="12" name="text"/>
          <p:cNvSpPr txBox="1"/>
          <p:nvPr/>
        </p:nvSpPr>
        <p:spPr>
          <a:xfrm>
            <a:off x="558800" y="45847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n₁ sin θ₁ = n₂ sin θ₂ gives sin θ₂ = 1.33 × sin 30° = 0.665, so θ₂ ≈ 42°, bending away from the normal into the faster medium.</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REFRACTION &amp; SNELL'S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Refraction &amp; Snell's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coin lies at the bottom of a 1.2 m deep pool. How deep does it appear to an observer looking straight down?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coin lies at the bottom of a 1.2 m deep pool. How deep does it appear to an observer looking straight down?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Apparent depth = real depth ÷ 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1.2 ÷ 1.33.</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 0.90 m — pools always look shallower.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0.90 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crosses from water (n = 1.33) into glass (n = 1.52) at 35° in the water. Find the angle in the glass, and show the light bends toward the normal even though it never touched air.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Red light entering glass has its wavelength squeezed from 600 nm to 400 nm. Is it violet inside the glass?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glass has n = 1.50, so light crawls through it at two thirds of its speed in air and its wavelength shortens in the same proportion. In air, 400 nm light is violet.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 It is red going in, red inside and red coming out. Colour is fixed by frequency, and frequency is the one thing a boundary cannot change: every crest that arrives at the surface has to leave it, or crests would pile up there for ever. The wave inside is slower and shorter, and it is still the same light.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crosses from water (n = 1.33) into glass (n = 1.52) at 35° in the water. Find the angle in the glass, and show the light bends toward the normal even though it never touched air.</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Snell across any boundary: n₁sinθ₁ = n₂sinθ₂.</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sinθ₂ = 1.33 × sin35° ÷ 1.52 = 0.502.</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θ₂ ≈ 30° — toward the normal, because glass is optically denser than water; air is irrelevant.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θ ≈ 30°, bending toward the normal</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LIGHT  ·  REFRACTION &amp; SNELL'S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Light — Refraction &amp; Snell's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LIGHT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16.4 Total Internal Reflection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https://giophysics.com/chapter-25/total-internal-reflection/</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https://giophysics.com/chapter-25/refraction-snells-law/</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https://giophysics.com/chapter-25/presentation/?lesson=refraction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Light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https://giophysics.com/downloads/25-3-refraction-snells-law.pdf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Refraction is the change of direction of light when its speed changes at a boundary between media.</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straw in water looks bent at the surface because light from the submerged part bends as it leaves the water.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Bending by changing speed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refractive index n = c/v says how much a medium slows light. At a boundary, n₁sinθ₁ = n₂sinθ₂: into a slower medium the ray bends toward the normal, into a faster one away. Frequency never changes — wavelength does.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bending happens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One side of a wavefront reaches the slow medium first and lags; the front pivots like a marching band wheeling at a muddy field's edge.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Which way it bends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Slower medium (larger n): toward the normal. Faster medium: away from the normal. Along the normal: no bend at all, just a speed change.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stays fixed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Frequency is set by the source and cannot change; v and λ drop together so v = fλ still holds in each medium.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LIGHT  ·  REFRACTION &amp; SNELL'S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Light — Refraction &amp; Snell's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Light — Refraction &amp; Snell's Law</dc:title>
  <dc:subject>Light</dc:subject>
  <dc:creator>GioPhysics</dc:creator>
  <cp:keywords>lesson, Light, chapter-25,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