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Light — Total Internal Reflection. Lesson 4 of 6.</a:t>
            </a:r>
          </a:p>
          <a:p>
            <a:pPr marL="0" indent="0">
              <a:buNone/>
            </a:pPr>
            <a:r>
              <a:rPr lang="en-GB" sz="1200" dirty="0"/>
              <a:t>[Intro] Light leaving a dense medium bends away from the normal — until, past the critical angle, it cannot leave at all and the boundary becomes a perfect mirror. Optical fibres are built on it.</a:t>
            </a:r>
          </a:p>
          <a:p>
            <a:pPr marL="0" indent="0">
              <a:buNone/>
            </a:pPr>
            <a:r>
              <a:rPr lang="en-GB" sz="1200" dirty="0"/>
              <a:t>[Source] https://giophysics.com/chapter-25/total-internal-reflection/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Critical angle: sin c = n₂/n₁</a:t>
            </a:r>
          </a:p>
          <a:p>
            <a:pPr marL="0" indent="0">
              <a:buNone/>
            </a:pPr>
            <a:r>
              <a:rPr lang="en-GB" sz="1200" dirty="0"/>
              <a:t>[In plain English] The angle where the escaping ray would graze the surface — for glass about 42°, for water about 49°.</a:t>
            </a:r>
          </a:p>
          <a:p>
            <a:pPr marL="0" indent="0">
              <a:buNone/>
            </a:pPr>
            <a:r>
              <a:rPr lang="en-GB" sz="1200" dirty="0"/>
              <a:t>[Note] Into air: sin c = 1/n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Condition: θ &gt; c and n₁ &gt; n₂</a:t>
            </a:r>
          </a:p>
          <a:p>
            <a:pPr marL="0" indent="0">
              <a:buNone/>
            </a:pPr>
            <a:r>
              <a:rPr lang="en-GB" sz="1200" dirty="0"/>
              <a:t>[In plain English] Total internal reflection needs the light to be inside the denser medium and hitting the wall steeper than the critical angle.</a:t>
            </a:r>
          </a:p>
          <a:p>
            <a:pPr marL="0" indent="0">
              <a:buNone/>
            </a:pPr>
            <a:r>
              <a:rPr lang="en-GB" sz="1200" dirty="0"/>
              <a:t>[Note] Both must hold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Fibre optics: core n &gt; cladding n</a:t>
            </a:r>
          </a:p>
          <a:p>
            <a:pPr marL="0" indent="0">
              <a:buNone/>
            </a:pPr>
            <a:r>
              <a:rPr lang="en-GB" sz="1200" dirty="0"/>
              <a:t>[In plain English] A fibre's core is optically denser than its cladding, so signals reflect internally at every wall strike and follow the bends.</a:t>
            </a:r>
          </a:p>
          <a:p>
            <a:pPr marL="0" indent="0">
              <a:buNone/>
            </a:pPr>
            <a:r>
              <a:rPr lang="en-GB" sz="1200" dirty="0"/>
              <a:t>[Note] Light zigzags along the core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One glass block with three rays inside it striking the top surface at three separate points, each with its own dashed normal: the first, at less than the critical angle, escapes into the air above; the second, at exactly the critical angle, grazes along the surface; the third, beyond it, is turned back down into the glass.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Total internal reflection cannot happen going from air into glass — light entering a denser medium bends toward the normal and always gets in. Only exits from the dense side can be totally reflected.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Water's refractive index is 1.33. Find the critical angle at a water–air surface.</a:t>
            </a:r>
          </a:p>
          <a:p>
            <a:pPr marL="0" indent="0">
              <a:buNone/>
            </a:pPr>
            <a:r>
              <a:rPr lang="en-GB" sz="1200" dirty="0"/>
              <a:t>[Answer] c ≈ 49°</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sin c = 1/n = 0.752.</a:t>
            </a:r>
          </a:p>
          <a:p>
            <a:pPr marL="0" indent="0">
              <a:buNone/>
            </a:pPr>
            <a:r>
              <a:rPr lang="en-GB" sz="1200" dirty="0"/>
              <a:t>[Step 2] c ≈ 48.8°.</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 ≈ 49°</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Diamond has n = 2.42. Find its critical angle, and explain the sparkle.</a:t>
            </a:r>
          </a:p>
          <a:p>
            <a:pPr marL="0" indent="0">
              <a:buNone/>
            </a:pPr>
            <a:r>
              <a:rPr lang="en-GB" sz="1200" dirty="0"/>
              <a:t>[Answer] c ≈ 24°; most light is trapped into multiple internal reflections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sin c = 1/2.42 = 0.413.</a:t>
            </a:r>
          </a:p>
          <a:p>
            <a:pPr marL="0" indent="0">
              <a:buNone/>
            </a:pPr>
            <a:r>
              <a:rPr lang="en-GB" sz="1200" dirty="0"/>
              <a:t>[Step 2] c ≈ 24.4° — unusually small.</a:t>
            </a:r>
          </a:p>
          <a:p>
            <a:pPr marL="0" indent="0">
              <a:buNone/>
            </a:pPr>
            <a:r>
              <a:rPr lang="en-GB" sz="1200" dirty="0"/>
              <a:t>[Step 3] Most internal rays exceed 24° and reflect repeatedly before escaping through the cut faces — hence the brilliance.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Snell's law</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 ≈ 24°; most light is trapped into multiple internal reflections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third ray meets the surface at 60° and is turned back completely. Now aim a ray the other way — down from the air onto the glass, also at 60° to the normal. Is it totally reflected too?</a:t>
            </a:r>
          </a:p>
          <a:p>
            <a:pPr marL="0" indent="0">
              <a:buNone/>
            </a:pPr>
            <a:r>
              <a:rPr lang="en-GB" sz="1200" dirty="0"/>
              <a:t>[Options] A Yes — 60° is beyond the critical angle, whichever side of the boundary you approach from   B No — it enters the glass, bending towards the normal   C It grazes along the surface, exactly as the middle ray does</a:t>
            </a:r>
          </a:p>
          <a:p>
            <a:pPr marL="0" indent="0">
              <a:buNone/>
            </a:pPr>
            <a:r>
              <a:rPr lang="en-GB" sz="1200" dirty="0"/>
              <a:t>[Figure] One glass block with three rays inside it striking the top surface at three separate points, each with its own dashed normal: the first, at less than the critical angle, escapes into the air above; the second, at exactly the critical angle, grazes along the surface; the third, beyond it, is turned back down into the glass.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it enters the glass, bending towards the normal. A critical angle only exists on the dense side. Coming down from the air, sin θ_glass = sin 60° ÷ 1.50 = 0.577, so the ray gets in at 35° — and the same sum for every possible angle of approach shows that all of 0° to 90° in air maps into 0° to 42° in the glass. There is no angle left over for Snell's law to have no solution at, which is what total internal reflection needs. Some light does bounce off the top of any boundary, and at a really shallow approach most of it does; but that is ordinary partial reflection, and the refracted ray is still there beside it.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Glass has n = 1.50. What is its critical angle into air?</a:t>
            </a:r>
          </a:p>
          <a:p>
            <a:pPr marL="0" indent="0">
              <a:buNone/>
            </a:pPr>
            <a:r>
              <a:rPr lang="en-GB" sz="1200" dirty="0"/>
              <a:t>[Options] A 42°   B 48°   C 34°</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Glass has n = 1.50. What is its critical angle into air?</a:t>
            </a:r>
          </a:p>
          <a:p>
            <a:pPr marL="0" indent="0">
              <a:buNone/>
            </a:pPr>
            <a:r>
              <a:rPr lang="en-GB" sz="1200" dirty="0"/>
              <a:t>[Option by option] A: Correct. sin c = n₂/n₁ = 1.00/1.50 = 0.667, so c ≈ 41.8°, and anything steeper than that from inside the glass is turned straight back.  B: 48° is 90° − 42° — the critical angle measured from the glass surface instead of from the normal. Every angle in this topic is from the normal, including this one, and the figure's dashed normals are there to keep it so.  C: 34° is tan⁻¹(1/1.50) — the right ratio put into the wrong function. The condition comes from Snell's law with θ₂ set to 90°, and sin 90° = 1, which leaves a sine on the other side and nothing else.</a:t>
            </a:r>
          </a:p>
          <a:p>
            <a:pPr marL="0" indent="0">
              <a:buNone/>
            </a:pPr>
            <a:r>
              <a:rPr lang="en-GB" sz="1200" dirty="0"/>
              <a:t>[Answer] A — 42°</a:t>
            </a:r>
          </a:p>
          <a:p>
            <a:pPr marL="0" indent="0">
              <a:buNone/>
            </a:pPr>
            <a:r>
              <a:rPr lang="en-GB" sz="1200" dirty="0"/>
              <a:t>[Why] sin c = 1/1.50 = 0.667, so c ≈ 41.8° — glass-air boundaries mirror everything steeper.</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optical fibre has core n = 1.50 and cladding n = 1.40. Find the critical angle at the core–cladding wall.</a:t>
            </a:r>
          </a:p>
          <a:p>
            <a:pPr marL="0" indent="0">
              <a:buNone/>
            </a:pPr>
            <a:r>
              <a:rPr lang="en-GB" sz="1200" dirty="0"/>
              <a:t>[Answer] c ≈ 69°</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sin c = n₂/n₁ = 1.40 ÷ 1.50 = 0.933.</a:t>
            </a:r>
          </a:p>
          <a:p>
            <a:pPr marL="0" indent="0">
              <a:buNone/>
            </a:pPr>
            <a:r>
              <a:rPr lang="en-GB" sz="1200" dirty="0"/>
              <a:t>[Step 2] c ≈ 69°.</a:t>
            </a:r>
          </a:p>
          <a:p>
            <a:pPr marL="0" indent="0">
              <a:buNone/>
            </a:pPr>
            <a:r>
              <a:rPr lang="en-GB" sz="1200" dirty="0"/>
              <a:t>[Step 3] Rays striking the wall at more than 69° from the normal stay trapped — the guided modes.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 ≈ 69°</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fish looks up from calm water (n = 1.33). Describe what it sees of the world above, and calculate the apex angle of 'Snell's window'.</a:t>
            </a:r>
          </a:p>
          <a:p>
            <a:pPr marL="0" indent="0">
              <a:buNone/>
            </a:pPr>
            <a:r>
              <a:rPr lang="en-GB" sz="1200" dirty="0"/>
              <a:t>[Answer] A ~97.5° wide circular window of sky, ringed by mirror reflections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All the sky's 180° compresses into the cone of refraction: half-angle equals the critical angle.</a:t>
            </a:r>
          </a:p>
          <a:p>
            <a:pPr marL="0" indent="0">
              <a:buNone/>
            </a:pPr>
            <a:r>
              <a:rPr lang="en-GB" sz="1200" dirty="0"/>
              <a:t>[Step 2] c = sin⁻¹(1/1.33) ≈ 48.8° → full window ≈ 97.5°.</a:t>
            </a:r>
          </a:p>
          <a:p>
            <a:pPr marL="0" indent="0">
              <a:buNone/>
            </a:pPr>
            <a:r>
              <a:rPr lang="en-GB" sz="1200" dirty="0"/>
              <a:t>[Step 3] Outside the window the surface mirrors the bottom (total internal reflection) — the fish sees a bright circular skylight bordered by reflections.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fish looks straight up through calm water. How much of the sky can it see? The sky fills a full 180° above the pond, horizon to horizon. Away from straight up, the fish sees the pond bottom reflected back down at it, as if the surface were a mirror.</a:t>
            </a:r>
          </a:p>
          <a:p>
            <a:pPr marL="0" indent="0">
              <a:buNone/>
            </a:pPr>
            <a:r>
              <a:rPr lang="en-GB" sz="1200" dirty="0"/>
              <a:t>[Answer] All of it — squeezed into a circle about 97° wide directly overhead, and nothing outside that circle. Even a ray skimming in along the surface at 90° refracts to 49° from the vertical, so there is no direction beyond 49° that any light from the sky can arrive from. Outside Snell's window the surface has nothing to do but reflect.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~97.5° wide circular window of sky, ringed by mirror reflections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https://giophysics.com/chapter-25/presentation/?lesson=tir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Total internal reflection is the complete reflection of light at a boundary when it strikes from the denser side beyond the critical angle.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Light inside a glass fibre hits the wall at glancing angles beyond critical, so it bounces along kilometres of cable with almost no loss.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At the critical angle the refracted ray grazes along the boundary (θ₂ = 90°). Beyond it, Snell's law has no solution: all the light reflects back inside. It only happens travelling from higher n to lower 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As the internal angle grows, the escaping ray bends closer to the surface and weakens while the partial internal reflection strengthens.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No refracted ray exists — 100% of the energy reflects, more perfectly than any metallic mirror.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Optical fibres for data and endoscopes, prisms in binoculars and periscopes, diamond's brilliance, and the shimmering underside of a swimming-pool surface.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5/presentation/?lesson=ti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5/refraction-snells-la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5/presentation/?lesson=ti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5/colour-dispersion/" TargetMode="External"/><Relationship Id="rId4" Type="http://schemas.openxmlformats.org/officeDocument/2006/relationships/hyperlink" Target="https://giophysics.com/chapter-25/total-internal-reflection/" TargetMode="External"/><Relationship Id="rId5" Type="http://schemas.openxmlformats.org/officeDocument/2006/relationships/hyperlink" Target="https://giophysics.com/chapter-25/presentation/?lesson=tir" TargetMode="External"/><Relationship Id="rId6" Type="http://schemas.openxmlformats.org/officeDocument/2006/relationships/hyperlink" Target="https://giophysics.com/chapter-25/" TargetMode="External"/><Relationship Id="rId7" Type="http://schemas.openxmlformats.org/officeDocument/2006/relationships/hyperlink" Target="https://giophysics.com/downloads/25-4-total-internal-reflec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16 · Light</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When refraction runs out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Total Internal Reflection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Light leaving a dense medium bends away from the normal — until, past the critical angle, it cannot leave at all and the boundary becomes a perfect mirror. Optical fibres are built on it.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Light</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https://giophysics.com/chapter-25/total-internal-reflection/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Critical angle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sin c = n₂/n₁</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Into air: sin c = 1/n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angle where the escaping ray would graze the surface — for glass about 42°, for water about 49°.</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θ &gt; c and n₁ &gt; n₂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Both must hold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internal reflection needs the light to be inside the denser medium and hitting the wall steeper than the critical angle.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Fibre optics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core n &gt; cladding 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zigzags along the core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fibre's core is optically denser than its cladding, so signals reflect internally at every wall strike and follow the bends.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Below, at, and beyond the critical angle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One glass block with three rays inside it striking the top surface at three separate points, each with its own dashed normal: the first, at less than the critical angle, escapes into the air above; the second, at exactly the critical angle, grazes along the surface; the third, beyond it, is turned back down into the glass." descr="One glass block with three rays inside it striking the top surface at three separate points, each with its own dashed normal: the first, at less than the critical angle, escapes into the air above; the second, at exactly the critical angle, grazes along the surface; the third, beyond it, is turned back down into the glass."/>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glass block with three rays inside it striking the top surface at three separate points, each with its own dashed normal: the first, at less than the critical angle, escapes into the air above; the second, at exactly the critical angle, grazes along the surface; the third, beyond it, is turned back down into the glass.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Total internal reflection cannot happen going from air into glass — light entering a denser medium bends toward the normal and always gets in. Only exits from the dense side can be totally reflected.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Water's refractive index is 1.33. Find the critical angle at a water–air surface.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Water's refractive index is 1.33. Find the critical angle at a water–air surface.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 c = 1/n = 0.752.</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48.8°.</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 ≈ 49°</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Diamond has n = 2.42. Find its critical angle, and explain the sparkle.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Diamond has n = 2.42. Find its critical angle, and explain the sparkle.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 c = 1/2.42 = 0.413.</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24.4° — unusually small.</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Most internal rays exceed 24° and reflect repeatedly before escaping through the cut faces — hence the brilliance.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Snell's law</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https://giophysics.com/chapter-25/refraction-snells-law/</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 ≈ 24°; most light is trapped into multiple internal reflections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third ray meets the surface at 60° and is turned back completely. Now aim a ray the other way — down from the air onto the glass, also at 60° to the normal. Is it totally reflected too?</a:t>
            </a:r>
          </a:p>
        </p:txBody>
      </p:sp>
      <p:sp>
        <p:nvSpPr>
          <p:cNvPr id="7" name="text"/>
          <p:cNvSpPr txBox="1"/>
          <p:nvPr/>
        </p:nvSpPr>
        <p:spPr>
          <a:xfrm>
            <a:off x="558800" y="32613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60° is beyond the critical angle, whichever side of the boundary you approach from</a:t>
            </a:r>
          </a:p>
        </p:txBody>
      </p:sp>
      <p:sp>
        <p:nvSpPr>
          <p:cNvPr id="8" name="text"/>
          <p:cNvSpPr txBox="1"/>
          <p:nvPr/>
        </p:nvSpPr>
        <p:spPr>
          <a:xfrm>
            <a:off x="558800" y="38074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it enters the glass, bending towards the normal</a:t>
            </a:r>
          </a:p>
        </p:txBody>
      </p:sp>
      <p:sp>
        <p:nvSpPr>
          <p:cNvPr id="9" name="text"/>
          <p:cNvSpPr txBox="1"/>
          <p:nvPr/>
        </p:nvSpPr>
        <p:spPr>
          <a:xfrm>
            <a:off x="558800" y="41059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grazes along the surface, exactly as the middle ray does</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One glass block with three rays inside it striking the top surface at three separate points, each with its own dashed normal: the first, at less than the critical angle, escapes into the air above; the second, at exactly the critical angle, grazes along the surface; the third, beyond it, is turned back down into the glass." descr="One glass block with three rays inside it striking the top surface at three separate points, each with its own dashed normal: the first, at less than the critical angle, escapes into the air above; the second, at exactly the critical angle, grazes along the surface; the third, beyond it, is turned back down into the glass."/>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glass block with three rays inside it striking the top surface at three separate points, each with its own dashed normal: the first, at less than the critical angle, escapes into the air above; the second, at exactly the critical angle, grazes along the surface; the third, beyond it, is turned back down into the glass.</a:t>
            </a:r>
          </a:p>
        </p:txBody>
      </p:sp>
      <p:sp>
        <p:nvSpPr>
          <p:cNvPr id="13" name="text"/>
          <p:cNvSpPr txBox="1"/>
          <p:nvPr/>
        </p:nvSpPr>
        <p:spPr>
          <a:xfrm>
            <a:off x="7010400" y="572102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it enters the glass, bending towards the normal</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 critical angle only exists on the dense side. Coming down from the air, sin θ_glass = sin 60° ÷ 1.50 = 0.577, so the ray gets in at 35° — and the same sum for every possible angle of approach shows that all of 0° to 90° in air maps into 0° to 42° in the glass. There is no angle left over for Snell's law to have no solution at, which is what total internal reflection needs. Some light does bounce off the top of any boundary, and at a really shallow approach most of it does; but that is ordinary partial reflection, and the refracted ray is still there beside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Glass has n = 1.50. What is its critical angle into air?</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42°</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48°</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34°</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42°</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sin c = 1/1.50 = 0.667, so c ≈ 41.8° — glass-air boundaries mirror everything steeper.</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sin c = n₂/n₁ = 1.00/1.50 = 0.667, so c ≈ 41.8°, and anything steeper than that from inside the glass is turned straight back.</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48° is 90° − 42° — the critical angle measured from the glass surface instead of from the normal. Every angle in this topic is from the normal, including this one, and the figure's dashed normals are there to keep it so.</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34° is tan⁻¹(1/1.50) — the right ratio put into the wrong function. The condition comes from Snell's law with θ₂ set to 90°, and sin 90° = 1, which leaves a sine on the other side and nothing else.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TOTAL INTERNAL REFLECTION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Total Internal Reflection.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optical fibre has core n = 1.50 and cladding n = 1.40. Find the critical angle at the core–cladding wall.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optical fibre has core n = 1.50 and cladding n = 1.40. Find the critical angle at the core–cladding wall.</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 c = n₂/n₁ = 1.40 ÷ 1.50 = 0.933.</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69°.</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Rays striking the wall at more than 69° from the normal stay trapped — the guided modes.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 ≈ 69°</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fish looks up from calm water (n = 1.33). Describe what it sees of the world above, and calculate the apex angle of 'Snell's window'.</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fish looks up from calm water (n = 1.33). Describe what it sees of the world above, and calculate the apex angle of 'Snell's window'.</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All the sky's 180° compresses into the cone of refraction: half-angle equals the critical angle.</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sin⁻¹(1/1.33) ≈ 48.8° → full window ≈ 97.5°.</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Outside the window the surface mirrors the bottom (total internal reflection) — the fish sees a bright circular skylight bordered by reflections.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fish looks straight up through calm water. How much of the sky can it see?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sky fills a full 180° above the pond, horizon to horizon. Away from straight up, the fish sees the pond bottom reflected back down at it, as if the surface were a mirror.</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All of it — squeezed into a circle about 97° wide directly overhead, and nothing outside that circle. Even a ray skimming in along the surface at 90° refracts to 49° from the vertical, so there is no direction beyond 49° that any light from the sky can arrive from. Outside Snell's window the surface has nothing to do but reflect.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~97.5° wide circular window of sky, ringed by mirror reflections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TOTAL INTERNAL REFLECTION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Total Internal Reflection.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LIGHT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16.5 Colour &amp; Dispersion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https://giophysics.com/chapter-25/colour-dispersion/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https://giophysics.com/chapter-25/total-internal-reflection/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https://giophysics.com/chapter-25/presentation/?lesson=tir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Light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https://giophysics.com/downloads/25-4-total-internal-reflection.pdf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Total internal reflection is the complete reflection of light at a boundary when it strikes from the denser side beyond the critical angle.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Light inside a glass fibre hits the wall at glancing angles beyond critical, so it bounces along kilometres of cable with almost no loss.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When refraction runs out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At the critical angle the refracted ray grazes along the boundary (θ₂ = 90°). Beyond it, Snell's law has no solution: all the light reflects back inside. It only happens travelling from higher n to lower 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Approaching critical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As the internal angle grows, the escaping ray bends closer to the surface and weakens while the partial internal reflection strengthens.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Past critical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 refracted ray exists — 100% of the energy reflects, more perfectly than any metallic mirror.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Applications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Optical fibres for data and endoscopes, prisms in binoculars and periscopes, diamond's brilliance, and the shimmering underside of a swimming-pool surface.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TOTAL INTERNAL REFLECTION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Total Internal Reflection.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 Total Internal Reflection</dc:title>
  <dc:subject>Light</dc:subject>
  <dc:creator>GioPhysics</dc:creator>
  <cp:keywords>lesson, Light, chapter-25,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