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notesMaster" Target="notesMasters/notesMaster1.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Optics — Thin Lenses. Lesson 2 of 6.</a:t>
            </a:r>
          </a:p>
          <a:p>
            <a:pPr marL="0" indent="0">
              <a:buNone/>
            </a:pPr>
            <a:r>
              <a:rPr lang="en-GB" sz="1200" dirty="0"/>
              <a:t>[Intro] A converging lens bends parallel rays to a real focus; a diverging lens spreads them from a virtual one. The thin-lens equation is the same machinery as mirrors — with refraction doing the work.</a:t>
            </a:r>
          </a:p>
          <a:p>
            <a:pPr marL="0" indent="0">
              <a:buNone/>
            </a:pPr>
            <a:r>
              <a:rPr lang="en-GB" sz="1200" dirty="0"/>
              <a:t>[Source] https://giophysics.com/chapter-26/thin-lenses/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Thin-lens equation: 1/f = 1/dₒ + 1/dᵢ</a:t>
            </a:r>
          </a:p>
          <a:p>
            <a:pPr marL="0" indent="0">
              <a:buNone/>
            </a:pPr>
            <a:r>
              <a:rPr lang="en-GB" sz="1200" dirty="0"/>
              <a:t>[In plain English] One formula places the image for any object position — with sign conventions carrying which side and which type.</a:t>
            </a:r>
          </a:p>
          <a:p>
            <a:pPr marL="0" indent="0">
              <a:buNone/>
            </a:pPr>
            <a:r>
              <a:rPr lang="en-GB" sz="1200" dirty="0"/>
              <a:t>[Note] Converging f &gt; 0, diverging f &lt; 0</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Magnification: m = −dᵢ/dₒ = hᵢ/hₒ</a:t>
            </a:r>
          </a:p>
          <a:p>
            <a:pPr marL="0" indent="0">
              <a:buNone/>
            </a:pPr>
            <a:r>
              <a:rPr lang="en-GB" sz="1200" dirty="0"/>
              <a:t>[In plain English] The image-to-object size ratio; negative means inverted, and virtual images (dᵢ &lt; 0) come out upright.</a:t>
            </a:r>
          </a:p>
          <a:p>
            <a:pPr marL="0" indent="0">
              <a:buNone/>
            </a:pPr>
            <a:r>
              <a:rPr lang="en-GB" sz="1200" dirty="0"/>
              <a:t>[Note] |m| &gt; 1 enlarges</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Power of a lens: P = 1/f</a:t>
            </a:r>
          </a:p>
          <a:p>
            <a:pPr marL="0" indent="0">
              <a:buNone/>
            </a:pPr>
            <a:r>
              <a:rPr lang="en-GB" sz="1200" dirty="0"/>
              <a:t>[In plain English] Opticians quote lens strength as 1/f — a +2.0 D prescription is a converging lens of focal length 0.5 m.</a:t>
            </a:r>
          </a:p>
          <a:p>
            <a:pPr marL="0" indent="0">
              <a:buNone/>
            </a:pPr>
            <a:r>
              <a:rPr lang="en-GB" sz="1200" dirty="0"/>
              <a:t>[Note] Dioptres, with f in metres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The same converging lens with the object arrow moved closer to the lens than its focal point. The parallel ray is refracted through the far focus and the central ray passes undeviated, and the two leave on paths that spread further apart the further they travel, heading off to the right towards an eye.</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Covering half a lens does not cut the image in half — every part of the lens forms the whole image. The picture just gets dimmer.</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converging lens has focal length 25 cm. Find its power in dioptres.</a:t>
            </a:r>
          </a:p>
          <a:p>
            <a:pPr marL="0" indent="0">
              <a:buNone/>
            </a:pPr>
            <a:r>
              <a:rPr lang="en-GB" sz="1200" dirty="0"/>
              <a:t>[Answer] +4.0 D</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P = 1/f (f in metres) = 1 ÷ 0.25.</a:t>
            </a:r>
          </a:p>
          <a:p>
            <a:pPr marL="0" indent="0">
              <a:buNone/>
            </a:pPr>
            <a:r>
              <a:rPr lang="en-GB" sz="1200" dirty="0"/>
              <a:t>[Step 2] P = +4.0 D.</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+4.0 D</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slide sits 12.5 cm from a converging lens (f = 12 cm). Where must the screen be, and what is the magnification?</a:t>
            </a:r>
          </a:p>
          <a:p>
            <a:pPr marL="0" indent="0">
              <a:buNone/>
            </a:pPr>
            <a:r>
              <a:rPr lang="en-GB" sz="1200" dirty="0"/>
              <a:t>[Answer] Screen 3.0 m away; m = −24</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1/dᵢ = 1/12 − 1/12.5 = 0.08333 − 0.08 = 0.00333.</a:t>
            </a:r>
          </a:p>
          <a:p>
            <a:pPr marL="0" indent="0">
              <a:buNone/>
            </a:pPr>
            <a:r>
              <a:rPr lang="en-GB" sz="1200" dirty="0"/>
              <a:t>[Step 2] dᵢ = 300 cm = 3.0 m.</a:t>
            </a:r>
          </a:p>
          <a:p>
            <a:pPr marL="0" indent="0">
              <a:buNone/>
            </a:pPr>
            <a:r>
              <a:rPr lang="en-GB" sz="1200" dirty="0"/>
              <a:t>[Step 3] m = −300/12.5 = −24 — a large inverted picture, so slides load upside-down.</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Refraction; Curved mirrors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Screen 3.0 m away; m = −24</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2 is wrong] A diverging lens has a NEGATIVE focal length: f = −20 cm. The word "diverging" was in the question and never made it into the numbers, which is the commonest way this equation goes wrong — the algebra afterwards is faultless. The last line is the alarm: a diverging lens cannot form a real image of a real object, ever. Anything that comes out positive has to be wrong before it is even checked.</a:t>
            </a:r>
          </a:p>
          <a:p>
            <a:pPr marL="0" indent="0">
              <a:buNone/>
            </a:pPr>
            <a:r>
              <a:rPr lang="en-GB" sz="1200" dirty="0"/>
              <a:t>[It should say] f = −20 cm, dₒ = 30 cm — which makes 1/dᵢ = −1/20 − 1/30 = −5/60 and dᵢ = −12 cm, a virtual image 12 cm out on the same side as the object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A card is slid up until it covers the top half of the lens, blocking the parallel ray in the drawing completely. What happens to the image?</a:t>
            </a:r>
          </a:p>
          <a:p>
            <a:pPr marL="0" indent="0">
              <a:buNone/>
            </a:pPr>
            <a:r>
              <a:rPr lang="en-GB" sz="1200" dirty="0"/>
              <a:t>[Options] A Only the bottom half of the image survives   B The whole image survives, but dimmer   C Nothing changes — the central ray was doing the work anyway</a:t>
            </a:r>
          </a:p>
          <a:p>
            <a:pPr marL="0" indent="0">
              <a:buNone/>
            </a:pPr>
            <a:r>
              <a:rPr lang="en-GB" sz="1200" dirty="0"/>
              <a:t>[Figure] A converging lens of focal length 10 cm on a principal axis with F and 2F marked on both sides, and an upright object arrow standing 15 cm out, between F and 2F. The parallel ray is refracted down through the far focus and the central ray runs straight through the lens centre, and both are cut off short of the point where they would meet. No screen is drawn.</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The whole image survives, but dimmer. The two rays on the page are a construction, not an inventory. Countless rays leave that arrow's tip, spread across the whole face of the lens, and every one of them is bent so as to arrive at the same point on the other side — that is what a lens is for. Cover half the lens and half of those rays are gone, so half the light arrives and the picture dims; the survivors are still going to the same place, so the picture is still whole. The third answer forgets that blocking glass really does block light: no single ray is carrying the image on its own.</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An object is placed 15 cm from a converging lens of focal length 10 cm. The image is…</a:t>
            </a:r>
          </a:p>
          <a:p>
            <a:pPr marL="0" indent="0">
              <a:buNone/>
            </a:pPr>
            <a:r>
              <a:rPr lang="en-GB" sz="1200" dirty="0"/>
              <a:t>[Figure] A converging lens of focal length 10 cm on a principal axis with F and 2F marked on both sides, and an upright object arrow standing 15 cm out, between F and 2F. The parallel ray is refracted down through the far focus and the central ray runs straight through the lens centre, and both are cut off short of the point where they would meet. No screen is drawn.</a:t>
            </a:r>
          </a:p>
          <a:p>
            <a:pPr marL="0" indent="0">
              <a:buNone/>
            </a:pPr>
            <a:r>
              <a:rPr lang="en-GB" sz="1200" dirty="0"/>
              <a:t>[Options] A Real, inverted, magnified   B Virtual, upright, magnified   C Real, inverted, smaller</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An object is placed 15 cm from a converging lens of focal length 10 cm. The image is…</a:t>
            </a:r>
          </a:p>
          <a:p>
            <a:pPr marL="0" indent="0">
              <a:buNone/>
            </a:pPr>
            <a:r>
              <a:rPr lang="en-GB" sz="1200" dirty="0"/>
              <a:t>[Option by option] A: Correct. The object is between F and 2F, so 1/dᵢ = 1/10 − 1/15 gives dᵢ = 30 cm and m = −2: real, inverted, twice the size. It is the projector's arrangement.  B: Virtual, upright and magnified is the magnifying-glass case, and it needs the object INSIDE the focal length. Here 15 cm is outside 10 cm, so the refracted rays converge rather than spread. Check which side of F the object is on before anything else — it decides the answer on its own.  C: Real, inverted and smaller is the arrangement beyond 2F, which is 20 cm here — the camera's case. At 15 cm the object is between F and 2F and the image comes out larger, not smaller. The two cases are separated by 2F, and 15 cm falls on the near side of it.</a:t>
            </a:r>
          </a:p>
          <a:p>
            <a:pPr marL="0" indent="0">
              <a:buNone/>
            </a:pPr>
            <a:r>
              <a:rPr lang="en-GB" sz="1200" dirty="0"/>
              <a:t>[Answer] A — Real, inverted, magnified</a:t>
            </a:r>
          </a:p>
          <a:p>
            <a:pPr marL="0" indent="0">
              <a:buNone/>
            </a:pPr>
            <a:r>
              <a:rPr lang="en-GB" sz="1200" dirty="0"/>
              <a:t>[Why] Between F and 2F: 1/dᵢ = 1/10 − 1/15 gives dᵢ = 30 cm, m = −2 — a projector's arrangement.</a:t>
            </a:r>
          </a:p>
          <a:p>
            <a:pPr marL="0" indent="0">
              <a:buNone/>
            </a:pPr>
            <a:r>
              <a:rPr lang="en-GB" sz="1200" dirty="0"/>
              <a:t>[Reveal] One click for the answer, then one for the reason.</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camera lens (f = 50 mm) photographs a person 1.8 m tall standing 3.0 m away. Find the image distance and the image height on the sensor.</a:t>
            </a:r>
          </a:p>
          <a:p>
            <a:pPr marL="0" indent="0">
              <a:buNone/>
            </a:pPr>
            <a:r>
              <a:rPr lang="en-GB" sz="1200" dirty="0"/>
              <a:t>[Answer] dᵢ ≈ 50.8 mm; image ≈ 3.0 cm, inverted</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1/dᵢ = 1/0.050 − 1/3.0 = 20 − 0.333 → dᵢ ≈ 50.8 mm.</a:t>
            </a:r>
          </a:p>
          <a:p>
            <a:pPr marL="0" indent="0">
              <a:buNone/>
            </a:pPr>
            <a:r>
              <a:rPr lang="en-GB" sz="1200" dirty="0"/>
              <a:t>[Step 2] m = −50.8/3000 ≈ −0.0169.</a:t>
            </a:r>
          </a:p>
          <a:p>
            <a:pPr marL="0" indent="0">
              <a:buNone/>
            </a:pPr>
            <a:r>
              <a:rPr lang="en-GB" sz="1200" dirty="0"/>
              <a:t>[Step 3] Image ≈ 1.8 × 0.0169 ≈ 3.1 cm, inverted — filling a full-frame sensor's diagonal.</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dᵢ ≈ 50.8 mm; image ≈ 3.0 cm, inverted</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Two thin lenses, f₁ = +20 cm and f₂ = −50 cm, are placed in contact. Find the combination's focal length and power, and state the general rule.</a:t>
            </a:r>
          </a:p>
          <a:p>
            <a:pPr marL="0" indent="0">
              <a:buNone/>
            </a:pPr>
            <a:r>
              <a:rPr lang="en-GB" sz="1200" dirty="0"/>
              <a:t>[Answer] P = +3.0 D, f ≈ 33 cm — powers add</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 50 mm camera lens is focused on a face three metres away. Refocus it on the Moon. How far does the lens have to move? Three metres to a quarter of a million miles is about the largest change of subject a camera is ever asked for, and the lens is the only thing that can move.</a:t>
            </a:r>
          </a:p>
          <a:p>
            <a:pPr marL="0" indent="0">
              <a:buNone/>
            </a:pPr>
            <a:r>
              <a:rPr lang="en-GB" sz="1200" dirty="0"/>
              <a:t>[Answer] About 0.8 mm. Light from the Moon arrives parallel and comes to a focus at exactly f = 50.0 mm; the face at 3.0 m focuses at 50.8 mm. Everything from three metres out to infinity is crammed into that last millimetre behind the lens — which is why so much of a lens barrel's travel is spent on close-ups and so little on distance.</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Powers add for thin lenses in contact: P = P₁ + P₂ = 5.0 − 2.0 = 3.0 D.</a:t>
            </a:r>
          </a:p>
          <a:p>
            <a:pPr marL="0" indent="0">
              <a:buNone/>
            </a:pPr>
            <a:r>
              <a:rPr lang="en-GB" sz="1200" dirty="0"/>
              <a:t>[Step 2] f = 1/P ≈ 0.33 m.</a:t>
            </a:r>
          </a:p>
          <a:p>
            <a:pPr marL="0" indent="0">
              <a:buNone/>
            </a:pPr>
            <a:r>
              <a:rPr lang="en-GB" sz="1200" dirty="0"/>
              <a:t>[Step 3] This additive rule is why opticians think in dioptres — prescriptions stack by simple addition.</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P = +3.0 D, f ≈ 33 cm — powers add</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https://giophysics.com/chapter-26/presentation/?lesson=lenses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A thin lens refracts light to converge to, or diverge from, a focal point; the lens equation relates object and image distances to focal length.</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 camera lens throws a real, inverted, miniature image of the scene onto the sensor.</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Rays refract at both lens surfaces, but a thin lens acts as one plane with a single focal length. 1/f = 1/dₒ + 1/dᵢ locates images exactly as for mirrors: outside the focal length a converging lens projects real inverted images; inside it, it becomes a magnifying glass.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Parallel ray refracts through the far focus; central ray passes straight; focal ray exits parallel. Two suffice to find any image.</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Beyond 2F: smaller real image (camera). Between 2F and F: larger real image (projector). Inside F: upright virtual magnified image (magnifier).</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Always small, upright, virtual images on the object's side — used to correct short sight by weakening incoming light.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png"/><Relationship Id="rId4" Type="http://schemas.openxmlformats.org/officeDocument/2006/relationships/hyperlink" Target="https://giophysics.com/chapter-26/presentation/?lesson=lenses"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25/refraction-snells-law/" TargetMode="External"/><Relationship Id="rId4" Type="http://schemas.openxmlformats.org/officeDocument/2006/relationships/hyperlink" Target="https://giophysics.com/chapter-26/curved-mirrors/"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png"/><Relationship Id="rId4" Type="http://schemas.openxmlformats.org/officeDocument/2006/relationships/hyperlink" Target="https://giophysics.com/chapter-26/presentation/?lesson=lenses"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png"/><Relationship Id="rId4" Type="http://schemas.openxmlformats.org/officeDocument/2006/relationships/hyperlink" Target="https://giophysics.com/chapter-26/presentation/?lesson=lenses"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hyperlink" Target="https://giophysics.com/chapter-26/optical-instruments/" TargetMode="External"/><Relationship Id="rId4" Type="http://schemas.openxmlformats.org/officeDocument/2006/relationships/hyperlink" Target="https://giophysics.com/chapter-26/thin-lenses/" TargetMode="External"/><Relationship Id="rId5" Type="http://schemas.openxmlformats.org/officeDocument/2006/relationships/hyperlink" Target="https://giophysics.com/chapter-26/presentation/?lesson=lenses" TargetMode="External"/><Relationship Id="rId6" Type="http://schemas.openxmlformats.org/officeDocument/2006/relationships/hyperlink" Target="https://giophysics.com/chapter-26/" TargetMode="External"/><Relationship Id="rId7" Type="http://schemas.openxmlformats.org/officeDocument/2006/relationships/hyperlink" Target="https://giophysics.com/downloads/26-2-thin-lenses.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17 · Optics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Focusing by refraction</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Thin Lenses</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A converging lens bends parallel rays to a real focus; a diverging lens spreads them from a virtual one. The thin-lens equation is the same machinery as mirrors — with refraction doing the work.</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2 of 6 in Optics</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43.5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https://giophysics.com/chapter-26/thin-lenses/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THIN LENSES</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Thin Lenses.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Thin-lens equation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1/f = 1/dₒ + 1/dᵢ</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Converging f &gt; 0, diverging f &lt; 0</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One formula places the image for any object position — with sign conventions carrying which side and which type.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THIN LENSES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Thin Lenses.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Magnification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m = −dᵢ/dₒ = hᵢ/hₒ</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|m| &gt; 1 enlarges</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image-to-object size ratio; negative means inverted, and virtual images (dᵢ &lt; 0) come out upright.</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THIN LENSES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Thin Lenses.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Power of a lens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P = 1/f</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Dioptres, with f in metres</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Opticians quote lens strength as 1/f — a +2.0 D prescription is a converging lens of focal length 0.5 m.</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THIN LENSES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Thin Lenses.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object moved inside F</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2995664" y="1854200"/>
            <a:ext cx="6200673" cy="3402330"/>
          </a:xfrm>
          <a:prstGeom prst="rect">
            <a:avLst/>
          </a:prstGeom>
          <a:solidFill>
            <a:srgbClr val="FFFFFF"/>
          </a:solidFill>
          <a:ln w="9525">
            <a:solidFill>
              <a:srgbClr val="C6C8BB"/>
            </a:solidFill>
          </a:ln>
        </p:spPr>
      </p:sp>
      <p:pic>
        <p:nvPicPr>
          <p:cNvPr id="7" name="The same converging lens with the object arrow moved closer to the lens than its focal point. The parallel ray is refracted through the far focus and the central ray passes undeviated, and the two leave on paths that spread further apart the further they travel, heading off to the right towards an eye." descr="The same converging lens with the object arrow moved closer to the lens than its focal point. The parallel ray is refracted through the far focus and the central ray passes undeviated, and the two leave on paths that spread further apart the further they travel, heading off to the right towards an eye."/>
          <p:cNvPicPr>
            <a:picLocks noChangeAspect="1"/>
          </p:cNvPicPr>
          <p:nvPr/>
        </p:nvPicPr>
        <p:blipFill>
          <a:blip r:embed="rId3"/>
          <a:stretch>
            <a:fillRect/>
          </a:stretch>
        </p:blipFill>
        <p:spPr>
          <a:xfrm>
            <a:off x="3109964" y="1968500"/>
            <a:ext cx="5972073"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The same converging lens with the object arrow moved closer to the lens than its focal point. The parallel ray is refracted through the far focus and the central ray passes undeviated, and the two leave on paths that spread further apart the further they travel, heading off to the right towards an eye.</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THIN LENSES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Thin Lenses.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Covering half a lens does not cut the image in half — every part of the lens forms the whole image. The picture just gets dimmer.</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THIN LENSES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Thin Lenses.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converging lens has focal length 25 cm. Find its power in dioptres.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THIN LENSES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Thin Lenses.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converging lens has focal length 25 cm. Find its power in dioptres.</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 = 1/f (f in metres) = 1 ÷ 0.25.</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 = +4.0 D.</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THIN LENSES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Thin Lenses.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+4.0 D</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OPTICS  ·  THIN LENSES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Optics — Thin Lenses.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17 / 32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slide sits 12.5 cm from a converging lens (f = 12 cm). Where must the screen be, and what is the magnification?</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THIN LENSES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Thin Lenses.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slide sits 12.5 cm from a converging lens (f = 12 cm). Where must the screen be, and what is the magnification?</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1/dᵢ = 1/12 − 1/12.5 = 0.08333 − 0.08 = 0.00333.</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dᵢ = 300 cm = 3.0 m.</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 = −300/12.5 = −24 — a large inverted picture, so slides load upside-down.</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THIN LENSES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Thin Lenses.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Refraction</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https://giophysics.com/chapter-25/refraction-snells-law/</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Curved mirrors</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https://giophysics.com/chapter-26/curved-mirrors/</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THIN LENSES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Thin Lenses.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Screen 3.0 m away; m = −24</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OPTICS  ·  THIN LENSES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Optics — Thin Lenses.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20 / 32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diverging lens of focal length 20 cm has an object 30 cm in front of it. Find the image distance.</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 = 20 cm, dₒ = 30 cm</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1/f = 1/dₒ + 1/dᵢ, so 1/dᵢ = 1/f − 1/dₒ</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1/dᵢ = 1/20 − 1/30 = 1/60</a:t>
            </a:r>
          </a:p>
        </p:txBody>
      </p:sp>
      <p:sp>
        <p:nvSpPr>
          <p:cNvPr id="14" name="step-number"/>
          <p:cNvSpPr txBox="1"/>
          <p:nvPr/>
        </p:nvSpPr>
        <p:spPr>
          <a:xfrm>
            <a:off x="558800" y="34290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5.</a:t>
            </a:r>
          </a:p>
        </p:txBody>
      </p:sp>
      <p:sp>
        <p:nvSpPr>
          <p:cNvPr id="15" name="step"/>
          <p:cNvSpPr txBox="1"/>
          <p:nvPr/>
        </p:nvSpPr>
        <p:spPr>
          <a:xfrm>
            <a:off x="939800" y="34290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dᵢ = +60 cm — a real image, 60 cm beyond the lens</a:t>
            </a:r>
          </a:p>
        </p:txBody>
      </p:sp>
      <p:sp>
        <p:nvSpPr>
          <p:cNvPr id="16" name="text"/>
          <p:cNvSpPr txBox="1"/>
          <p:nvPr/>
        </p:nvSpPr>
        <p:spPr>
          <a:xfrm>
            <a:off x="558800" y="38227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2 IS WRONG</a:t>
            </a:r>
          </a:p>
        </p:txBody>
      </p:sp>
      <p:sp>
        <p:nvSpPr>
          <p:cNvPr id="17" name="text"/>
          <p:cNvSpPr txBox="1"/>
          <p:nvPr/>
        </p:nvSpPr>
        <p:spPr>
          <a:xfrm>
            <a:off x="558800" y="403034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diverging lens has a NEGATIVE focal length: f = −20 cm. The word "diverging" was in the question and never made it into the numbers, which is the commonest way this equation goes wrong — the algebra afterwards is faultless. The last line is the alarm: a diverging lens cannot form a real image of a real object, ever. Anything that comes out positive has to be wrong before it is even checked.</a:t>
            </a:r>
          </a:p>
        </p:txBody>
      </p:sp>
      <p:sp>
        <p:nvSpPr>
          <p:cNvPr id="18" name="text"/>
          <p:cNvSpPr txBox="1"/>
          <p:nvPr/>
        </p:nvSpPr>
        <p:spPr>
          <a:xfrm>
            <a:off x="558800" y="50819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9" name="text"/>
          <p:cNvSpPr txBox="1"/>
          <p:nvPr/>
        </p:nvSpPr>
        <p:spPr>
          <a:xfrm>
            <a:off x="558800" y="5289550"/>
            <a:ext cx="11074400" cy="46228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f = −20 cm, dₒ = 30 cm — which makes 1/dᵢ = −1/20 − 1/30 = −5/60 and dᵢ = −12 cm, a virtual image 12 cm out on the same side as the object</a:t>
            </a:r>
          </a:p>
        </p:txBody>
      </p:sp>
      <p:sp>
        <p:nvSpPr>
          <p:cNvPr id="20" name="panel"/>
          <p:cNvSpPr/>
          <p:nvPr/>
        </p:nvSpPr>
        <p:spPr>
          <a:xfrm>
            <a:off x="558800" y="431800"/>
            <a:ext cx="11074400" cy="12700"/>
          </a:xfrm>
          <a:prstGeom prst="rect">
            <a:avLst/>
          </a:prstGeom>
          <a:solidFill>
            <a:srgbClr val="C6C8BB"/>
          </a:solidFill>
          <a:ln>
            <a:noFill/>
          </a:ln>
        </p:spPr>
      </p:sp>
      <p:sp>
        <p:nvSpPr>
          <p:cNvPr id="2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THIN LENSES</a:t>
            </a:r>
          </a:p>
        </p:txBody>
      </p:sp>
      <p:sp>
        <p:nvSpPr>
          <p:cNvPr id="2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3" name="panel"/>
          <p:cNvSpPr/>
          <p:nvPr/>
        </p:nvSpPr>
        <p:spPr>
          <a:xfrm>
            <a:off x="558800" y="6299200"/>
            <a:ext cx="11074400" cy="12700"/>
          </a:xfrm>
          <a:prstGeom prst="rect">
            <a:avLst/>
          </a:prstGeom>
          <a:solidFill>
            <a:srgbClr val="C6C8BB"/>
          </a:solidFill>
          <a:ln>
            <a:noFill/>
          </a:ln>
        </p:spPr>
      </p:sp>
      <p:sp>
        <p:nvSpPr>
          <p:cNvPr id="2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Thin Lenses. Built by GioPhysics from the lesson's own copy; nothing on these slides is re-authored.</a:t>
            </a:r>
          </a:p>
        </p:txBody>
      </p:sp>
      <p:sp>
        <p:nvSpPr>
          <p:cNvPr id="2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6"/>
                                        </p:tgtEl>
                                        <p:attrNameLst>
                                          <p:attrName>style.visibility</p:attrName>
                                        </p:attrNameLst>
                                      </p:cBhvr>
                                      <p:to>
                                        <p:strVal val="visible"/>
                                      </p:to>
                                    </p:set>
                                    <p:animEffect transition="in" filter="fade">
                                      <p:cBhvr>
                                        <p:cTn id="5" dur="400"/>
                                        <p:tgtEl>
                                          <p:spTgt spid="16"/>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7"/>
                                        </p:tgtEl>
                                        <p:attrNameLst>
                                          <p:attrName>style.visibility</p:attrName>
                                        </p:attrNameLst>
                                      </p:cBhvr>
                                      <p:to>
                                        <p:strVal val="visible"/>
                                      </p:to>
                                    </p:set>
                                    <p:animEffect transition="in" filter="fade">
                                      <p:cBhvr>
                                        <p:cTn id="8" dur="4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400"/>
                                        <p:tgtEl>
                                          <p:spTgt spid="1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4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card is slid up until it covers the top half of the lens, blocking the parallel ray in the drawing completely. What happens to the image?</a:t>
            </a:r>
          </a:p>
        </p:txBody>
      </p:sp>
      <p:sp>
        <p:nvSpPr>
          <p:cNvPr id="7" name="text"/>
          <p:cNvSpPr txBox="1"/>
          <p:nvPr/>
        </p:nvSpPr>
        <p:spPr>
          <a:xfrm>
            <a:off x="558800" y="29476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Only the bottom half of the image survives</a:t>
            </a:r>
          </a:p>
        </p:txBody>
      </p:sp>
      <p:sp>
        <p:nvSpPr>
          <p:cNvPr id="8" name="text"/>
          <p:cNvSpPr txBox="1"/>
          <p:nvPr/>
        </p:nvSpPr>
        <p:spPr>
          <a:xfrm>
            <a:off x="558800" y="324612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The whole image survives, but dimmer</a:t>
            </a:r>
          </a:p>
        </p:txBody>
      </p:sp>
      <p:sp>
        <p:nvSpPr>
          <p:cNvPr id="9" name="text"/>
          <p:cNvSpPr txBox="1"/>
          <p:nvPr/>
        </p:nvSpPr>
        <p:spPr>
          <a:xfrm>
            <a:off x="558800" y="354457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Nothing changes — the central ray was doing the work anyway</a:t>
            </a:r>
          </a:p>
        </p:txBody>
      </p:sp>
      <p:sp>
        <p:nvSpPr>
          <p:cNvPr id="10" name="panel"/>
          <p:cNvSpPr/>
          <p:nvPr/>
        </p:nvSpPr>
        <p:spPr>
          <a:xfrm>
            <a:off x="7092176" y="1854200"/>
            <a:ext cx="4459247" cy="2609850"/>
          </a:xfrm>
          <a:prstGeom prst="rect">
            <a:avLst/>
          </a:prstGeom>
          <a:solidFill>
            <a:srgbClr val="FFFFFF"/>
          </a:solidFill>
          <a:ln w="9525">
            <a:solidFill>
              <a:srgbClr val="C6C8BB"/>
            </a:solidFill>
          </a:ln>
        </p:spPr>
      </p:sp>
      <p:pic>
        <p:nvPicPr>
          <p:cNvPr id="11" name="A converging lens of focal length 10 cm on a principal axis with F and 2F marked on both sides, and an upright object arrow standing 15 cm out, between F and 2F. The parallel ray is refracted down through the far focus and the central ray runs straight through the lens centre, and both are cut off short of the point where they would meet. No screen is drawn." descr="A converging lens of focal length 10 cm on a principal axis with F and 2F marked on both sides, and an upright object arrow standing 15 cm out, between F and 2F. The parallel ray is refracted down through the far focus and the central ray runs straight through the lens centre, and both are cut off short of the point where they would meet. No screen is drawn."/>
          <p:cNvPicPr>
            <a:picLocks noChangeAspect="1"/>
          </p:cNvPicPr>
          <p:nvPr/>
        </p:nvPicPr>
        <p:blipFill>
          <a:blip r:embed="rId3"/>
          <a:stretch>
            <a:fillRect/>
          </a:stretch>
        </p:blipFill>
        <p:spPr>
          <a:xfrm>
            <a:off x="7206476" y="1968500"/>
            <a:ext cx="4230647" cy="2381250"/>
          </a:xfrm>
          <a:prstGeom prst="rect">
            <a:avLst/>
          </a:prstGeom>
        </p:spPr>
      </p:pic>
      <p:sp>
        <p:nvSpPr>
          <p:cNvPr id="12" name="text"/>
          <p:cNvSpPr txBox="1"/>
          <p:nvPr/>
        </p:nvSpPr>
        <p:spPr>
          <a:xfrm>
            <a:off x="7010400" y="4527550"/>
            <a:ext cx="4622800" cy="13868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converging lens of focal length 10 cm on a principal axis with F and 2F marked on both sides, and an upright object arrow standing 15 cm out, between F and 2F. The parallel ray is refracted down through the far focus and the central ray runs straight through the lens centre, and both are cut off short of the point where they would meet. No screen is drawn.</a:t>
            </a:r>
          </a:p>
        </p:txBody>
      </p:sp>
      <p:sp>
        <p:nvSpPr>
          <p:cNvPr id="13" name="text"/>
          <p:cNvSpPr txBox="1"/>
          <p:nvPr/>
        </p:nvSpPr>
        <p:spPr>
          <a:xfrm>
            <a:off x="7010400" y="5965190"/>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THIN LENSES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Thin Lenses.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76689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The whole image survives, but dimmer</a:t>
            </a:r>
          </a:p>
        </p:txBody>
      </p:sp>
      <p:sp>
        <p:nvSpPr>
          <p:cNvPr id="7" name="text"/>
          <p:cNvSpPr txBox="1"/>
          <p:nvPr/>
        </p:nvSpPr>
        <p:spPr>
          <a:xfrm>
            <a:off x="558800" y="31136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321245"/>
            <a:ext cx="11074400" cy="12382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The two rays on the page are a construction, not an inventory. Countless rays leave that arrow's tip, spread across the whole face of the lens, and every one of them is bent so as to arrive at the same point on the other side — that is what a lens is for. Cover half the lens and half of those rays are gone, so half the light arrives and the picture dims; the survivors are still going to the same place, so the picture is still whole. The third answer forgets that blocking glass really does block light: no single ray is carrying the image on its own.</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OPTICS  ·  THIN LENSES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Optics — Thin Lenses.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23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1854200"/>
            <a:ext cx="61468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An object is placed 15 cm from a converging lens of focal length 10 cm. The image is…</a:t>
            </a:r>
          </a:p>
        </p:txBody>
      </p:sp>
      <p:sp>
        <p:nvSpPr>
          <p:cNvPr id="7" name="option-letter"/>
          <p:cNvSpPr txBox="1"/>
          <p:nvPr/>
        </p:nvSpPr>
        <p:spPr>
          <a:xfrm>
            <a:off x="558800" y="2618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2618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Real, inverted, magnified</a:t>
            </a:r>
          </a:p>
        </p:txBody>
      </p:sp>
      <p:sp>
        <p:nvSpPr>
          <p:cNvPr id="9" name="option-letter"/>
          <p:cNvSpPr txBox="1"/>
          <p:nvPr/>
        </p:nvSpPr>
        <p:spPr>
          <a:xfrm>
            <a:off x="558800" y="2999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2999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Virtual, upright, magnified</a:t>
            </a:r>
          </a:p>
        </p:txBody>
      </p:sp>
      <p:sp>
        <p:nvSpPr>
          <p:cNvPr id="11" name="option-letter"/>
          <p:cNvSpPr txBox="1"/>
          <p:nvPr/>
        </p:nvSpPr>
        <p:spPr>
          <a:xfrm>
            <a:off x="558800" y="3380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3380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Real, inverted, smaller</a:t>
            </a:r>
          </a:p>
        </p:txBody>
      </p:sp>
      <p:sp>
        <p:nvSpPr>
          <p:cNvPr id="13" name="panel"/>
          <p:cNvSpPr/>
          <p:nvPr/>
        </p:nvSpPr>
        <p:spPr>
          <a:xfrm>
            <a:off x="7092176" y="1854200"/>
            <a:ext cx="4459247" cy="2609850"/>
          </a:xfrm>
          <a:prstGeom prst="rect">
            <a:avLst/>
          </a:prstGeom>
          <a:solidFill>
            <a:srgbClr val="FFFFFF"/>
          </a:solidFill>
          <a:ln w="9525">
            <a:solidFill>
              <a:srgbClr val="C6C8BB"/>
            </a:solidFill>
          </a:ln>
        </p:spPr>
      </p:sp>
      <p:pic>
        <p:nvPicPr>
          <p:cNvPr id="14" name="A converging lens of focal length 10 cm on a principal axis with F and 2F marked on both sides, and an upright object arrow standing 15 cm out, between F and 2F. The parallel ray is refracted down through the far focus and the central ray runs straight through the lens centre, and both are cut off short of the point where they would meet. No screen is drawn." descr="A converging lens of focal length 10 cm on a principal axis with F and 2F marked on both sides, and an upright object arrow standing 15 cm out, between F and 2F. The parallel ray is refracted down through the far focus and the central ray runs straight through the lens centre, and both are cut off short of the point where they would meet. No screen is drawn."/>
          <p:cNvPicPr>
            <a:picLocks noChangeAspect="1"/>
          </p:cNvPicPr>
          <p:nvPr/>
        </p:nvPicPr>
        <p:blipFill>
          <a:blip r:embed="rId3"/>
          <a:stretch>
            <a:fillRect/>
          </a:stretch>
        </p:blipFill>
        <p:spPr>
          <a:xfrm>
            <a:off x="7206476" y="1968500"/>
            <a:ext cx="4230647" cy="2381250"/>
          </a:xfrm>
          <a:prstGeom prst="rect">
            <a:avLst/>
          </a:prstGeom>
        </p:spPr>
      </p:pic>
      <p:sp>
        <p:nvSpPr>
          <p:cNvPr id="15" name="text"/>
          <p:cNvSpPr txBox="1"/>
          <p:nvPr/>
        </p:nvSpPr>
        <p:spPr>
          <a:xfrm>
            <a:off x="7010400" y="4527550"/>
            <a:ext cx="4622800" cy="13868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converging lens of focal length 10 cm on a principal axis with F and 2F marked on both sides, and an upright object arrow standing 15 cm out, between F and 2F. The parallel ray is refracted down through the far focus and the central ray runs straight through the lens centre, and both are cut off short of the point where they would meet. No screen is drawn.</a:t>
            </a:r>
          </a:p>
        </p:txBody>
      </p:sp>
      <p:sp>
        <p:nvSpPr>
          <p:cNvPr id="16" name="text"/>
          <p:cNvSpPr txBox="1"/>
          <p:nvPr/>
        </p:nvSpPr>
        <p:spPr>
          <a:xfrm>
            <a:off x="7010400" y="5965190"/>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7" name="panel"/>
          <p:cNvSpPr/>
          <p:nvPr/>
        </p:nvSpPr>
        <p:spPr>
          <a:xfrm>
            <a:off x="558800" y="431800"/>
            <a:ext cx="11074400" cy="12700"/>
          </a:xfrm>
          <a:prstGeom prst="rect">
            <a:avLst/>
          </a:prstGeom>
          <a:solidFill>
            <a:srgbClr val="C6C8BB"/>
          </a:solidFill>
          <a:ln>
            <a:noFill/>
          </a:ln>
        </p:spPr>
      </p:sp>
      <p:sp>
        <p:nvSpPr>
          <p:cNvPr id="1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THIN LENSES</a:t>
            </a:r>
          </a:p>
        </p:txBody>
      </p:sp>
      <p:sp>
        <p:nvSpPr>
          <p:cNvPr id="1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0" name="panel"/>
          <p:cNvSpPr/>
          <p:nvPr/>
        </p:nvSpPr>
        <p:spPr>
          <a:xfrm>
            <a:off x="558800" y="6299200"/>
            <a:ext cx="11074400" cy="12700"/>
          </a:xfrm>
          <a:prstGeom prst="rect">
            <a:avLst/>
          </a:prstGeom>
          <a:solidFill>
            <a:srgbClr val="C6C8BB"/>
          </a:solidFill>
          <a:ln>
            <a:noFill/>
          </a:ln>
        </p:spPr>
      </p:sp>
      <p:sp>
        <p:nvSpPr>
          <p:cNvPr id="2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Thin Lenses. Built by GioPhysics from the lesson's own copy; nothing on these slides is re-authored.</a:t>
            </a:r>
          </a:p>
        </p:txBody>
      </p:sp>
      <p:sp>
        <p:nvSpPr>
          <p:cNvPr id="2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32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A  Real, inverted, magnified</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Between F and 2F: 1/dᵢ = 1/10 − 1/15 gives dᵢ = 30 cm, m = −2 — a projector's arrangement.</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A   Correct. The object is between F and 2F, so 1/dᵢ = 1/10 − 1/15 gives dᵢ = 30 cm and m = −2: real, inverted, twice the size. It is the projector's arrangement.</a:t>
            </a:r>
          </a:p>
        </p:txBody>
      </p:sp>
      <p:sp>
        <p:nvSpPr>
          <p:cNvPr id="11" name="text"/>
          <p:cNvSpPr txBox="1"/>
          <p:nvPr/>
        </p:nvSpPr>
        <p:spPr>
          <a:xfrm>
            <a:off x="558800" y="387731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B   Virtual, upright and magnified is the magnifying-glass case, and it needs the object INSIDE the focal length. Here 15 cm is outside 10 cm, so the refracted rays converge rather than spread. Check which side of F the object is on before anything else — it decides the answer on its own.</a:t>
            </a:r>
          </a:p>
        </p:txBody>
      </p:sp>
      <p:sp>
        <p:nvSpPr>
          <p:cNvPr id="12" name="text"/>
          <p:cNvSpPr txBox="1"/>
          <p:nvPr/>
        </p:nvSpPr>
        <p:spPr>
          <a:xfrm>
            <a:off x="558800" y="458470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Real, inverted and smaller is the arrangement beyond 2F, which is 20 cm here — the camera's case. At 15 cm the object is between F and 2F and the image comes out larger, not smaller. The two cases are separated by 2F, and 15 cm falls on the near side of it.</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OPTICS  ·  THIN LENSES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Optics — Thin Lenses.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25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camera lens (f = 50 mm) photographs a person 1.8 m tall standing 3.0 m away. Find the image distance and the image height on the sensor.</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THIN LENSES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Thin Lenses.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camera lens (f = 50 mm) photographs a person 1.8 m tall standing 3.0 m away. Find the image distance and the image height on the sensor.</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1/dᵢ = 1/0.050 − 1/3.0 = 20 − 0.333 → dᵢ ≈ 50.8 mm.</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 = −50.8/3000 ≈ −0.0169.</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Image ≈ 1.8 × 0.0169 ≈ 3.1 cm, inverted — filling a full-frame sensor's diagonal.</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THIN LENSES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Thin Lenses.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dᵢ ≈ 50.8 mm; image ≈ 3.0 cm, inverted</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OPTICS  ·  THIN LENSES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Optics — Thin Lenses.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28 / 32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Two thin lenses, f₁ = +20 cm and f₂ = −50 cm, are placed in contact. Find the combination's focal length and power, and state the general rule.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THIN LENSES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Thin Lenses.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 50 mm camera lens is focused on a face three metres away. Refocus it on the Moon. How far does the lens have to move?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709252"/>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Three metres to a quarter of a million miles is about the largest change of subject a camera is ever asked for, and the lens is the only thing that can move.</a:t>
            </a:r>
          </a:p>
        </p:txBody>
      </p:sp>
      <p:sp>
        <p:nvSpPr>
          <p:cNvPr id="7" name="text"/>
          <p:cNvSpPr txBox="1"/>
          <p:nvPr/>
        </p:nvSpPr>
        <p:spPr>
          <a:xfrm>
            <a:off x="558800" y="344839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656037"/>
            <a:ext cx="11074400" cy="112268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About 0.8 mm. Light from the Moon arrives parallel and comes to a focus at exactly f = 50.0 mm; the face at 3.0 m focuses at 50.8 mm. Everything from three metres out to infinity is crammed into that last millimetre behind the lens — which is why so much of a lens barrel's travel is spent on close-ups and so little on distance.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THIN LENSES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Thin Lenses.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Two thin lenses, f₁ = +20 cm and f₂ = −50 cm, are placed in contact. Find the combination's focal length and power, and state the general rule.</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Powers add for thin lenses in contact: P = P₁ + P₂ = 5.0 − 2.0 = 3.0 D.</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 = 1/P ≈ 0.33 m.</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This additive rule is why opticians think in dioptres — prescriptions stack by simple addition.</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THIN LENSES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Thin Lenses.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P = +3.0 D, f ≈ 33 cm — powers add</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OPTICS  ·  THIN LENSES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Optics — Thin Lenses.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31 / 32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OPTICS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17.3 Optical Instruments</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https://giophysics.com/chapter-26/optical-instruments/</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https://giophysics.com/chapter-26/thin-lenses/</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https://giophysics.com/chapter-26/presentation/?lesson=lenses</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Optics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https://giophysics.com/chapter-26/</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https://giophysics.com/downloads/26-2-thin-lenses.pdf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THIN LENSES</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Thin Lenses.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32 / 32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55546"/>
            <a:ext cx="11074400" cy="14859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A thin lens refracts light to converge to, or diverge from, a focal point; the lens equation relates object and image distances to focal length.</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THIN LENSES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Thin Lenses.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24900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456647"/>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camera lens throws a real, inverted, miniature image of the scene onto the sensor.</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THIN LENSES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Thin Lenses.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Focusing by refraction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Rays refract at both lens surfaces, but a thin lens acts as one plane with a single focal length. 1/f = 1/dₒ + 1/dᵢ locates images exactly as for mirrors: outside the focal length a converging lens projects real inverted images; inside it, it becomes a magnifying glass.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THIN LENSES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Thin Lenses.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Three principal rays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Parallel ray refracts through the far focus; central ray passes straight; focal ray exits parallel. Two suffice to find any image.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THIN LENSES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Thin Lenses.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Converging cases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Beyond 2F: smaller real image (camera). Between 2F and F: larger real image (projector). Inside F: upright virtual magnified image (magnifier).</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THIN LENSES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Thin Lenses.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Diverging lenses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Always small, upright, virtual images on the object's side — used to correct short sight by weakening incoming light.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THIN LENSES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Thin Lenses.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32</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32</Slides>
  <Notes>32</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Optics — Thin Lenses</dc:title>
  <dc:subject>Optics</dc:subject>
  <dc:creator>GioPhysics</dc:creator>
  <cp:keywords>lesson, Optics, chapter-26,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