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notesMaster" Target="notesMasters/notesMaster1.xml"/><Relationship Id="rId3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Magnetism — Force on Currents. Lesson 3 of 6.</a:t>
            </a:r>
          </a:p>
          <a:p>
            <a:pPr marL="0" indent="0">
              <a:buNone/>
            </a:pPr>
            <a:r>
              <a:rPr lang="en-GB" sz="1200" dirty="0"/>
              <a:t>[Intro] Put a current-carrying wire across a magnetic field and the wire is pushed sideways — F = BIL. Loop the wire, add a commutator, and the push becomes a motor.</a:t>
            </a:r>
          </a:p>
          <a:p>
            <a:pPr marL="0" indent="0">
              <a:buNone/>
            </a:pPr>
            <a:r>
              <a:rPr lang="en-GB" sz="1200" dirty="0"/>
              <a:t>[Source] https://giophysics.com/chapter-27/force-on-currents/</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Motor-effect force: F = BIL sinθ</a:t>
            </a:r>
          </a:p>
          <a:p>
            <a:pPr marL="0" indent="0">
              <a:buNone/>
            </a:pPr>
            <a:r>
              <a:rPr lang="en-GB" sz="1200" dirty="0"/>
              <a:t>[In plain English] Stronger field, more current, or longer wire in the field all push harder; only the component of the wire across the field counts.</a:t>
            </a:r>
          </a:p>
          <a:p>
            <a:pPr marL="0" indent="0">
              <a:buNone/>
            </a:pPr>
            <a:r>
              <a:rPr lang="en-GB" sz="1200" dirty="0"/>
              <a:t>[Note] Max when wire ⟂ field</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Fleming's left hand: F ⟂ B ⟂ I</a:t>
            </a:r>
          </a:p>
          <a:p>
            <a:pPr marL="0" indent="0">
              <a:buNone/>
            </a:pPr>
            <a:r>
              <a:rPr lang="en-GB" sz="1200" dirty="0"/>
              <a:t>[In plain English] Three perpendicular directions: field along the first finger, conventional current along the second — the thumb reveals the push.</a:t>
            </a:r>
          </a:p>
          <a:p>
            <a:pPr marL="0" indent="0">
              <a:buNone/>
            </a:pPr>
            <a:r>
              <a:rPr lang="en-GB" sz="1200" dirty="0"/>
              <a:t>[Note] Thumb F, first finger B, second finger I</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Defining the ampere: parallel currents attract/repel</a:t>
            </a:r>
          </a:p>
          <a:p>
            <a:pPr marL="0" indent="0">
              <a:buNone/>
            </a:pPr>
            <a:r>
              <a:rPr lang="en-GB" sz="1200" dirty="0"/>
              <a:t>[In plain English] Two parallel wires push on each other through their fields — historically, the size of that force defined the ampere.</a:t>
            </a:r>
          </a:p>
          <a:p>
            <a:pPr marL="0" indent="0">
              <a:buNone/>
            </a:pPr>
            <a:r>
              <a:rPr lang="en-GB" sz="1200" dirty="0"/>
              <a:t>[Note] Same direction: attract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The force is perpendicular to the current, not along the field lines. A wire is never dragged toward a pole — it is pushed sideways, at right angles to both wire and field.</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0.50 m wire carries 3.0 A perpendicular to a 0.20 T field. Find the force on it.</a:t>
            </a:r>
          </a:p>
          <a:p>
            <a:pPr marL="0" indent="0">
              <a:buNone/>
            </a:pPr>
            <a:r>
              <a:rPr lang="en-GB" sz="1200" dirty="0"/>
              <a:t>[Answer] F = 0.30 N</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F = BIL = 0.20 × 3.0 × 0.50.</a:t>
            </a:r>
          </a:p>
          <a:p>
            <a:pPr marL="0" indent="0">
              <a:buNone/>
            </a:pPr>
            <a:r>
              <a:rPr lang="en-GB" sz="1200" dirty="0"/>
              <a:t>[Step 2] F = 0.30 N.</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F = 0.30 N</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0.30 m wire carries 4.0 A at right angles to a 0.25 T field. Find the force, and the effect of tilting the wire to 30° from the field.</a:t>
            </a:r>
          </a:p>
          <a:p>
            <a:pPr marL="0" indent="0">
              <a:buNone/>
            </a:pPr>
            <a:r>
              <a:rPr lang="en-GB" sz="1200" dirty="0"/>
              <a:t>[Answer] 0.30 N perpendicular; 0.15 N at 30°</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F = BIL = 0.25 × 4.0 × 0.30 = 0.30 N.</a:t>
            </a:r>
          </a:p>
          <a:p>
            <a:pPr marL="0" indent="0">
              <a:buNone/>
            </a:pPr>
            <a:r>
              <a:rPr lang="en-GB" sz="1200" dirty="0"/>
              <a:t>[Step 2] At 30° to the field: F = BIL sin30°.</a:t>
            </a:r>
          </a:p>
          <a:p>
            <a:pPr marL="0" indent="0">
              <a:buNone/>
            </a:pPr>
            <a:r>
              <a:rPr lang="en-GB" sz="1200" dirty="0"/>
              <a:t>[Step 3] F = 0.30 × 0.5 = 0.15 N.</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0.30 N perpendicular; 0.15 N at 30°</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Currents make fields; Force diagrams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[Spot the mistake] The working is complete and one line of it is wrong. Let the room hunt: one click names the line, a second shows it done correctly.</a:t>
            </a:r>
          </a:p>
          <a:p>
            <a:pPr marL="0" indent="0">
              <a:buNone/>
            </a:pPr>
            <a:r>
              <a:rPr lang="en-GB" sz="1200" dirty="0"/>
              <a:t>[Line 3 is wrong] The sine has quietly become a cosine. In F = BIL sinθ the angle θ is measured between the wire and the field, so lying along the field (θ = 0) must give zero — and only sinθ does that. Swapping to cosine makes the formula say a wire parallel to the field feels the maximum force, which is exactly backwards.</a:t>
            </a:r>
          </a:p>
          <a:p>
            <a:pPr marL="0" indent="0">
              <a:buNone/>
            </a:pPr>
            <a:r>
              <a:rPr lang="en-GB" sz="1200" dirty="0"/>
              <a:t>[It should say] Now tilted to 30° from the field: F = BIL sin30° = 0.30 × 0.5 = 0.15 N</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Which way does the wire get pushed the instant the current flows?</a:t>
            </a:r>
          </a:p>
          <a:p>
            <a:pPr marL="0" indent="0">
              <a:buNone/>
            </a:pPr>
            <a:r>
              <a:rPr lang="en-GB" sz="1200" dirty="0"/>
              <a:t>[Options] A Up the page   B Down the page   C Into the page, along the field lines   D To the right, along the wire itself</a:t>
            </a:r>
          </a:p>
          <a:p>
            <a:pPr marL="0" indent="0">
              <a:buNone/>
            </a:pPr>
            <a:r>
              <a:rPr lang="en-GB" sz="1200" dirty="0"/>
              <a:t>[Figure] A rectangular region of uniform field marked with a grid of crosses, meaning the field points into the page. A straight wire runs horizontally right across the region, carrying a current arrowed to the right. The length of wire lying inside the field is dimensioned as L below the region. No force arrow is drawn anywhere.</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A — Up the page. Fleming's left hand: first finger into the page along the field, second finger to the right along the current, and the thumb — the only direction left that is square to both — points up the page. Notice that the answer is in the plane of the drawing only because the field was drawn into it; that is why exam figures use crosses for the field.</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wire carries current parallel to a magnetic field. The force on it is…</a:t>
            </a:r>
          </a:p>
          <a:p>
            <a:pPr marL="0" indent="0">
              <a:buNone/>
            </a:pPr>
            <a:r>
              <a:rPr lang="en-GB" sz="1200" dirty="0"/>
              <a:t>[Figure] A north pole on the left and a south pole on the right, with four straight field arrows running across the gap from north to south. A current-carrying wire is drawn between them lying parallel to those arrows, its current arrowed in the same direction as the field, so wire and field are lined up rather than crossed.</a:t>
            </a:r>
          </a:p>
          <a:p>
            <a:pPr marL="0" indent="0">
              <a:buNone/>
            </a:pPr>
            <a:r>
              <a:rPr lang="en-GB" sz="1200" dirty="0"/>
              <a:t>[Options] A Maximum   B Zero   C Along the field</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wire carries current parallel to a magnetic field. The force on it is…</a:t>
            </a:r>
          </a:p>
          <a:p>
            <a:pPr marL="0" indent="0">
              <a:buNone/>
            </a:pPr>
            <a:r>
              <a:rPr lang="en-GB" sz="1200" dirty="0"/>
              <a:t>[Option by option] A: This is the answer for a wire at right angles to the field, which is the case most textbook figures show and the one most students carry away. Here the wire has been turned to lie along the field, and sinθ punishes that.  B: Correct. F = BIL sinθ with θ = 0 gives sin 0 = 0, so there is no force at all — the wire hangs as though the magnet were switched off.  C: The force is never along the field. That is the single most useful thing to remember about the motor effect: the push is square to both the current and the field, so it can never lie along either of them.</a:t>
            </a:r>
          </a:p>
          <a:p>
            <a:pPr marL="0" indent="0">
              <a:buNone/>
            </a:pPr>
            <a:r>
              <a:rPr lang="en-GB" sz="1200" dirty="0"/>
              <a:t>[Answer] B — Zero</a:t>
            </a:r>
          </a:p>
          <a:p>
            <a:pPr marL="0" indent="0">
              <a:buNone/>
            </a:pPr>
            <a:r>
              <a:rPr lang="en-GB" sz="1200" dirty="0"/>
              <a:t>[Why] F = BIL sinθ with θ = 0 gives zero — only the perpendicular component of current experiences force.</a:t>
            </a:r>
          </a:p>
          <a:p>
            <a:pPr marL="0" indent="0">
              <a:buNone/>
            </a:pPr>
            <a:r>
              <a:rPr lang="en-GB" sz="1200" dirty="0"/>
              <a:t>[Reveal] One click for the answer, then one for the reason.</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horizontal wire of mass-per-length 0.010 kg/m carries current perpendicular to a horizontal 0.25 T field. What current makes the magnetic force levitate the wire?</a:t>
            </a:r>
          </a:p>
          <a:p>
            <a:pPr marL="0" indent="0">
              <a:buNone/>
            </a:pPr>
            <a:r>
              <a:rPr lang="en-GB" sz="1200" dirty="0"/>
              <a:t>[Answer] I ≈ 0.39 A</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Levitation: BIL = mgL per unit length → BI = (m/L)g.</a:t>
            </a:r>
          </a:p>
          <a:p>
            <a:pPr marL="0" indent="0">
              <a:buNone/>
            </a:pPr>
            <a:r>
              <a:rPr lang="en-GB" sz="1200" dirty="0"/>
              <a:t>[Step 2] I = 0.010 × 9.81 ÷ 0.25.</a:t>
            </a:r>
          </a:p>
          <a:p>
            <a:pPr marL="0" indent="0">
              <a:buNone/>
            </a:pPr>
            <a:r>
              <a:rPr lang="en-GB" sz="1200" dirty="0"/>
              <a:t>[Step 3] I ≈ 0.39 A, directed so the force points up (Fleming's left hand).</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I ≈ 0.39 A</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motor coil of 50 turns measures 4.0 cm × 6.0 cm in a 0.30 T field carrying 1.2 A. Find the maximum torque, and explain the commutator's role at the moment of zero torque.</a:t>
            </a:r>
          </a:p>
          <a:p>
            <a:pPr marL="0" indent="0">
              <a:buNone/>
            </a:pPr>
            <a:r>
              <a:rPr lang="en-GB" sz="1200" dirty="0"/>
              <a:t>[Answer] τ(max) ≈ 0.043 N·m; the commutator flips current at dead centre to keep rotation one-way</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τ(max) = NBIA = 50 × 0.30 × 1.2 × 0.0024 ≈ 0.043 N·m (coil plane parallel to B).</a:t>
            </a:r>
          </a:p>
          <a:p>
            <a:pPr marL="0" indent="0">
              <a:buNone/>
            </a:pPr>
            <a:r>
              <a:rPr lang="en-GB" sz="1200" dirty="0"/>
              <a:t>[Step 2] Torque falls to zero when the coil face is perpendicular — the forces then pull outward, not around.</a:t>
            </a:r>
          </a:p>
          <a:p>
            <a:pPr marL="0" indent="0">
              <a:buNone/>
            </a:pPr>
            <a:r>
              <a:rPr lang="en-GB" sz="1200" dirty="0"/>
              <a:t>[Step 3] The split-ring reverses the current exactly there so momentum carries the coil through and the torque re-establishes in the same rotational sense.</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An iron nail near a magnet is dragged straight at the nearest pole. Switch a current on in a wire in the same place and it flies off sideways instead. Why the difference? Hang a bare wire between the poles of a horseshoe magnet and close the switch: the wire kicks out of the gap, not into it. Cut the current and it hangs there as if the magnet were not present.</a:t>
            </a:r>
          </a:p>
          <a:p>
            <a:pPr marL="0" indent="0">
              <a:buNone/>
            </a:pPr>
            <a:r>
              <a:rPr lang="en-GB" sz="1200" dirty="0"/>
              <a:t>[Answer] The nail is being magnetised and pulled along the field. The wire is not magnetic at all — the field is acting on the charges drifting through it, and that force is at right angles to both the current and the field. Perpendicular is the whole point: nothing here is ever pulled along a field line.</a:t>
            </a:r>
          </a:p>
          <a:p>
            <a:pPr marL="0" indent="0">
              <a:buNone/>
            </a:pPr>
            <a:r>
              <a:rPr lang="en-GB" sz="1200" dirty="0"/>
              <a:t>[Figure] A rectangular region of uniform field marked with a grid of crosses, meaning the field points into the page. A straight wire runs horizontally right across the region, carrying a current arrowed to the right. The length of wire lying inside the field is dimensioned as L below the region. No force arrow is drawn anywhere.</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τ(max) ≈ 0.043 N·m; the commutator flips current at dead centre to keep rotation one-way</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https://giophysics.com/chapter-27/presentation/?lesson=forceWire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A wire carrying current I of length L across a field B feels a force F = BIL sinθ at right angles to both.</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A wire between magnet poles jumps sideways the instant the current switches on — reverse the current and it jumps the other way.</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A field exerts force on the moving charges inside a wire, and the wire feels their sum: F = BIL sinθ, maximal when wire and field are perpendicular, zero when parallel. Fleming's left hand gives the direction, and a rectangular coil in a field feels a turning pair of forces — the heart of every DC motor.</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Each drifting electron feels a magnetic force; the lattice transmits the sum to the wire. No current, no force — the field alone does nothing to a stationary wire.</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Opposite sides of a coil carry current opposite ways, so their forces form a couple. A split-ring commutator reverses the current each half turn to keep the rotation going.</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 coil on a cone sits in a radial field; audio current pushes it in and out, tracking the waveform — the motor effect as sound.</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27/currents-magnetic-fields/" TargetMode="External"/><Relationship Id="rId4" Type="http://schemas.openxmlformats.org/officeDocument/2006/relationships/hyperlink" Target="https://giophysics.com/chapter-3/free-body-diagrams-net-forces/"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png"/><Relationship Id="rId4" Type="http://schemas.openxmlformats.org/officeDocument/2006/relationships/hyperlink" Target="https://giophysics.com/chapter-27/presentation/?lesson=forceWire"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2.png"/><Relationship Id="rId4" Type="http://schemas.openxmlformats.org/officeDocument/2006/relationships/hyperlink" Target="https://giophysics.com/chapter-27/presentation/?lesson=forceWire"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hyperlink" Target="https://giophysics.com/chapter-27/presentation/?lesson=forceWire"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hyperlink" Target="https://giophysics.com/chapter-27/force-on-moving-charges/" TargetMode="External"/><Relationship Id="rId4" Type="http://schemas.openxmlformats.org/officeDocument/2006/relationships/hyperlink" Target="https://giophysics.com/chapter-27/force-on-currents/" TargetMode="External"/><Relationship Id="rId5" Type="http://schemas.openxmlformats.org/officeDocument/2006/relationships/hyperlink" Target="https://giophysics.com/chapter-27/presentation/?lesson=forceWire" TargetMode="External"/><Relationship Id="rId6" Type="http://schemas.openxmlformats.org/officeDocument/2006/relationships/hyperlink" Target="https://giophysics.com/chapter-27/" TargetMode="External"/><Relationship Id="rId7" Type="http://schemas.openxmlformats.org/officeDocument/2006/relationships/hyperlink" Target="https://giophysics.com/downloads/27-3-force-on-currents.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18 · Magnetism</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The motor effect</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Force on Currents</a:t>
            </a:r>
          </a:p>
        </p:txBody>
      </p:sp>
      <p:sp>
        <p:nvSpPr>
          <p:cNvPr id="6" name="text"/>
          <p:cNvSpPr txBox="1"/>
          <p:nvPr/>
        </p:nvSpPr>
        <p:spPr>
          <a:xfrm>
            <a:off x="558800" y="221107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Put a current-carrying wire across a magnetic field and the wire is pushed sideways — F = BIL. Loop the wire, add a commutator, and the push becomes a motor.</a:t>
            </a:r>
          </a:p>
        </p:txBody>
      </p:sp>
      <p:sp>
        <p:nvSpPr>
          <p:cNvPr id="7" name="panel"/>
          <p:cNvSpPr/>
          <p:nvPr/>
        </p:nvSpPr>
        <p:spPr>
          <a:xfrm>
            <a:off x="558800" y="2776220"/>
            <a:ext cx="11074400" cy="12700"/>
          </a:xfrm>
          <a:prstGeom prst="rect">
            <a:avLst/>
          </a:prstGeom>
          <a:solidFill>
            <a:srgbClr val="C6C8BB"/>
          </a:solidFill>
          <a:ln>
            <a:noFill/>
          </a:ln>
        </p:spPr>
      </p:sp>
      <p:sp>
        <p:nvSpPr>
          <p:cNvPr id="8" name="fact-label"/>
          <p:cNvSpPr txBox="1"/>
          <p:nvPr/>
        </p:nvSpPr>
        <p:spPr>
          <a:xfrm>
            <a:off x="558800" y="295402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95402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3 of 6 in Magnetism</a:t>
            </a:r>
          </a:p>
        </p:txBody>
      </p:sp>
      <p:sp>
        <p:nvSpPr>
          <p:cNvPr id="10" name="fact-label"/>
          <p:cNvSpPr txBox="1"/>
          <p:nvPr/>
        </p:nvSpPr>
        <p:spPr>
          <a:xfrm>
            <a:off x="558800" y="323278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23278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44.5 minutes of it</a:t>
            </a:r>
          </a:p>
        </p:txBody>
      </p:sp>
      <p:sp>
        <p:nvSpPr>
          <p:cNvPr id="12" name="fact-label"/>
          <p:cNvSpPr txBox="1"/>
          <p:nvPr/>
        </p:nvSpPr>
        <p:spPr>
          <a:xfrm>
            <a:off x="558800" y="351155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51155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https://giophysics.com/chapter-27/force-on-currents/</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FORCE ON CURRENTS</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Force on Currents.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Motor-effect force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F = BIL sinθ</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Max when wire ⟂ field</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Stronger field, more current, or longer wire in the field all push harder; only the component of the wire across the field counts.</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FORCE ON CURRENTS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Force on Currents.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Fleming's left hand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F ⟂ B ⟂ I</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Thumb F, first finger B, second finger I</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Three perpendicular directions: field along the first finger, conventional current along the second — the thumb reveals the push.</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FORCE ON CURRENTS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Force on Currents.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Defining the ampere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parallel currents attract/repel</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Same direction: attract</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Two parallel wires push on each other through their fields — historically, the size of that force defined the ampere.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FORCE ON CURRENTS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Force on Currents.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The force is perpendicular to the current, not along the field lines. A wire is never dragged toward a pole — it is pushed sideways, at right angles to both wire and field.</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FORCE ON CURRENTS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Force on Currents.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31</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0.50 m wire carries 3.0 A perpendicular to a 0.20 T field. Find the force on it.</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FORCE ON CURRENTS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Force on Currents.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31</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0.50 m wire carries 3.0 A perpendicular to a 0.20 T field. Find the force on it.</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 = BIL = 0.20 × 3.0 × 0.50.</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 = 0.30 N.</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FORCE ON CURRENTS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Force on Currents.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F = 0.30 N</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MAGNETISM  ·  FORCE ON CURRENTS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Magnetism — Force on Currents.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16 / 31</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0.30 m wire carries 4.0 A at right angles to a 0.25 T field. Find the force, and the effect of tilting the wire to 30° from the field.</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FORCE ON CURRENTS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Force on Currents.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31</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0.30 m wire carries 4.0 A at right angles to a 0.25 T field. Find the force, and the effect of tilting the wire to 30° from the field.</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 = BIL = 0.25 × 4.0 × 0.30 = 0.30 N.</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At 30° to the field: F = BIL sin30°.</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 = 0.30 × 0.5 = 0.15 N.</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FORCE ON CURRENTS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Force on Currents.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0.30 N perpendicular; 0.15 N at 30°</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MAGNETISM  ·  FORCE ON CURRENTS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Magnetism — Force on Currents.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19 / 31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102219"/>
            <a:ext cx="838200" cy="190500"/>
          </a:xfrm>
          <a:prstGeom prst="roundRect">
            <a:avLst>
              <a:gd name="adj" fmla="val 30000"/>
            </a:avLst>
          </a:prstGeom>
          <a:noFill/>
          <a:ln w="9525">
            <a:solidFill>
              <a:srgbClr val="C6C8BB"/>
            </a:solidFill>
          </a:ln>
        </p:spPr>
      </p:sp>
      <p:sp>
        <p:nvSpPr>
          <p:cNvPr id="7" name="hint"/>
          <p:cNvSpPr txBox="1"/>
          <p:nvPr/>
        </p:nvSpPr>
        <p:spPr>
          <a:xfrm>
            <a:off x="558800" y="310221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08951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Currents make fields</a:t>
            </a:r>
          </a:p>
        </p:txBody>
      </p:sp>
      <p:sp>
        <p:nvSpPr>
          <p:cNvPr id="9" name="text"/>
          <p:cNvSpPr txBox="1"/>
          <p:nvPr/>
        </p:nvSpPr>
        <p:spPr>
          <a:xfrm>
            <a:off x="558800" y="332954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https://giophysics.com/chapter-27/currents-magnetic-fields/</a:t>
            </a:r>
          </a:p>
        </p:txBody>
      </p:sp>
      <p:sp>
        <p:nvSpPr>
          <p:cNvPr id="10" name="panel"/>
          <p:cNvSpPr/>
          <p:nvPr/>
        </p:nvSpPr>
        <p:spPr>
          <a:xfrm>
            <a:off x="558800" y="3642604"/>
            <a:ext cx="838200" cy="190500"/>
          </a:xfrm>
          <a:prstGeom prst="roundRect">
            <a:avLst>
              <a:gd name="adj" fmla="val 30000"/>
            </a:avLst>
          </a:prstGeom>
          <a:noFill/>
          <a:ln w="9525">
            <a:solidFill>
              <a:srgbClr val="C6C8BB"/>
            </a:solidFill>
          </a:ln>
        </p:spPr>
      </p:sp>
      <p:sp>
        <p:nvSpPr>
          <p:cNvPr id="11" name="hint"/>
          <p:cNvSpPr txBox="1"/>
          <p:nvPr/>
        </p:nvSpPr>
        <p:spPr>
          <a:xfrm>
            <a:off x="558800" y="364260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62990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Force diagrams</a:t>
            </a:r>
          </a:p>
        </p:txBody>
      </p:sp>
      <p:sp>
        <p:nvSpPr>
          <p:cNvPr id="13" name="text"/>
          <p:cNvSpPr txBox="1"/>
          <p:nvPr/>
        </p:nvSpPr>
        <p:spPr>
          <a:xfrm>
            <a:off x="558800" y="386993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https://giophysics.com/chapter-3/free-body-diagrams-net-forces/</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FORCE ON CURRENTS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Force on Currents.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SPOT THE MISTAKE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line here is wrong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The whole working is up — find the bad line before you click</a:t>
            </a:r>
          </a:p>
        </p:txBody>
      </p:sp>
      <p:sp>
        <p:nvSpPr>
          <p:cNvPr id="6" name="step-number"/>
          <p:cNvSpPr txBox="1"/>
          <p:nvPr/>
        </p:nvSpPr>
        <p:spPr>
          <a:xfrm>
            <a:off x="558800" y="18542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7" name="step"/>
          <p:cNvSpPr txBox="1"/>
          <p:nvPr/>
        </p:nvSpPr>
        <p:spPr>
          <a:xfrm>
            <a:off x="939800" y="18542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 = BIL sinθ, with B = 0.25 T, I = 4.0 A and L = 0.30 m</a:t>
            </a:r>
          </a:p>
        </p:txBody>
      </p:sp>
      <p:sp>
        <p:nvSpPr>
          <p:cNvPr id="8" name="step-number"/>
          <p:cNvSpPr txBox="1"/>
          <p:nvPr/>
        </p:nvSpPr>
        <p:spPr>
          <a:xfrm>
            <a:off x="558800" y="22479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9" name="step"/>
          <p:cNvSpPr txBox="1"/>
          <p:nvPr/>
        </p:nvSpPr>
        <p:spPr>
          <a:xfrm>
            <a:off x="939800" y="22479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At right angles to the field: F = 0.25 × 4.0 × 0.30 = 0.30 N</a:t>
            </a:r>
          </a:p>
        </p:txBody>
      </p:sp>
      <p:sp>
        <p:nvSpPr>
          <p:cNvPr id="10" name="step-number"/>
          <p:cNvSpPr txBox="1"/>
          <p:nvPr/>
        </p:nvSpPr>
        <p:spPr>
          <a:xfrm>
            <a:off x="558800" y="26416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1" name="step"/>
          <p:cNvSpPr txBox="1"/>
          <p:nvPr/>
        </p:nvSpPr>
        <p:spPr>
          <a:xfrm>
            <a:off x="939800" y="26416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Now tilted to 30° from the field: F = BIL cos30° = 0.30 × 0.866</a:t>
            </a:r>
          </a:p>
        </p:txBody>
      </p:sp>
      <p:sp>
        <p:nvSpPr>
          <p:cNvPr id="12" name="step-number"/>
          <p:cNvSpPr txBox="1"/>
          <p:nvPr/>
        </p:nvSpPr>
        <p:spPr>
          <a:xfrm>
            <a:off x="558800" y="30353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3" name="step"/>
          <p:cNvSpPr txBox="1"/>
          <p:nvPr/>
        </p:nvSpPr>
        <p:spPr>
          <a:xfrm>
            <a:off x="939800" y="30353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 = 0.26 N — barely less than before</a:t>
            </a:r>
          </a:p>
        </p:txBody>
      </p:sp>
      <p:sp>
        <p:nvSpPr>
          <p:cNvPr id="14" name="text"/>
          <p:cNvSpPr txBox="1"/>
          <p:nvPr/>
        </p:nvSpPr>
        <p:spPr>
          <a:xfrm>
            <a:off x="558800" y="34290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LINE 3 IS WRONG</a:t>
            </a:r>
          </a:p>
        </p:txBody>
      </p:sp>
      <p:sp>
        <p:nvSpPr>
          <p:cNvPr id="15" name="text"/>
          <p:cNvSpPr txBox="1"/>
          <p:nvPr/>
        </p:nvSpPr>
        <p:spPr>
          <a:xfrm>
            <a:off x="558800" y="363664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sine has quietly become a cosine. In F = BIL sinθ the angle θ is measured between the wire and the field, so lying along the field (θ = 0) must give zero — and only sinθ does that. Swapping to cosine makes the formula say a wire parallel to the field feels the maximum force, which is exactly backwards.</a:t>
            </a:r>
          </a:p>
        </p:txBody>
      </p:sp>
      <p:sp>
        <p:nvSpPr>
          <p:cNvPr id="16" name="text"/>
          <p:cNvSpPr txBox="1"/>
          <p:nvPr/>
        </p:nvSpPr>
        <p:spPr>
          <a:xfrm>
            <a:off x="558800" y="445706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IT SHOULD SAY</a:t>
            </a:r>
          </a:p>
        </p:txBody>
      </p:sp>
      <p:sp>
        <p:nvSpPr>
          <p:cNvPr id="17" name="text"/>
          <p:cNvSpPr txBox="1"/>
          <p:nvPr/>
        </p:nvSpPr>
        <p:spPr>
          <a:xfrm>
            <a:off x="558800" y="4664710"/>
            <a:ext cx="11074400" cy="23114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Now tilted to 30° from the field: F = BIL sin30° = 0.30 × 0.5 = 0.15 N</a:t>
            </a:r>
          </a:p>
        </p:txBody>
      </p:sp>
      <p:sp>
        <p:nvSpPr>
          <p:cNvPr id="18" name="panel"/>
          <p:cNvSpPr/>
          <p:nvPr/>
        </p:nvSpPr>
        <p:spPr>
          <a:xfrm>
            <a:off x="558800" y="431800"/>
            <a:ext cx="11074400" cy="12700"/>
          </a:xfrm>
          <a:prstGeom prst="rect">
            <a:avLst/>
          </a:prstGeom>
          <a:solidFill>
            <a:srgbClr val="C6C8BB"/>
          </a:solidFill>
          <a:ln>
            <a:noFill/>
          </a:ln>
        </p:spPr>
      </p:sp>
      <p:sp>
        <p:nvSpPr>
          <p:cNvPr id="1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FORCE ON CURRENTS</a:t>
            </a:r>
          </a:p>
        </p:txBody>
      </p:sp>
      <p:sp>
        <p:nvSpPr>
          <p:cNvPr id="2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1" name="panel"/>
          <p:cNvSpPr/>
          <p:nvPr/>
        </p:nvSpPr>
        <p:spPr>
          <a:xfrm>
            <a:off x="558800" y="6299200"/>
            <a:ext cx="11074400" cy="12700"/>
          </a:xfrm>
          <a:prstGeom prst="rect">
            <a:avLst/>
          </a:prstGeom>
          <a:solidFill>
            <a:srgbClr val="C6C8BB"/>
          </a:solidFill>
          <a:ln>
            <a:noFill/>
          </a:ln>
        </p:spPr>
      </p:sp>
      <p:sp>
        <p:nvSpPr>
          <p:cNvPr id="2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Force on Currents. Built by GioPhysics from the lesson's own copy; nothing on these slides is re-authored.</a:t>
            </a:r>
          </a:p>
        </p:txBody>
      </p:sp>
      <p:sp>
        <p:nvSpPr>
          <p:cNvPr id="2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14"/>
                                        </p:tgtEl>
                                        <p:attrNameLst>
                                          <p:attrName>style.visibility</p:attrName>
                                        </p:attrNameLst>
                                      </p:cBhvr>
                                      <p:to>
                                        <p:strVal val="visible"/>
                                      </p:to>
                                    </p:set>
                                    <p:animEffect transition="in" filter="fade">
                                      <p:cBhvr>
                                        <p:cTn id="5" dur="400"/>
                                        <p:tgtEl>
                                          <p:spTgt spid="14"/>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5"/>
                                        </p:tgtEl>
                                        <p:attrNameLst>
                                          <p:attrName>style.visibility</p:attrName>
                                        </p:attrNameLst>
                                      </p:cBhvr>
                                      <p:to>
                                        <p:strVal val="visible"/>
                                      </p:to>
                                    </p:set>
                                    <p:animEffect transition="in" filter="fade">
                                      <p:cBhvr>
                                        <p:cTn id="8" dur="400"/>
                                        <p:tgtEl>
                                          <p:spTgt spid="15"/>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400"/>
                                        <p:tgtEl>
                                          <p:spTgt spid="1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fade">
                                      <p:cBhvr>
                                        <p:cTn id="16" dur="4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Which way does the wire get pushed the instant the current flows?</a:t>
            </a:r>
          </a:p>
        </p:txBody>
      </p:sp>
      <p:sp>
        <p:nvSpPr>
          <p:cNvPr id="7" name="text"/>
          <p:cNvSpPr txBox="1"/>
          <p:nvPr/>
        </p:nvSpPr>
        <p:spPr>
          <a:xfrm>
            <a:off x="558800" y="263398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Up the page</a:t>
            </a:r>
          </a:p>
        </p:txBody>
      </p:sp>
      <p:sp>
        <p:nvSpPr>
          <p:cNvPr id="8" name="text"/>
          <p:cNvSpPr txBox="1"/>
          <p:nvPr/>
        </p:nvSpPr>
        <p:spPr>
          <a:xfrm>
            <a:off x="558800" y="293243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Down the page</a:t>
            </a:r>
          </a:p>
        </p:txBody>
      </p:sp>
      <p:sp>
        <p:nvSpPr>
          <p:cNvPr id="9" name="text"/>
          <p:cNvSpPr txBox="1"/>
          <p:nvPr/>
        </p:nvSpPr>
        <p:spPr>
          <a:xfrm>
            <a:off x="558800" y="323088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Into the page, along the field lines</a:t>
            </a:r>
          </a:p>
        </p:txBody>
      </p:sp>
      <p:sp>
        <p:nvSpPr>
          <p:cNvPr id="10" name="text"/>
          <p:cNvSpPr txBox="1"/>
          <p:nvPr/>
        </p:nvSpPr>
        <p:spPr>
          <a:xfrm>
            <a:off x="558800" y="352933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D   To the right, along the wire itself</a:t>
            </a:r>
          </a:p>
        </p:txBody>
      </p:sp>
      <p:sp>
        <p:nvSpPr>
          <p:cNvPr id="11" name="panel"/>
          <p:cNvSpPr/>
          <p:nvPr/>
        </p:nvSpPr>
        <p:spPr>
          <a:xfrm>
            <a:off x="7010400" y="1854200"/>
            <a:ext cx="4622800" cy="2632855"/>
          </a:xfrm>
          <a:prstGeom prst="rect">
            <a:avLst/>
          </a:prstGeom>
          <a:solidFill>
            <a:srgbClr val="FFFFFF"/>
          </a:solidFill>
          <a:ln w="9525">
            <a:solidFill>
              <a:srgbClr val="C6C8BB"/>
            </a:solidFill>
          </a:ln>
        </p:spPr>
      </p:sp>
      <p:pic>
        <p:nvPicPr>
          <p:cNvPr id="12" name="A rectangular region of uniform field marked with a grid of crosses, meaning the field points into the page. A straight wire runs horizontally right across the region, carrying a current arrowed to the right. The length of wire lying inside the field is dimensioned as L below the region. No force arrow is drawn anywhere." descr="A rectangular region of uniform field marked with a grid of crosses, meaning the field points into the page. A straight wire runs horizontally right across the region, carrying a current arrowed to the right. The length of wire lying inside the field is dimensioned as L below the region. No force arrow is drawn anywhere."/>
          <p:cNvPicPr>
            <a:picLocks noChangeAspect="1"/>
          </p:cNvPicPr>
          <p:nvPr/>
        </p:nvPicPr>
        <p:blipFill>
          <a:blip r:embed="rId3"/>
          <a:stretch>
            <a:fillRect/>
          </a:stretch>
        </p:blipFill>
        <p:spPr>
          <a:xfrm>
            <a:off x="7124700" y="1968500"/>
            <a:ext cx="4394200" cy="2404255"/>
          </a:xfrm>
          <a:prstGeom prst="rect">
            <a:avLst/>
          </a:prstGeom>
        </p:spPr>
      </p:pic>
      <p:sp>
        <p:nvSpPr>
          <p:cNvPr id="13" name="text"/>
          <p:cNvSpPr txBox="1"/>
          <p:nvPr/>
        </p:nvSpPr>
        <p:spPr>
          <a:xfrm>
            <a:off x="7010400" y="4550555"/>
            <a:ext cx="4622800" cy="118872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rectangular region of uniform field marked with a grid of crosses, meaning the field points into the page. A straight wire runs horizontally right across the region, carrying a current arrowed to the right. The length of wire lying inside the field is dimensioned as L below the region. No force arrow is drawn anywhere.</a:t>
            </a:r>
          </a:p>
        </p:txBody>
      </p:sp>
      <p:sp>
        <p:nvSpPr>
          <p:cNvPr id="14" name="text"/>
          <p:cNvSpPr txBox="1"/>
          <p:nvPr/>
        </p:nvSpPr>
        <p:spPr>
          <a:xfrm>
            <a:off x="7010400" y="5790075"/>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FORCE ON CURRENTS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Force on Currents.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31</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95739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A  Up the page</a:t>
            </a:r>
          </a:p>
        </p:txBody>
      </p:sp>
      <p:sp>
        <p:nvSpPr>
          <p:cNvPr id="7" name="text"/>
          <p:cNvSpPr txBox="1"/>
          <p:nvPr/>
        </p:nvSpPr>
        <p:spPr>
          <a:xfrm>
            <a:off x="558800" y="33041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511745"/>
            <a:ext cx="11074400" cy="7429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Fleming's left hand: first finger into the page along the field, second finger to the right along the current, and the thumb — the only direction left that is square to both — points up the page. Notice that the answer is in the plane of the drawing only because the field was drawn into it; that is why exam figures use crosses for the field.</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MAGNETISM  ·  FORCE ON CURRENTS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Magnetism — Force on Currents.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22 / 31</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1854200"/>
            <a:ext cx="61468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wire carries current parallel to a magnetic field. The force on it is…</a:t>
            </a:r>
          </a:p>
        </p:txBody>
      </p:sp>
      <p:sp>
        <p:nvSpPr>
          <p:cNvPr id="7" name="option-letter"/>
          <p:cNvSpPr txBox="1"/>
          <p:nvPr/>
        </p:nvSpPr>
        <p:spPr>
          <a:xfrm>
            <a:off x="558800" y="2618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2618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Maximum</a:t>
            </a:r>
          </a:p>
        </p:txBody>
      </p:sp>
      <p:sp>
        <p:nvSpPr>
          <p:cNvPr id="9" name="option-letter"/>
          <p:cNvSpPr txBox="1"/>
          <p:nvPr/>
        </p:nvSpPr>
        <p:spPr>
          <a:xfrm>
            <a:off x="558800" y="2999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2999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Zero</a:t>
            </a:r>
          </a:p>
        </p:txBody>
      </p:sp>
      <p:sp>
        <p:nvSpPr>
          <p:cNvPr id="11" name="option-letter"/>
          <p:cNvSpPr txBox="1"/>
          <p:nvPr/>
        </p:nvSpPr>
        <p:spPr>
          <a:xfrm>
            <a:off x="558800" y="3380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3380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Along the field</a:t>
            </a:r>
          </a:p>
        </p:txBody>
      </p:sp>
      <p:sp>
        <p:nvSpPr>
          <p:cNvPr id="13" name="panel"/>
          <p:cNvSpPr/>
          <p:nvPr/>
        </p:nvSpPr>
        <p:spPr>
          <a:xfrm>
            <a:off x="7010400" y="1854200"/>
            <a:ext cx="4622800" cy="2287597"/>
          </a:xfrm>
          <a:prstGeom prst="rect">
            <a:avLst/>
          </a:prstGeom>
          <a:solidFill>
            <a:srgbClr val="FFFFFF"/>
          </a:solidFill>
          <a:ln w="9525">
            <a:solidFill>
              <a:srgbClr val="C6C8BB"/>
            </a:solidFill>
          </a:ln>
        </p:spPr>
      </p:sp>
      <p:pic>
        <p:nvPicPr>
          <p:cNvPr id="14" name="A north pole on the left and a south pole on the right, with four straight field arrows running across the gap from north to south. A current-carrying wire is drawn between them lying parallel to those arrows, its current arrowed in the same direction as the field, so wire and field are lined up rather than crossed." descr="A north pole on the left and a south pole on the right, with four straight field arrows running across the gap from north to south. A current-carrying wire is drawn between them lying parallel to those arrows, its current arrowed in the same direction as the field, so wire and field are lined up rather than crossed."/>
          <p:cNvPicPr>
            <a:picLocks noChangeAspect="1"/>
          </p:cNvPicPr>
          <p:nvPr/>
        </p:nvPicPr>
        <p:blipFill>
          <a:blip r:embed="rId3"/>
          <a:stretch>
            <a:fillRect/>
          </a:stretch>
        </p:blipFill>
        <p:spPr>
          <a:xfrm>
            <a:off x="7124700" y="1968500"/>
            <a:ext cx="4394200" cy="2058997"/>
          </a:xfrm>
          <a:prstGeom prst="rect">
            <a:avLst/>
          </a:prstGeom>
        </p:spPr>
      </p:pic>
      <p:sp>
        <p:nvSpPr>
          <p:cNvPr id="15" name="text"/>
          <p:cNvSpPr txBox="1"/>
          <p:nvPr/>
        </p:nvSpPr>
        <p:spPr>
          <a:xfrm>
            <a:off x="7010400" y="4205297"/>
            <a:ext cx="4622800" cy="118872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north pole on the left and a south pole on the right, with four straight field arrows running across the gap from north to south. A current-carrying wire is drawn between them lying parallel to those arrows, its current arrowed in the same direction as the field, so wire and field are lined up rather than crossed.</a:t>
            </a:r>
          </a:p>
        </p:txBody>
      </p:sp>
      <p:sp>
        <p:nvSpPr>
          <p:cNvPr id="16" name="text"/>
          <p:cNvSpPr txBox="1"/>
          <p:nvPr/>
        </p:nvSpPr>
        <p:spPr>
          <a:xfrm>
            <a:off x="7010400" y="5444817"/>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7" name="panel"/>
          <p:cNvSpPr/>
          <p:nvPr/>
        </p:nvSpPr>
        <p:spPr>
          <a:xfrm>
            <a:off x="558800" y="431800"/>
            <a:ext cx="11074400" cy="12700"/>
          </a:xfrm>
          <a:prstGeom prst="rect">
            <a:avLst/>
          </a:prstGeom>
          <a:solidFill>
            <a:srgbClr val="C6C8BB"/>
          </a:solidFill>
          <a:ln>
            <a:noFill/>
          </a:ln>
        </p:spPr>
      </p:sp>
      <p:sp>
        <p:nvSpPr>
          <p:cNvPr id="1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FORCE ON CURRENTS</a:t>
            </a:r>
          </a:p>
        </p:txBody>
      </p:sp>
      <p:sp>
        <p:nvSpPr>
          <p:cNvPr id="1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0" name="panel"/>
          <p:cNvSpPr/>
          <p:nvPr/>
        </p:nvSpPr>
        <p:spPr>
          <a:xfrm>
            <a:off x="558800" y="6299200"/>
            <a:ext cx="11074400" cy="12700"/>
          </a:xfrm>
          <a:prstGeom prst="rect">
            <a:avLst/>
          </a:prstGeom>
          <a:solidFill>
            <a:srgbClr val="C6C8BB"/>
          </a:solidFill>
          <a:ln>
            <a:noFill/>
          </a:ln>
        </p:spPr>
      </p:sp>
      <p:sp>
        <p:nvSpPr>
          <p:cNvPr id="2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Force on Currents. Built by GioPhysics from the lesson's own copy; nothing on these slides is re-authored.</a:t>
            </a:r>
          </a:p>
        </p:txBody>
      </p:sp>
      <p:sp>
        <p:nvSpPr>
          <p:cNvPr id="2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31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B  Zero</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F = BIL sinθ with θ = 0 gives zero — only the perpendicular component of current experiences force.</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This is the answer for a wire at right angles to the field, which is the case most textbook figures show and the one most students carry away. Here the wire has been turned to lie along the field, and sinθ punishes that.</a:t>
            </a:r>
          </a:p>
        </p:txBody>
      </p:sp>
      <p:sp>
        <p:nvSpPr>
          <p:cNvPr id="11" name="text"/>
          <p:cNvSpPr txBox="1"/>
          <p:nvPr/>
        </p:nvSpPr>
        <p:spPr>
          <a:xfrm>
            <a:off x="558800" y="387731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B   Correct. F = BIL sinθ with θ = 0 gives sin 0 = 0, so there is no force at all — the wire hangs as though the magnet were switched off.</a:t>
            </a:r>
          </a:p>
        </p:txBody>
      </p:sp>
      <p:sp>
        <p:nvSpPr>
          <p:cNvPr id="12" name="text"/>
          <p:cNvSpPr txBox="1"/>
          <p:nvPr/>
        </p:nvSpPr>
        <p:spPr>
          <a:xfrm>
            <a:off x="558800" y="437007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The force is never along the field. That is the single most useful thing to remember about the motor effect: the push is square to both the current and the field, so it can never lie along either of them.</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MAGNETISM  ·  FORCE ON CURRENTS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Magnetism — Force on Currents.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24 / 31</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horizontal wire of mass-per-length 0.010 kg/m carries current perpendicular to a horizontal 0.25 T field. What current makes the magnetic force levitate the wire?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FORCE ON CURRENTS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Force on Currents.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31</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horizontal wire of mass-per-length 0.010 kg/m carries current perpendicular to a horizontal 0.25 T field. What current makes the magnetic force levitate the wire?</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Levitation: BIL = mgL per unit length → BI = (m/L)g.</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 = 0.010 × 9.81 ÷ 0.25.</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 ≈ 0.39 A, directed so the force points up (Fleming's left hand).</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FORCE ON CURRENTS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Force on Currents.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I ≈ 0.39 A</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MAGNETISM  ·  FORCE ON CURRENTS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Magnetism — Force on Currents.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27 / 31</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motor coil of 50 turns measures 4.0 cm × 6.0 cm in a 0.30 T field carrying 1.2 A. Find the maximum torque, and explain the commutator's role at the moment of zero torque.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FORCE ON CURRENTS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Force on Currents.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31</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740269"/>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motor coil of 50 turns measures 4.0 cm × 6.0 cm in a 0.30 T field carrying 1.2 A. Find the maximum torque, and explain the commutator's role at the moment of zero torque.</a:t>
            </a:r>
          </a:p>
        </p:txBody>
      </p:sp>
      <p:sp>
        <p:nvSpPr>
          <p:cNvPr id="9" name="step-number"/>
          <p:cNvSpPr txBox="1"/>
          <p:nvPr/>
        </p:nvSpPr>
        <p:spPr>
          <a:xfrm>
            <a:off x="558800" y="33562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562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τ(max) = NBIA = 50 × 0.30 × 1.2 × 0.0024 ≈ 0.043 N·m (coil plane parallel to B).</a:t>
            </a:r>
          </a:p>
        </p:txBody>
      </p:sp>
      <p:sp>
        <p:nvSpPr>
          <p:cNvPr id="11" name="step-number"/>
          <p:cNvSpPr txBox="1"/>
          <p:nvPr/>
        </p:nvSpPr>
        <p:spPr>
          <a:xfrm>
            <a:off x="558800" y="37499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7499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Torque falls to zero when the coil face is perpendicular — the forces then pull outward, not around.</a:t>
            </a:r>
          </a:p>
        </p:txBody>
      </p:sp>
      <p:sp>
        <p:nvSpPr>
          <p:cNvPr id="13" name="step-number"/>
          <p:cNvSpPr txBox="1"/>
          <p:nvPr/>
        </p:nvSpPr>
        <p:spPr>
          <a:xfrm>
            <a:off x="558800" y="4143619"/>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143619"/>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split-ring reverses the current exactly there so momentum carries the coil through and the torque re-establishes in the same rotational sense.</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FORCE ON CURRENTS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Force on Currents.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1800" b="1" i="0" dirty="0">
                <a:solidFill>
                  <a:srgbClr val="102E29"/>
                </a:solidFill>
                <a:latin typeface="Arial"/>
                <a:cs typeface="Arial"/>
              </a:rPr>
              <a:t>An iron nail near a magnet is dragged straight at the nearest pole. Switch a current on in a wire in the same place and it flies off sideways instead. Why the difference?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1854200"/>
            <a:ext cx="6146800" cy="112268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Hang a bare wire between the poles of a horseshoe magnet and close the switch: the wire kicks out of the gap, not into it. Cut the current and it hangs there as if the magnet were not present.</a:t>
            </a:r>
          </a:p>
        </p:txBody>
      </p:sp>
      <p:sp>
        <p:nvSpPr>
          <p:cNvPr id="7" name="text"/>
          <p:cNvSpPr txBox="1"/>
          <p:nvPr/>
        </p:nvSpPr>
        <p:spPr>
          <a:xfrm>
            <a:off x="558800" y="3154680"/>
            <a:ext cx="6146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362325"/>
            <a:ext cx="6146800" cy="168402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The nail is being magnetised and pulled along the field. The wire is not magnetic at all — the field is acting on the charges drifting through it, and that force is at right angles to both the current and the field. Perpendicular is the whole point: nothing here is ever pulled along a field line.</a:t>
            </a:r>
          </a:p>
        </p:txBody>
      </p:sp>
      <p:sp>
        <p:nvSpPr>
          <p:cNvPr id="9" name="panel"/>
          <p:cNvSpPr/>
          <p:nvPr/>
        </p:nvSpPr>
        <p:spPr>
          <a:xfrm>
            <a:off x="7010400" y="1854200"/>
            <a:ext cx="4622800" cy="2632855"/>
          </a:xfrm>
          <a:prstGeom prst="rect">
            <a:avLst/>
          </a:prstGeom>
          <a:solidFill>
            <a:srgbClr val="FFFFFF"/>
          </a:solidFill>
          <a:ln w="9525">
            <a:solidFill>
              <a:srgbClr val="C6C8BB"/>
            </a:solidFill>
          </a:ln>
        </p:spPr>
      </p:sp>
      <p:pic>
        <p:nvPicPr>
          <p:cNvPr id="10" name="A rectangular region of uniform field marked with a grid of crosses, meaning the field points into the page. A straight wire runs horizontally right across the region, carrying a current arrowed to the right. The length of wire lying inside the field is dimensioned as L below the region. No force arrow is drawn anywhere." descr="A rectangular region of uniform field marked with a grid of crosses, meaning the field points into the page. A straight wire runs horizontally right across the region, carrying a current arrowed to the right. The length of wire lying inside the field is dimensioned as L below the region. No force arrow is drawn anywhere."/>
          <p:cNvPicPr>
            <a:picLocks noChangeAspect="1"/>
          </p:cNvPicPr>
          <p:nvPr/>
        </p:nvPicPr>
        <p:blipFill>
          <a:blip r:embed="rId3"/>
          <a:stretch>
            <a:fillRect/>
          </a:stretch>
        </p:blipFill>
        <p:spPr>
          <a:xfrm>
            <a:off x="7124700" y="1968500"/>
            <a:ext cx="4394200" cy="2404255"/>
          </a:xfrm>
          <a:prstGeom prst="rect">
            <a:avLst/>
          </a:prstGeom>
        </p:spPr>
      </p:pic>
      <p:sp>
        <p:nvSpPr>
          <p:cNvPr id="11" name="text"/>
          <p:cNvSpPr txBox="1"/>
          <p:nvPr/>
        </p:nvSpPr>
        <p:spPr>
          <a:xfrm>
            <a:off x="7010400" y="4550555"/>
            <a:ext cx="4622800" cy="118872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rectangular region of uniform field marked with a grid of crosses, meaning the field points into the page. A straight wire runs horizontally right across the region, carrying a current arrowed to the right. The length of wire lying inside the field is dimensioned as L below the region. No force arrow is drawn anywhere.</a:t>
            </a:r>
          </a:p>
        </p:txBody>
      </p:sp>
      <p:sp>
        <p:nvSpPr>
          <p:cNvPr id="12" name="text"/>
          <p:cNvSpPr txBox="1"/>
          <p:nvPr/>
        </p:nvSpPr>
        <p:spPr>
          <a:xfrm>
            <a:off x="7010400" y="5790075"/>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FORCE ON CURRENTS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Force on Currents.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τ(max) ≈ 0.043 N·m; the commutator flips current at dead centre to keep rotation one-way</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MAGNETISM  ·  FORCE ON CURRENTS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Magnetism — Force on Currents.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30 / 31</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MAGNETISM</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18.4 Force on Moving Charges</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https://giophysics.com/chapter-27/force-on-moving-charges/</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https://giophysics.com/chapter-27/force-on-currents/</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https://giophysics.com/chapter-27/presentation/?lesson=forceWire</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Magnetism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https://giophysics.com/chapter-27/</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https://giophysics.com/downloads/27-3-force-on-currents.pdf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FORCE ON CURRENTS</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Force on Currents.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31 / 31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046046"/>
            <a:ext cx="11074400" cy="9906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A wire carrying current I of length L across a field B feels a force F = BIL sinθ at right angles to both.</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FORCE ON CURRENTS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Force on Currents.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wire between magnet poles jumps sideways the instant the current switches on — reverse the current and it jumps the other way.</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FORCE ON CURRENTS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Force on Currents.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motor effect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369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A field exerts force on the moving charges inside a wire, and the wire feels their sum: F = BIL sinθ, maximal when wire and field are perpendicular, zero when parallel. Fleming's left hand gives the direction, and a rectangular coil in a field feels a turning pair of forces — the heart of every DC motor.</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FORCE ON CURRENTS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Force on Currents.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Why the push</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Each drifting electron feels a magnetic force; the lattice transmits the sum to the wire. No current, no force — the field alone does nothing to a stationary wire.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FORCE ON CURRENTS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Force on Currents.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Making it spin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Opposite sides of a coil carry current opposite ways, so their forces form a couple. A split-ring commutator reverses the current each half turn to keep the rotation going.</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FORCE ON CURRENTS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Force on Currents.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Loudspeakers too</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 coil on a cone sits in a radial field; audio current pushes it in and out, tracking the waveform — the motor effect as sound.</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FORCE ON CURRENTS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Force on Currents.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31</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31</Slides>
  <Notes>31</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Magnetism — Force on Currents</dc:title>
  <dc:subject>Magnetism</dc:subject>
  <dc:creator>GioPhysics</dc:creator>
  <cp:keywords>lesson, Magnetism, chapter-27,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