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Electromagnetism — Induction Calculus. Lesson 5 of 7.</a:t>
            </a:r>
          </a:p>
          <a:p>
            <a:pPr marL="0" indent="0">
              <a:buNone/>
            </a:pPr>
            <a:r>
              <a:rPr lang="en-GB" sz="1200" dirty="0"/>
              <a:t>[Intro] Faraday's law is a true derivative: ε = −N dΦ/dt. Differentiate any flux function and the instantaneous e.m.f. falls out — and integrating the current back up counts a charge that cares only about the total flux change.</a:t>
            </a:r>
          </a:p>
          <a:p>
            <a:pPr marL="0" indent="0">
              <a:buNone/>
            </a:pPr>
            <a:r>
              <a:rPr lang="en-GB" sz="1200" dirty="0"/>
              <a:t>[Source] https://giophysics.com/chapter-28/induction-calculus/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Faraday as a derivative: ε = −N dΦ/dt</a:t>
            </a:r>
          </a:p>
          <a:p>
            <a:pPr marL="0" indent="0">
              <a:buNone/>
            </a:pPr>
            <a:r>
              <a:rPr lang="en-GB" sz="1200" dirty="0"/>
              <a:t>[In plain English] The e.m.f. at an instant is how steeply the flux is changing right then — the slope of the flux–time graph, multiplied by the turns and flipped in sign by Lenz.</a:t>
            </a:r>
          </a:p>
          <a:p>
            <a:pPr marL="0" indent="0">
              <a:buNone/>
            </a:pPr>
            <a:r>
              <a:rPr lang="en-GB" sz="1200" dirty="0"/>
              <a:t>[Note] The gradient of the Φ–t graph, times turns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Rotating coil: Φ = BA cos ωt → ε = NBAω sin ωt</a:t>
            </a:r>
          </a:p>
          <a:p>
            <a:pPr marL="0" indent="0">
              <a:buNone/>
            </a:pPr>
            <a:r>
              <a:rPr lang="en-GB" sz="1200" dirty="0"/>
              <a:t>[In plain English] Differentiating the cosine gives a sine, and the chain rule pulls the spin rate ω out front — which is why spinning faster makes the wave both taller and quicker.</a:t>
            </a:r>
          </a:p>
          <a:p>
            <a:pPr marL="0" indent="0">
              <a:buNone/>
            </a:pPr>
            <a:r>
              <a:rPr lang="en-GB" sz="1200" dirty="0"/>
              <a:t>[Note] Peak e.m.f. = NBAω</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Induced charge: q = NΔΦ/R</a:t>
            </a:r>
          </a:p>
          <a:p>
            <a:pPr marL="0" indent="0">
              <a:buNone/>
            </a:pPr>
            <a:r>
              <a:rPr lang="en-GB" sz="1200" dirty="0"/>
              <a:t>[In plain English] Integrate the current over the whole change and the dt cancels: the charge counts only the total flux change, however fast or slow it happened.</a:t>
            </a:r>
          </a:p>
          <a:p>
            <a:pPr marL="0" indent="0">
              <a:buNone/>
            </a:pPr>
            <a:r>
              <a:rPr lang="en-GB" sz="1200" dirty="0"/>
              <a:t>[Note] From q = ∫I dt — rate-independent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Motional e.m.f.: ε = B dA/dt = BLv</a:t>
            </a:r>
          </a:p>
          <a:p>
            <a:pPr marL="0" indent="0">
              <a:buNone/>
            </a:pPr>
            <a:r>
              <a:rPr lang="en-GB" sz="1200" dirty="0"/>
              <a:t>[In plain English] A sliding rod grows the circuit's area at Lv square metres each second — BLv is just B times dA/dt in disguise.</a:t>
            </a:r>
          </a:p>
          <a:p>
            <a:pPr marL="0" indent="0">
              <a:buNone/>
            </a:pPr>
            <a:r>
              <a:rPr lang="en-GB" sz="1200" dirty="0"/>
              <a:t>[Note] Rod of length L sweeps area at Lv per second</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Two panels of the same coil in the same uniform field, both seen from the side. On the left the coil stands square across the field arrows with its normal dashed along them and the flux at its greatest; on the right it lies flat along the field with its normal dashed at right angles to them and the flux zero.</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Pulling a magnet out faster raises the e.m.f. and the current — but not the charge. In q = NΔΦ/R the time has been integrated away: fast or slow, the same total charge flows; the speed only decides how briefly.</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The flux through each turn of a 50-turn coil grows as Φ = 0.020t² Wb. Find the magnitude of the induced e.m.f. at t = 3.0 s.</a:t>
            </a:r>
          </a:p>
          <a:p>
            <a:pPr marL="0" indent="0">
              <a:buNone/>
            </a:pPr>
            <a:r>
              <a:rPr lang="en-GB" sz="1200" dirty="0"/>
              <a:t>[Answer] 6.0 V</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dΦ/dt = 0.040t; at t = 3.0 s, dΦ/dt = 0.12 Wb/s.</a:t>
            </a:r>
          </a:p>
          <a:p>
            <a:pPr marL="0" indent="0">
              <a:buNone/>
            </a:pPr>
            <a:r>
              <a:rPr lang="en-GB" sz="1200" dirty="0"/>
              <a:t>[Step 2] |ε| = N dΦ/dt = 50 × 0.12 = 6.0 V — and it keeps growing linearly with time.</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6.0 V</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200-turn coil of area 4.0 × 10⁻³ m² sits face-on in a field B(t) = 0.30 sin(50t) T. Find the e.m.f. expression and its peak value.</a:t>
            </a:r>
          </a:p>
          <a:p>
            <a:pPr marL="0" indent="0">
              <a:buNone/>
            </a:pPr>
            <a:r>
              <a:rPr lang="en-GB" sz="1200" dirty="0"/>
              <a:t>[Answer] ε = −12 cos(50t) V; peak 12 V</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Magnetic flux; Faraday's law; Generators &amp; AC</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Φ(t) = BA = 1.2 × 10⁻³ sin(50t) Wb per turn.</a:t>
            </a:r>
          </a:p>
          <a:p>
            <a:pPr marL="0" indent="0">
              <a:buNone/>
            </a:pPr>
            <a:r>
              <a:rPr lang="en-GB" sz="1200" dirty="0"/>
              <a:t>[Step 2] ε = −N dΦ/dt = −200 × 1.2 × 10⁻³ × 50 cos(50t) = −12 cos(50t) V.</a:t>
            </a:r>
          </a:p>
          <a:p>
            <a:pPr marL="0" indent="0">
              <a:buNone/>
            </a:pPr>
            <a:r>
              <a:rPr lang="en-GB" sz="1200" dirty="0"/>
              <a:t>[Step 3] Peak |ε| = 12 V, at frequency 50/2π ≈ 8.0 Hz — largest where the flux crosses zero.</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ε = −12 cos(50t) V; peak 12 V</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rod is pushed along the same stretch of rail at twice the speed. What happens to the current, and to the total charge that flows while it crosses?</a:t>
            </a:r>
          </a:p>
          <a:p>
            <a:pPr marL="0" indent="0">
              <a:buNone/>
            </a:pPr>
            <a:r>
              <a:rPr lang="en-GB" sz="1200" dirty="0"/>
              <a:t>[Options] A Both double   B The current doubles; the charge is unchanged   C Both stay the same — the same area gets swept either way</a:t>
            </a:r>
          </a:p>
          <a:p>
            <a:pPr marL="0" indent="0">
              <a:buNone/>
            </a:pPr>
            <a:r>
              <a:rPr lang="en-GB" sz="1200" dirty="0"/>
              <a:t>[Figure] A conducting rod lying across two horizontal rails joined at the left through a resistor R, with crosses filling the space between the rails for a field going into the page. The rod is picked out in bold with an arrow marked v showing it sliding to the right, its length L is dimensioned, and a dashed line marks where it started.</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The current doubles; the charge is unchanged. ε = B dA/dt = BLv, so doubling v doubles the e.m.f. and doubles the current through R. But the rod now crosses that stretch in half the time, so the doubled current flows for half as long and q = It comes out the same. Written properly, q = ∫I dt = ΔΦ/R = B ΔA/R — the swept area is fixed by the rails, and there is no t anywhere in the expression to put a speed into. The third answer has the charge right and the current wrong: a rod standing still induces nothing at all.</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0.60 m rod slides at 5.0 m/s across a 0.25 T field. Using ε = B dA/dt, the e.m.f. is…</a:t>
            </a:r>
          </a:p>
          <a:p>
            <a:pPr marL="0" indent="0">
              <a:buNone/>
            </a:pPr>
            <a:r>
              <a:rPr lang="en-GB" sz="1200" dirty="0"/>
              <a:t>[Figure] A conducting rod lying across two horizontal rails joined at the left through a resistor R, with crosses filling the space between the rails for a field going into the page. The rod is picked out in bold with an arrow marked v showing it sliding to the right, its length L is dimensioned, and a dashed line marks where it started.</a:t>
            </a:r>
          </a:p>
          <a:p>
            <a:pPr marL="0" indent="0">
              <a:buNone/>
            </a:pPr>
            <a:r>
              <a:rPr lang="en-GB" sz="1200" dirty="0"/>
              <a:t>[Options] A 0.75 V   B 0.30 V   C 3.0 V</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0.60 m rod slides at 5.0 m/s across a 0.25 T field. Using ε = B dA/dt, the e.m.f. is…</a:t>
            </a:r>
          </a:p>
          <a:p>
            <a:pPr marL="0" indent="0">
              <a:buNone/>
            </a:pPr>
            <a:r>
              <a:rPr lang="en-GB" sz="1200" dirty="0"/>
              <a:t>[Option by option] A: Correct. dA/dt = Lv = 0.60 × 5.0 = 3.0 m²/s, so ε = B dA/dt = 0.25 × 3.0 = 0.75 V — which is BLv reached by another road.  B: 0.30 V has no v in it: it is 0.25 × 0.60 carrying a stray factor of two, and no arrangement of the three given numbers used once each produces it. That is enough to throw it out before any arithmetic — bring the rod to rest and the e.m.f. must vanish, so the speed has to appear as a factor. Put it in: 0.25 × 0.60 × 5.0 = 0.75 V.  C: 3.0 V is Lv on its own, 0.60 × 5.0. It is worth naming rather than crossing out, because it is a real quantity in this problem — dA/dt, the rate the circuit's area is growing, in square metres per second. It still has to be multiplied by the field to become an e.m.f., and that multiplication is the whole of ε = B dA/dt.</a:t>
            </a:r>
          </a:p>
          <a:p>
            <a:pPr marL="0" indent="0">
              <a:buNone/>
            </a:pPr>
            <a:r>
              <a:rPr lang="en-GB" sz="1200" dirty="0"/>
              <a:t>[Answer] A — 0.75 V</a:t>
            </a:r>
          </a:p>
          <a:p>
            <a:pPr marL="0" indent="0">
              <a:buNone/>
            </a:pPr>
            <a:r>
              <a:rPr lang="en-GB" sz="1200" dirty="0"/>
              <a:t>[Why] dA/dt = Lv = 0.60 × 5.0 = 3.0 m²/s, so ε = B dA/dt = 0.25 × 3.0 = 0.75 V — BLv by another route.</a:t>
            </a:r>
          </a:p>
          <a:p>
            <a:pPr marL="0" indent="0">
              <a:buNone/>
            </a:pPr>
            <a:r>
              <a:rPr lang="en-GB" sz="1200" dirty="0"/>
              <a:t>[Reveal] One click for the answer, then one for the reason.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generator coil (N = 120, A = 3.0 × 10⁻² m², B = 0.25 T) spins at 20 rev/s. Differentiate Φ = BA cos ωt to find the peak e.m.f., and state the coil's orientation when it occurs.</a:t>
            </a:r>
          </a:p>
          <a:p>
            <a:pPr marL="0" indent="0">
              <a:buNone/>
            </a:pPr>
            <a:r>
              <a:rPr lang="en-GB" sz="1200" dirty="0"/>
              <a:t>[Answer] Peak ≈ 113 V, with the coil parallel to the field</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ω = 2π × 20 ≈ 126 rad/s.</a:t>
            </a:r>
          </a:p>
          <a:p>
            <a:pPr marL="0" indent="0">
              <a:buNone/>
            </a:pPr>
            <a:r>
              <a:rPr lang="en-GB" sz="1200" dirty="0"/>
              <a:t>[Step 2] ε = −N d(BA cos ωt)/dt = NBAω sin ωt.</a:t>
            </a:r>
          </a:p>
          <a:p>
            <a:pPr marL="0" indent="0">
              <a:buNone/>
            </a:pPr>
            <a:r>
              <a:rPr lang="en-GB" sz="1200" dirty="0"/>
              <a:t>[Step 3] Peak = NBAω = 120 × 0.25 × 3.0 × 10⁻² × 126 ≈ 113 V.</a:t>
            </a:r>
          </a:p>
          <a:p>
            <a:pPr marL="0" indent="0">
              <a:buNone/>
            </a:pPr>
            <a:r>
              <a:rPr lang="en-GB" sz="1200" dirty="0"/>
              <a:t>[Step 4] sin ωt = ±1 when the coil lies in the plane of the field — flux momentarily zero but changing fastest.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Peak ≈ 113 V, with the coil parallel to the field</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500-turn coil of area 1.2 × 10⁻³ m² and circuit resistance 25 Ω is snatched from a 0.80 T field (face-on) to field-free space. Show from q = ∫I dt that the charge is the same however fast the snatch, and find it.</a:t>
            </a:r>
          </a:p>
          <a:p>
            <a:pPr marL="0" indent="0">
              <a:buNone/>
            </a:pPr>
            <a:r>
              <a:rPr lang="en-GB" sz="1200" dirty="0"/>
              <a:t>[Answer] q = NΔΦ/R ≈ 19 mC, independent of speed</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Whip a magnet out of a coil twice as fast. Twice the voltage, twice the current — so twice the charge through the meter? The faster pull gives a visibly bigger kick on the meter. Anyone who has done it on a bench has seen that much.</a:t>
            </a:r>
          </a:p>
          <a:p>
            <a:pPr marL="0" indent="0">
              <a:buNone/>
            </a:pPr>
            <a:r>
              <a:rPr lang="en-GB" sz="1200" dirty="0"/>
              <a:t>[Answer] No — the same charge, to the last coulomb. Doubling the speed doubles the current and halves the time it flows for, and the two cancel exactly. Integrate I = ε/R across the pull and the time drops out: q = NΔΦ/R depends only on how much the flux changed, never on how fast. It is the principle of the ballistic galvanometer, which measures a total flux change from a single kick.</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q = ∫I dt = ∫(N/R)(dΦ/dt) dt = (N/R)∫dΦ = NΔΦ/R — the dt cancels, so the rate drops out.</a:t>
            </a:r>
          </a:p>
          <a:p>
            <a:pPr marL="0" indent="0">
              <a:buNone/>
            </a:pPr>
            <a:r>
              <a:rPr lang="en-GB" sz="1200" dirty="0"/>
              <a:t>[Step 2] ΔΦ per turn = BA = 0.80 × 1.2 × 10⁻³ = 9.6 × 10⁻⁴ Wb.</a:t>
            </a:r>
          </a:p>
          <a:p>
            <a:pPr marL="0" indent="0">
              <a:buNone/>
            </a:pPr>
            <a:r>
              <a:rPr lang="en-GB" sz="1200" dirty="0"/>
              <a:t>[Step 3] q = 500 × 9.6 × 10⁻⁴ ÷ 25 = 0.48 ÷ 25 = 0.019 C.</a:t>
            </a:r>
          </a:p>
          <a:p>
            <a:pPr marL="0" indent="0">
              <a:buNone/>
            </a:pPr>
            <a:r>
              <a:rPr lang="en-GB" sz="1200" dirty="0"/>
              <a:t>[Step 4] Snatched or eased out, 19 mC flows — only its duration changes.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q = NΔΦ/R ≈ 19 mC, independent of speed</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https://giophysics.com/chapter-28/presentation/?lesson=calculus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Induction calculus reads e.m.f. as the negative gradient of the flux–time graph, ε = −N dΦ/dt, and induced charge as the integral of current, q = NΔΦ/R.</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If the flux through a coil is falling twice as steeply at one instant as at another, the induced e.m.f. at that instant is exactly twice as large.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Write Faraday's law with a derivative and induction becomes calculus. Differentiate a polynomial or sinusoidal Φ(t) for the e.m.f. at any instant; differentiate Φ = BA cos ωt for a generator's peak NBAω; read a sweeping rod as ε = B dA/dt. And integrating I = ε/R over time gives q = NΔΦ/R — a charge that depends only on the total change, never on how fast it happened.</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NΔΦ/Δt only gives the average over an interval. Write Φ(t) as a function and ε = −N dΦ/dt hands you every instant: Φ = kt² gives ε = −2Nkt, an e.m.f. growing linearly in time.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coil spinning at ω has Φ = BA cos ωt per turn. Differentiating gives ε = NBAω sin ωt: peak e.m.f. as the coil sweeps through the plane of the field, where flux crosses zero fastest, and zero e.m.f. at the flux crests, where the tangent lies flat.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Current I = (N/R) dΦ/dt integrates to q = ∫I dt = NΔΦ/R. Time has been integrated out — the meter counts flux change regardless of speed, the principle of the ballistic galvanometer.</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hyperlink" Target="https://giophysics.com/chapter-28/presentation/?lesson=calculus"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8/magnetic-flux/" TargetMode="External"/><Relationship Id="rId4" Type="http://schemas.openxmlformats.org/officeDocument/2006/relationships/hyperlink" Target="https://giophysics.com/chapter-28/faradays-law/" TargetMode="External"/><Relationship Id="rId5" Type="http://schemas.openxmlformats.org/officeDocument/2006/relationships/hyperlink" Target="https://giophysics.com/chapter-28/generators-transformer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png"/><Relationship Id="rId4" Type="http://schemas.openxmlformats.org/officeDocument/2006/relationships/hyperlink" Target="https://giophysics.com/chapter-28/presentation/?lesson=calculus"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png"/><Relationship Id="rId4" Type="http://schemas.openxmlformats.org/officeDocument/2006/relationships/hyperlink" Target="https://giophysics.com/chapter-28/presentation/?lesson=calculus"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hyperlink" Target="https://giophysics.com/chapter-28/inductance-lr-circuits/" TargetMode="External"/><Relationship Id="rId4" Type="http://schemas.openxmlformats.org/officeDocument/2006/relationships/hyperlink" Target="https://giophysics.com/chapter-28/induction-calculus/" TargetMode="External"/><Relationship Id="rId5" Type="http://schemas.openxmlformats.org/officeDocument/2006/relationships/hyperlink" Target="https://giophysics.com/chapter-28/presentation/?lesson=calculus" TargetMode="External"/><Relationship Id="rId6" Type="http://schemas.openxmlformats.org/officeDocument/2006/relationships/hyperlink" Target="https://giophysics.com/chapter-28/" TargetMode="External"/><Relationship Id="rId7" Type="http://schemas.openxmlformats.org/officeDocument/2006/relationships/hyperlink" Target="https://giophysics.com/downloads/28-5-induction-calculu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19 · Electromagnetism</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Differentiate the flux</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Induction Calculus</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Faraday's law is a true derivative: ε = −N dΦ/dt. Differentiate any flux function and the instantaneous e.m.f. falls out — and integrating the current back up counts a charge that cares only about the total flux change.</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5 of 7 in Electromagnetism</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https://giophysics.com/chapter-28/induction-calculus/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INDUCTION CALCULUS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Induction Calculus.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Faraday as a derivative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ε = −N dΦ/dt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The gradient of the Φ–t graph, times turns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e.m.f. at an instant is how steeply the flux is changing right then — the slope of the flux–time graph, multiplied by the turns and flipped in sign by Lenz.</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INDUCTION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Induction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Rotating coil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Φ = BA cos ωt → ε = NBAω sin ωt</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Peak e.m.f. = NBAω</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Differentiating the cosine gives a sine, and the chain rule pulls the spin rate ω out front — which is why spinning faster makes the wave both taller and quicker.</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INDUCTION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Induction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Induced charge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q = NΔΦ/R</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From q = ∫I dt — rate-independent</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Integrate the current over the whole change and the dt cancels: the charge counts only the total flux change, however fast or slow it happened.</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INDUCTION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Induction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Motional e.m.f.</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ε = B dA/dt = BLv</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Rod of length L sweeps area at Lv per second</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sliding rod grows the circuit's area at Lv square metres each second — BLv is just B times dA/dt in disguise.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INDUCTION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Induction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two ends of the cosine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595098" y="1854200"/>
            <a:ext cx="7001804" cy="3402330"/>
          </a:xfrm>
          <a:prstGeom prst="rect">
            <a:avLst/>
          </a:prstGeom>
          <a:solidFill>
            <a:srgbClr val="FFFFFF"/>
          </a:solidFill>
          <a:ln w="9525">
            <a:solidFill>
              <a:srgbClr val="C6C8BB"/>
            </a:solidFill>
          </a:ln>
        </p:spPr>
      </p:sp>
      <p:pic>
        <p:nvPicPr>
          <p:cNvPr id="7" name="Two panels of the same coil in the same uniform field, both seen from the side. On the left the coil stands square across the field arrows with its normal dashed along them and the flux at its greatest; on the right it lies flat along the field with its normal dashed at right angles to them and the flux zero." descr="Two panels of the same coil in the same uniform field, both seen from the side. On the left the coil stands square across the field arrows with its normal dashed along them and the flux at its greatest; on the right it lies flat along the field with its normal dashed at right angles to them and the flux zero."/>
          <p:cNvPicPr>
            <a:picLocks noChangeAspect="1"/>
          </p:cNvPicPr>
          <p:nvPr/>
        </p:nvPicPr>
        <p:blipFill>
          <a:blip r:embed="rId3"/>
          <a:stretch>
            <a:fillRect/>
          </a:stretch>
        </p:blipFill>
        <p:spPr>
          <a:xfrm>
            <a:off x="2709398" y="1968500"/>
            <a:ext cx="6773204"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panels of the same coil in the same uniform field, both seen from the side. On the left the coil stands square across the field arrows with its normal dashed along them and the flux at its greatest; on the right it lies flat along the field with its normal dashed at right angles to them and the flux zero.</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INDUCTION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Induction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Pulling a magnet out faster raises the e.m.f. and the current — but not the charge. In q = NΔΦ/R the time has been integrated away: fast or slow, the same total charge flows; the speed only decides how briefly.</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INDUCTION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Induction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flux through each turn of a 50-turn coil grows as Φ = 0.020t² Wb. Find the magnitude of the induced e.m.f. at t = 3.0 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INDUCTION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Induction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The flux through each turn of a 50-turn coil grows as Φ = 0.020t² Wb. Find the magnitude of the induced e.m.f. at t = 3.0 s.</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dΦ/dt = 0.040t; at t = 3.0 s, dΦ/dt = 0.12 Wb/s.</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|ε| = N dΦ/dt = 50 × 0.12 = 6.0 V — and it keeps growing linearly with time.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INDUCTION CALCULUS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Induction Calculus.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6.0 V</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ELECTROMAGNETISM  ·  INDUCTION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Electromagnetism — Induction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18 / 32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200-turn coil of area 4.0 × 10⁻³ m² sits face-on in a field B(t) = 0.30 sin(50t) T. Find the e.m.f. expression and its peak value.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INDUCTION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Induction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2894379"/>
            <a:ext cx="838200" cy="190500"/>
          </a:xfrm>
          <a:prstGeom prst="roundRect">
            <a:avLst>
              <a:gd name="adj" fmla="val 30000"/>
            </a:avLst>
          </a:prstGeom>
          <a:noFill/>
          <a:ln w="9525">
            <a:solidFill>
              <a:srgbClr val="C6C8BB"/>
            </a:solidFill>
          </a:ln>
        </p:spPr>
      </p:sp>
      <p:sp>
        <p:nvSpPr>
          <p:cNvPr id="7" name="hint"/>
          <p:cNvSpPr txBox="1"/>
          <p:nvPr/>
        </p:nvSpPr>
        <p:spPr>
          <a:xfrm>
            <a:off x="558800" y="289437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288167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Magnetic flux</a:t>
            </a:r>
          </a:p>
        </p:txBody>
      </p:sp>
      <p:sp>
        <p:nvSpPr>
          <p:cNvPr id="9" name="text"/>
          <p:cNvSpPr txBox="1"/>
          <p:nvPr/>
        </p:nvSpPr>
        <p:spPr>
          <a:xfrm>
            <a:off x="558800" y="312170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https://giophysics.com/chapter-28/magnetic-flux/</a:t>
            </a:r>
          </a:p>
        </p:txBody>
      </p:sp>
      <p:sp>
        <p:nvSpPr>
          <p:cNvPr id="10" name="panel"/>
          <p:cNvSpPr/>
          <p:nvPr/>
        </p:nvSpPr>
        <p:spPr>
          <a:xfrm>
            <a:off x="558800" y="3434764"/>
            <a:ext cx="838200" cy="190500"/>
          </a:xfrm>
          <a:prstGeom prst="roundRect">
            <a:avLst>
              <a:gd name="adj" fmla="val 30000"/>
            </a:avLst>
          </a:prstGeom>
          <a:noFill/>
          <a:ln w="9525">
            <a:solidFill>
              <a:srgbClr val="C6C8BB"/>
            </a:solidFill>
          </a:ln>
        </p:spPr>
      </p:sp>
      <p:sp>
        <p:nvSpPr>
          <p:cNvPr id="11" name="hint"/>
          <p:cNvSpPr txBox="1"/>
          <p:nvPr/>
        </p:nvSpPr>
        <p:spPr>
          <a:xfrm>
            <a:off x="558800" y="343476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42206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Faraday's law</a:t>
            </a:r>
          </a:p>
        </p:txBody>
      </p:sp>
      <p:sp>
        <p:nvSpPr>
          <p:cNvPr id="13" name="text"/>
          <p:cNvSpPr txBox="1"/>
          <p:nvPr/>
        </p:nvSpPr>
        <p:spPr>
          <a:xfrm>
            <a:off x="558800" y="366209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https://giophysics.com/chapter-28/faradays-law/</a:t>
            </a:r>
          </a:p>
        </p:txBody>
      </p:sp>
      <p:sp>
        <p:nvSpPr>
          <p:cNvPr id="14" name="panel"/>
          <p:cNvSpPr/>
          <p:nvPr/>
        </p:nvSpPr>
        <p:spPr>
          <a:xfrm>
            <a:off x="558800" y="3975149"/>
            <a:ext cx="838200" cy="190500"/>
          </a:xfrm>
          <a:prstGeom prst="roundRect">
            <a:avLst>
              <a:gd name="adj" fmla="val 30000"/>
            </a:avLst>
          </a:prstGeom>
          <a:noFill/>
          <a:ln w="9525">
            <a:solidFill>
              <a:srgbClr val="C6C8BB"/>
            </a:solidFill>
          </a:ln>
        </p:spPr>
      </p:sp>
      <p:sp>
        <p:nvSpPr>
          <p:cNvPr id="15" name="hint"/>
          <p:cNvSpPr txBox="1"/>
          <p:nvPr/>
        </p:nvSpPr>
        <p:spPr>
          <a:xfrm>
            <a:off x="558800" y="397514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6" name="text"/>
          <p:cNvSpPr txBox="1"/>
          <p:nvPr/>
        </p:nvSpPr>
        <p:spPr>
          <a:xfrm>
            <a:off x="1549400" y="396244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Generators &amp; AC</a:t>
            </a:r>
          </a:p>
        </p:txBody>
      </p:sp>
      <p:sp>
        <p:nvSpPr>
          <p:cNvPr id="17" name="text"/>
          <p:cNvSpPr txBox="1"/>
          <p:nvPr/>
        </p:nvSpPr>
        <p:spPr>
          <a:xfrm>
            <a:off x="558800" y="420247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https://giophysics.com/chapter-28/generators-transformers/</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INDUCTION CALCULUS</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Induction Calculus.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200-turn coil of area 4.0 × 10⁻³ m² sits face-on in a field B(t) = 0.30 sin(50t) T. Find the e.m.f. expression and its peak value.</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Φ(t) = BA = 1.2 × 10⁻³ sin(50t) Wb per turn.</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ε = −N dΦ/dt = −200 × 1.2 × 10⁻³ × 50 cos(50t) = −12 cos(50t) V.</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Peak |ε| = 12 V, at frequency 50/2π ≈ 8.0 Hz — largest where the flux crosses zero.</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INDUCTION CALCULUS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Induction Calculus.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ε = −12 cos(50t) V; peak 12 V</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ELECTROMAGNETISM  ·  INDUCTION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Electromagnetism — Induction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125476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rod is pushed along the same stretch of rail at twice the speed. What happens to the current, and to the total charge that flows while it crosses?</a:t>
            </a:r>
          </a:p>
        </p:txBody>
      </p:sp>
      <p:sp>
        <p:nvSpPr>
          <p:cNvPr id="7" name="text"/>
          <p:cNvSpPr txBox="1"/>
          <p:nvPr/>
        </p:nvSpPr>
        <p:spPr>
          <a:xfrm>
            <a:off x="558800" y="326136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Both double</a:t>
            </a:r>
          </a:p>
        </p:txBody>
      </p:sp>
      <p:sp>
        <p:nvSpPr>
          <p:cNvPr id="8" name="text"/>
          <p:cNvSpPr txBox="1"/>
          <p:nvPr/>
        </p:nvSpPr>
        <p:spPr>
          <a:xfrm>
            <a:off x="558800" y="355981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The current doubles; the charge is unchanged</a:t>
            </a:r>
          </a:p>
        </p:txBody>
      </p:sp>
      <p:sp>
        <p:nvSpPr>
          <p:cNvPr id="9" name="text"/>
          <p:cNvSpPr txBox="1"/>
          <p:nvPr/>
        </p:nvSpPr>
        <p:spPr>
          <a:xfrm>
            <a:off x="558800" y="385826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Both stay the same — the same area gets swept either way</a:t>
            </a:r>
          </a:p>
        </p:txBody>
      </p:sp>
      <p:sp>
        <p:nvSpPr>
          <p:cNvPr id="10" name="panel"/>
          <p:cNvSpPr/>
          <p:nvPr/>
        </p:nvSpPr>
        <p:spPr>
          <a:xfrm>
            <a:off x="7010400" y="1854200"/>
            <a:ext cx="4622800" cy="2425700"/>
          </a:xfrm>
          <a:prstGeom prst="rect">
            <a:avLst/>
          </a:prstGeom>
          <a:solidFill>
            <a:srgbClr val="FFFFFF"/>
          </a:solidFill>
          <a:ln w="9525">
            <a:solidFill>
              <a:srgbClr val="C6C8BB"/>
            </a:solidFill>
          </a:ln>
        </p:spPr>
      </p:sp>
      <p:pic>
        <p:nvPicPr>
          <p:cNvPr id="11" name="A conducting rod lying across two horizontal rails joined at the left through a resistor R, with crosses filling the space between the rails for a field going into the page. The rod is picked out in bold with an arrow marked v showing it sliding to the right, its length L is dimensioned, and a dashed line marks where it started." descr="A conducting rod lying across two horizontal rails joined at the left through a resistor R, with crosses filling the space between the rails for a field going into the page. The rod is picked out in bold with an arrow marked v showing it sliding to the right, its length L is dimensioned, and a dashed line marks where it started."/>
          <p:cNvPicPr>
            <a:picLocks noChangeAspect="1"/>
          </p:cNvPicPr>
          <p:nvPr/>
        </p:nvPicPr>
        <p:blipFill>
          <a:blip r:embed="rId3"/>
          <a:stretch>
            <a:fillRect/>
          </a:stretch>
        </p:blipFill>
        <p:spPr>
          <a:xfrm>
            <a:off x="7124700" y="1968500"/>
            <a:ext cx="4394200" cy="2197100"/>
          </a:xfrm>
          <a:prstGeom prst="rect">
            <a:avLst/>
          </a:prstGeom>
        </p:spPr>
      </p:pic>
      <p:sp>
        <p:nvSpPr>
          <p:cNvPr id="12" name="text"/>
          <p:cNvSpPr txBox="1"/>
          <p:nvPr/>
        </p:nvSpPr>
        <p:spPr>
          <a:xfrm>
            <a:off x="7010400" y="4343400"/>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conducting rod lying across two horizontal rails joined at the left through a resistor R, with crosses filling the space between the rails for a field going into the page. The rod is picked out in bold with an arrow marked v showing it sliding to the right, its length L is dimensioned, and a dashed line marks where it started.</a:t>
            </a:r>
          </a:p>
        </p:txBody>
      </p:sp>
      <p:sp>
        <p:nvSpPr>
          <p:cNvPr id="13" name="text"/>
          <p:cNvSpPr txBox="1"/>
          <p:nvPr/>
        </p:nvSpPr>
        <p:spPr>
          <a:xfrm>
            <a:off x="7010400" y="558292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INDUCTION CALCULUS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Induction Calculus.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7668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The current doubles; the charge is unchanged</a:t>
            </a:r>
          </a:p>
        </p:txBody>
      </p:sp>
      <p:sp>
        <p:nvSpPr>
          <p:cNvPr id="7" name="text"/>
          <p:cNvSpPr txBox="1"/>
          <p:nvPr/>
        </p:nvSpPr>
        <p:spPr>
          <a:xfrm>
            <a:off x="558800" y="31136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32124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ε = B dA/dt = BLv, so doubling v doubles the e.m.f. and doubles the current through R. But the rod now crosses that stretch in half the time, so the doubled current flows for half as long and q = It comes out the same. Written properly, q = ∫I dt = ΔΦ/R = B ΔA/R — the swept area is fixed by the rails, and there is no t anywhere in the expression to put a speed into. The third answer has the charge right and the current wrong: a rod standing still induces nothing at all.</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ELECTROMAGNETISM  ·  INDUCTION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Electromagnetism — Induction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1854200"/>
            <a:ext cx="61468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0.60 m rod slides at 5.0 m/s across a 0.25 T field. Using ε = B dA/dt, the e.m.f. is…</a:t>
            </a:r>
          </a:p>
        </p:txBody>
      </p:sp>
      <p:sp>
        <p:nvSpPr>
          <p:cNvPr id="7" name="option-letter"/>
          <p:cNvSpPr txBox="1"/>
          <p:nvPr/>
        </p:nvSpPr>
        <p:spPr>
          <a:xfrm>
            <a:off x="558800" y="2618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2618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0.75 V</a:t>
            </a:r>
          </a:p>
        </p:txBody>
      </p:sp>
      <p:sp>
        <p:nvSpPr>
          <p:cNvPr id="9" name="option-letter"/>
          <p:cNvSpPr txBox="1"/>
          <p:nvPr/>
        </p:nvSpPr>
        <p:spPr>
          <a:xfrm>
            <a:off x="558800" y="2999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2999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0.30 V</a:t>
            </a:r>
          </a:p>
        </p:txBody>
      </p:sp>
      <p:sp>
        <p:nvSpPr>
          <p:cNvPr id="11" name="option-letter"/>
          <p:cNvSpPr txBox="1"/>
          <p:nvPr/>
        </p:nvSpPr>
        <p:spPr>
          <a:xfrm>
            <a:off x="558800" y="3380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3380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3.0 V</a:t>
            </a:r>
          </a:p>
        </p:txBody>
      </p:sp>
      <p:sp>
        <p:nvSpPr>
          <p:cNvPr id="13" name="panel"/>
          <p:cNvSpPr/>
          <p:nvPr/>
        </p:nvSpPr>
        <p:spPr>
          <a:xfrm>
            <a:off x="7010400" y="1854200"/>
            <a:ext cx="4622800" cy="2425700"/>
          </a:xfrm>
          <a:prstGeom prst="rect">
            <a:avLst/>
          </a:prstGeom>
          <a:solidFill>
            <a:srgbClr val="FFFFFF"/>
          </a:solidFill>
          <a:ln w="9525">
            <a:solidFill>
              <a:srgbClr val="C6C8BB"/>
            </a:solidFill>
          </a:ln>
        </p:spPr>
      </p:sp>
      <p:pic>
        <p:nvPicPr>
          <p:cNvPr id="14" name="A conducting rod lying across two horizontal rails joined at the left through a resistor R, with crosses filling the space between the rails for a field going into the page. The rod is picked out in bold with an arrow marked v showing it sliding to the right, its length L is dimensioned, and a dashed line marks where it started." descr="A conducting rod lying across two horizontal rails joined at the left through a resistor R, with crosses filling the space between the rails for a field going into the page. The rod is picked out in bold with an arrow marked v showing it sliding to the right, its length L is dimensioned, and a dashed line marks where it started."/>
          <p:cNvPicPr>
            <a:picLocks noChangeAspect="1"/>
          </p:cNvPicPr>
          <p:nvPr/>
        </p:nvPicPr>
        <p:blipFill>
          <a:blip r:embed="rId3"/>
          <a:stretch>
            <a:fillRect/>
          </a:stretch>
        </p:blipFill>
        <p:spPr>
          <a:xfrm>
            <a:off x="7124700" y="1968500"/>
            <a:ext cx="4394200" cy="2197100"/>
          </a:xfrm>
          <a:prstGeom prst="rect">
            <a:avLst/>
          </a:prstGeom>
        </p:spPr>
      </p:pic>
      <p:sp>
        <p:nvSpPr>
          <p:cNvPr id="15" name="text"/>
          <p:cNvSpPr txBox="1"/>
          <p:nvPr/>
        </p:nvSpPr>
        <p:spPr>
          <a:xfrm>
            <a:off x="7010400" y="4343400"/>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conducting rod lying across two horizontal rails joined at the left through a resistor R, with crosses filling the space between the rails for a field going into the page. The rod is picked out in bold with an arrow marked v showing it sliding to the right, its length L is dimensioned, and a dashed line marks where it started.</a:t>
            </a:r>
          </a:p>
        </p:txBody>
      </p:sp>
      <p:sp>
        <p:nvSpPr>
          <p:cNvPr id="16" name="text"/>
          <p:cNvSpPr txBox="1"/>
          <p:nvPr/>
        </p:nvSpPr>
        <p:spPr>
          <a:xfrm>
            <a:off x="7010400" y="558292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INDUCTION CALCULUS</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Induction Calculus.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A  0.75 V</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dA/dt = Lv = 0.60 × 5.0 = 3.0 m²/s, so ε = B dA/dt = 0.25 × 3.0 = 0.75 V — BLv by another route.</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A   Correct. dA/dt = Lv = 0.60 × 5.0 = 3.0 m²/s, so ε = B dA/dt = 0.25 × 3.0 = 0.75 V — which is BLv reached by another road.</a:t>
            </a:r>
          </a:p>
        </p:txBody>
      </p:sp>
      <p:sp>
        <p:nvSpPr>
          <p:cNvPr id="11" name="text"/>
          <p:cNvSpPr txBox="1"/>
          <p:nvPr/>
        </p:nvSpPr>
        <p:spPr>
          <a:xfrm>
            <a:off x="558800" y="366268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0.30 V has no v in it: it is 0.25 × 0.60 carrying a stray factor of two, and no arrangement of the three given numbers used once each produces it. That is enough to throw it out before any arithmetic — bring the rod to rest and the e.m.f. must vanish, so the speed has to appear as a factor. Put it in: 0.25 × 0.60 × 5.0 = 0.75 V.</a:t>
            </a:r>
          </a:p>
        </p:txBody>
      </p:sp>
      <p:sp>
        <p:nvSpPr>
          <p:cNvPr id="12" name="text"/>
          <p:cNvSpPr txBox="1"/>
          <p:nvPr/>
        </p:nvSpPr>
        <p:spPr>
          <a:xfrm>
            <a:off x="558800" y="437007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3.0 V is Lv on its own, 0.60 × 5.0. It is worth naming rather than crossing out, because it is a real quantity in this problem — dA/dt, the rate the circuit's area is growing, in square metres per second. It still has to be multiplied by the field to become an e.m.f., and that multiplication is the whole of ε = B dA/dt.</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ELECTROMAGNETISM  ·  INDUCTION CALCULUS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Electromagnetism — Induction Calculus.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generator coil (N = 120, A = 3.0 × 10⁻² m², B = 0.25 T) spins at 20 rev/s. Differentiate Φ = BA cos ωt to find the peak e.m.f., and state the coil's orientation when it occurs.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INDUCTION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Induction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662604"/>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generator coil (N = 120, A = 3.0 × 10⁻² m², B = 0.25 T) spins at 20 rev/s. Differentiate Φ = BA cos ωt to find the peak e.m.f., and state the coil's orientation when it occurs.</a:t>
            </a:r>
          </a:p>
        </p:txBody>
      </p:sp>
      <p:sp>
        <p:nvSpPr>
          <p:cNvPr id="9" name="step-number"/>
          <p:cNvSpPr txBox="1"/>
          <p:nvPr/>
        </p:nvSpPr>
        <p:spPr>
          <a:xfrm>
            <a:off x="558800" y="3278554"/>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278554"/>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ω = 2π × 20 ≈ 126 rad/s.</a:t>
            </a:r>
          </a:p>
        </p:txBody>
      </p:sp>
      <p:sp>
        <p:nvSpPr>
          <p:cNvPr id="11" name="step-number"/>
          <p:cNvSpPr txBox="1"/>
          <p:nvPr/>
        </p:nvSpPr>
        <p:spPr>
          <a:xfrm>
            <a:off x="558800" y="3672254"/>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72254"/>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ε = −N d(BA cos ωt)/dt = NBAω sin ωt.</a:t>
            </a:r>
          </a:p>
        </p:txBody>
      </p:sp>
      <p:sp>
        <p:nvSpPr>
          <p:cNvPr id="13" name="step-number"/>
          <p:cNvSpPr txBox="1"/>
          <p:nvPr/>
        </p:nvSpPr>
        <p:spPr>
          <a:xfrm>
            <a:off x="558800" y="4065954"/>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65954"/>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Peak = NBAω = 120 × 0.25 × 3.0 × 10⁻² × 126 ≈ 113 V.</a:t>
            </a:r>
          </a:p>
        </p:txBody>
      </p:sp>
      <p:sp>
        <p:nvSpPr>
          <p:cNvPr id="15" name="step-number"/>
          <p:cNvSpPr txBox="1"/>
          <p:nvPr/>
        </p:nvSpPr>
        <p:spPr>
          <a:xfrm>
            <a:off x="558800" y="4459654"/>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6" name="step"/>
          <p:cNvSpPr txBox="1"/>
          <p:nvPr/>
        </p:nvSpPr>
        <p:spPr>
          <a:xfrm>
            <a:off x="939800" y="4459654"/>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sin ωt = ±1 when the coil lies in the plane of the field — flux momentarily zero but changing fastest.</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INDUCTION CALCULUS</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Induction Calculus.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par>
                    <p:cTn id="33" fill="hold">
                      <p:stCondLst>
                        <p:cond delay="indefinite"/>
                      </p:stCondLst>
                      <p:childTnLst>
                        <p:par>
                          <p:cTn id="34"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400"/>
                                        <p:tgtEl>
                                          <p:spTgt spid="15"/>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4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Peak ≈ 113 V, with the coil parallel to the field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ELECTROMAGNETISM  ·  INDUCTION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Electromagnetism — Induction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500-turn coil of area 1.2 × 10⁻³ m² and circuit resistance 25 Ω is snatched from a 0.80 T field (face-on) to field-free space. Show from q = ∫I dt that the charge is the same however fast the snatch, and find it.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INDUCTION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Induction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Whip a magnet out of a coil twice as fast. Twice the voltage, twice the current — so twice the charge through the meter?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70925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faster pull gives a visibly bigger kick on the meter. Anyone who has done it on a bench has seen that much.</a:t>
            </a:r>
          </a:p>
        </p:txBody>
      </p:sp>
      <p:sp>
        <p:nvSpPr>
          <p:cNvPr id="7" name="text"/>
          <p:cNvSpPr txBox="1"/>
          <p:nvPr/>
        </p:nvSpPr>
        <p:spPr>
          <a:xfrm>
            <a:off x="558800" y="344839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656037"/>
            <a:ext cx="110744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No — the same charge, to the last coulomb. Doubling the speed doubles the current and halves the time it flows for, and the two cancel exactly. Integrate I = ε/R across the pull and the time drops out: q = NΔΦ/R depends only on how much the flux changed, never on how fast. It is the principle of the ballistic galvanometer, which measures a total flux change from a single kick.</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INDUCTION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Induction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662604"/>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500-turn coil of area 1.2 × 10⁻³ m² and circuit resistance 25 Ω is snatched from a 0.80 T field (face-on) to field-free space. Show from q = ∫I dt that the charge is the same however fast the snatch, and find it.</a:t>
            </a:r>
          </a:p>
        </p:txBody>
      </p:sp>
      <p:sp>
        <p:nvSpPr>
          <p:cNvPr id="9" name="step-number"/>
          <p:cNvSpPr txBox="1"/>
          <p:nvPr/>
        </p:nvSpPr>
        <p:spPr>
          <a:xfrm>
            <a:off x="558800" y="3278554"/>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278554"/>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q = ∫I dt = ∫(N/R)(dΦ/dt) dt = (N/R)∫dΦ = NΔΦ/R — the dt cancels, so the rate drops out.</a:t>
            </a:r>
          </a:p>
        </p:txBody>
      </p:sp>
      <p:sp>
        <p:nvSpPr>
          <p:cNvPr id="11" name="step-number"/>
          <p:cNvSpPr txBox="1"/>
          <p:nvPr/>
        </p:nvSpPr>
        <p:spPr>
          <a:xfrm>
            <a:off x="558800" y="3672254"/>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72254"/>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ΔΦ per turn = BA = 0.80 × 1.2 × 10⁻³ = 9.6 × 10⁻⁴ Wb.</a:t>
            </a:r>
          </a:p>
        </p:txBody>
      </p:sp>
      <p:sp>
        <p:nvSpPr>
          <p:cNvPr id="13" name="step-number"/>
          <p:cNvSpPr txBox="1"/>
          <p:nvPr/>
        </p:nvSpPr>
        <p:spPr>
          <a:xfrm>
            <a:off x="558800" y="4065954"/>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65954"/>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q = 500 × 9.6 × 10⁻⁴ ÷ 25 = 0.48 ÷ 25 = 0.019 C.</a:t>
            </a:r>
          </a:p>
        </p:txBody>
      </p:sp>
      <p:sp>
        <p:nvSpPr>
          <p:cNvPr id="15" name="step-number"/>
          <p:cNvSpPr txBox="1"/>
          <p:nvPr/>
        </p:nvSpPr>
        <p:spPr>
          <a:xfrm>
            <a:off x="558800" y="4459654"/>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6" name="step"/>
          <p:cNvSpPr txBox="1"/>
          <p:nvPr/>
        </p:nvSpPr>
        <p:spPr>
          <a:xfrm>
            <a:off x="939800" y="4459654"/>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Snatched or eased out, 19 mC flows — only its duration changes.</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INDUCTION CALCULUS</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Induction Calculus.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par>
                    <p:cTn id="33" fill="hold">
                      <p:stCondLst>
                        <p:cond delay="indefinite"/>
                      </p:stCondLst>
                      <p:childTnLst>
                        <p:par>
                          <p:cTn id="34"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400"/>
                                        <p:tgtEl>
                                          <p:spTgt spid="15"/>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4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q = NΔΦ/R ≈ 19 mC, independent of speed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ELECTROMAGNETISM  ·  INDUCTION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Electromagnetism — Induction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32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ELECTROMAGNETISM</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19.6 Inductance &amp; LR Circuits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https://giophysics.com/chapter-28/inductance-lr-circuits/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https://giophysics.com/chapter-28/induction-calculus/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https://giophysics.com/chapter-28/presentation/?lesson=calculus</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Electromagnetism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https://giophysics.com/chapter-28/</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https://giophysics.com/downloads/28-5-induction-calculus.pdf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INDUCTION CALCULUS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Induction Calculus.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Induction calculus reads e.m.f. as the negative gradient of the flux–time graph, ε = −N dΦ/dt, and induced charge as the integral of current, q = NΔΦ/R.</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INDUCTION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Induction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If the flux through a coil is falling twice as steeply at one instant as at another, the induced e.m.f. at that instant is exactly twice as large.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INDUCTION CALCULUS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Induction Calculus.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Differentiate the flux</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35300"/>
            <a:ext cx="11074400" cy="105664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Write Faraday's law with a derivative and induction becomes calculus. Differentiate a polynomial or sinusoidal Φ(t) for the e.m.f. at any instant; differentiate Φ = BA cos ωt for a generator's peak NBAω; read a sweeping rod as ε = B dA/dt. And integrating I = ε/R over time gives q = NΔΦ/R — a charge that depends only on the total change, never on how fast it happened.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INDUCTION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Induction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Differentiate, don't divide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NΔΦ/Δt only gives the average over an interval. Write Φ(t) as a function and ε = −N dΦ/dt hands you every instant: Φ = kt² gives ε = −2Nkt, an e.m.f. growing linearly in time.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INDUCTION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Induction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Why generators make sines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coil spinning at ω has Φ = BA cos ωt per turn. Differentiating gives ε = NBAω sin ωt: peak e.m.f. as the coil sweeps through the plane of the field, where flux crosses zero fastest, and zero e.m.f. at the flux crests, where the tangent lies flat.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INDUCTION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Induction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Integrate for charge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Current I = (N/R) dΦ/dt integrates to q = ∫I dt = NΔΦ/R. Time has been integrated out — the meter counts flux change regardless of speed, the principle of the ballistic galvanometer.</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INDUCTION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Induction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32</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32</Slides>
  <Notes>32</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Electromagnetism — Induction Calculus</dc:title>
  <dc:subject>Electromagnetism</dc:subject>
  <dc:creator>GioPhysics</dc:creator>
  <cp:keywords>lesson, Electromagnetism, chapter-28,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