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12192000" cy="6858000"/>
  <p:notesSz cx="6858000" cy="9144000"/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notesMaster" Target="notesMasters/notesMaster1.xml"/><Relationship Id="rId34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257175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Notes Placeholder"/>
          <p:cNvSpPr>
            <a:spLocks noGrp="1"/>
          </p:cNvSpPr>
          <p:nvPr>
            <p:ph type="body" sz="quarter" idx="3"/>
          </p:nvPr>
        </p:nvSpPr>
        <p:spPr>
          <a:xfrm>
            <a:off x="685800" y="34290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[Lesson] Electromagnetism — Faraday's Law. Lesson 2 of 7.</a:t>
            </a:r>
          </a:p>
          <a:p>
            <a:pPr marL="0" indent="0">
              <a:buNone/>
            </a:pPr>
            <a:r>
              <a:rPr lang="en-GB" sz="1200" dirty="0"/>
              <a:t>[Intro] Move a magnet near a coil and a voltage appears — only while something changes. Faraday's law makes it exact: the induced e.m.f. equals the rate of change of flux linkage.</a:t>
            </a:r>
          </a:p>
          <a:p>
            <a:pPr marL="0" indent="0">
              <a:buNone/>
            </a:pPr>
            <a:r>
              <a:rPr lang="en-GB" sz="1200" dirty="0"/>
              <a:t>[Source] https://giophysics.com/chapter-28/faradays-law/</a:t>
            </a:r>
          </a:p>
          <a:p>
            <a:pPr marL="0" indent="0">
              <a:buNone/>
            </a:pPr>
            <a:r>
              <a:rPr lang="en-GB" sz="1200" dirty="0"/>
              <a:t>[Disclaimer] Built by GioPhysics from the lesson's own page. Every word on these slides is the lesson's; nothing here is re-authored. Teaching material, not an awarding body's document.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Faraday's law: e.m.f. = −N·ΔΦ/Δt</a:t>
            </a:r>
          </a:p>
          <a:p>
            <a:pPr marL="0" indent="0">
              <a:buNone/>
            </a:pPr>
            <a:r>
              <a:rPr lang="en-GB" sz="1200" dirty="0"/>
              <a:t>[In plain English] The voltage equals how fast the threading field changes, multiplied by the number of turns catching it.</a:t>
            </a:r>
          </a:p>
          <a:p>
            <a:pPr marL="0" indent="0">
              <a:buNone/>
            </a:pPr>
            <a:r>
              <a:rPr lang="en-GB" sz="1200" dirty="0"/>
              <a:t>[Note] = −N dΦ/dt in the limit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Moving rod: e.m.f. = BLv</a:t>
            </a:r>
          </a:p>
          <a:p>
            <a:pPr marL="0" indent="0">
              <a:buNone/>
            </a:pPr>
            <a:r>
              <a:rPr lang="en-GB" sz="1200" dirty="0"/>
              <a:t>[In plain English] A conductor sweeping across field lines generates voltage proportional to field, length, and speed — the generator principle in one bar.</a:t>
            </a:r>
          </a:p>
          <a:p>
            <a:pPr marL="0" indent="0">
              <a:buNone/>
            </a:pPr>
            <a:r>
              <a:rPr lang="en-GB" sz="1200" dirty="0"/>
              <a:t>[Note] Rod length L sweeping at speed v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Average e.m.f.: e.m.f. = NΔΦ/Δt</a:t>
            </a:r>
          </a:p>
          <a:p>
            <a:pPr marL="0" indent="0">
              <a:buNone/>
            </a:pPr>
            <a:r>
              <a:rPr lang="en-GB" sz="1200" dirty="0"/>
              <a:t>[In plain English] For exam problems: total flux change over the time it took, times the turns.</a:t>
            </a:r>
          </a:p>
          <a:p>
            <a:pPr marL="0" indent="0">
              <a:buNone/>
            </a:pPr>
            <a:r>
              <a:rPr lang="en-GB" sz="1200" dirty="0"/>
              <a:t>[Note] Magnitude; direction from Lenz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[Figure] Flux linkage plotted against time for a coil as four straight sections on gridded axes running to 4 s and 0.8 Wb-turns: section A flat, section B rising gently to a higher level, section C flat again at that higher level, and section D falling steeply to finish near the bottom of the graph. Each section is lettered.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[Misconception] Flux itself induces nothing — only its change does. A coil in the strongest steady field ever built produces exactly zero volts.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The flux through a single loop falls steadily from 0.30 Wb to zero in 0.60 s. Find the induced e.m.f.</a:t>
            </a:r>
          </a:p>
          <a:p>
            <a:pPr marL="0" indent="0">
              <a:buNone/>
            </a:pPr>
            <a:r>
              <a:rPr lang="en-GB" sz="1200" dirty="0"/>
              <a:t>[Answer] 0.50 V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e.m.f. = ΔΦ/Δt = 0.30 ÷ 0.60.</a:t>
            </a:r>
          </a:p>
          <a:p>
            <a:pPr marL="0" indent="0">
              <a:buNone/>
            </a:pPr>
            <a:r>
              <a:rPr lang="en-GB" sz="1200" dirty="0"/>
              <a:t>[Step 2] = 0.50 V while the change lasts.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0.50 V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0.50 m rod on rails moves at 4.0 m/s across a 0.20 T field. Find the e.m.f., and the current if the circuit resistance is 2.0 Ω.</a:t>
            </a:r>
          </a:p>
          <a:p>
            <a:pPr marL="0" indent="0">
              <a:buNone/>
            </a:pPr>
            <a:r>
              <a:rPr lang="en-GB" sz="1200" dirty="0"/>
              <a:t>[Answer] 0.40 V, driving 0.20 A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e.m.f. = BLv = 0.20 × 0.50 × 4.0 = 0.40 V.</a:t>
            </a:r>
          </a:p>
          <a:p>
            <a:pPr marL="0" indent="0">
              <a:buNone/>
            </a:pPr>
            <a:r>
              <a:rPr lang="en-GB" sz="1200" dirty="0"/>
              <a:t>[Step 2] I = e.m.f./R = 0.40 ÷ 2.0.</a:t>
            </a:r>
          </a:p>
          <a:p>
            <a:pPr marL="0" indent="0">
              <a:buNone/>
            </a:pPr>
            <a:r>
              <a:rPr lang="en-GB" sz="1200" dirty="0"/>
              <a:t>[Step 3] I = 0.20 A.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Starter: Recall what this lesson stands on (minutes 0–5 of 45)</a:t>
            </a:r>
          </a:p>
          <a:p>
            <a:pPr marL="0" indent="0">
              <a:buNone/>
            </a:pPr>
            <a:r>
              <a:rPr lang="en-GB" sz="1200" dirty="0"/>
              <a:t>[Starter] Recall: Magnetic flux; Rates of change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0.40 V, driving 0.20 A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[Predict] The graph shows flux linkage through a coil in four straight sections. Along which section is the induced e.m.f. largest, and where is it zero?</a:t>
            </a:r>
          </a:p>
          <a:p>
            <a:pPr marL="0" indent="0">
              <a:buNone/>
            </a:pPr>
            <a:r>
              <a:rPr lang="en-GB" sz="1200" dirty="0"/>
              <a:t>[Options] A Largest along C, where the flux linkage is greatest; zero along A, where it is least   B Largest along D, where the graph is steepest; zero along A and C, where it is flat   C The same along B and D, since the flux is changing in both of them</a:t>
            </a:r>
          </a:p>
          <a:p>
            <a:pPr marL="0" indent="0">
              <a:buNone/>
            </a:pPr>
            <a:r>
              <a:rPr lang="en-GB" sz="1200" dirty="0"/>
              <a:t>[Figure] Flux linkage plotted against time for a coil as four straight sections on gridded axes running to 4 s and 0.8 Wb-turns: section A flat, section B rising gently to a higher level, section C flat again at that higher level, and section D falling steeply to finish near the bottom of the graph. Each section is lettered.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[Answer] B — Largest along D, where the graph is steepest; zero along A and C, where it is flat. The e.m.f. is the gradient, never the height. Along A and C the flux linkage is not changing at all — flat line, zero gradient, zero volts — and C is flat at the highest flux anywhere on the graph, which is exactly the point. B climbs 0.2 Wb-turns in one second, so 0.2 V. D falls 0.5 Wb-turns in one second, so 0.5 V: the largest in the graph, and the only one whose sign is the other way round. Whenever a graph goes up on the board, "value or slope?" is the question to ask before any other.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The flux through a 500-turn coil rises steadily by 2.0 mWb in 0.10 s. The induced e.m.f. is…</a:t>
            </a:r>
          </a:p>
          <a:p>
            <a:pPr marL="0" indent="0">
              <a:buNone/>
            </a:pPr>
            <a:r>
              <a:rPr lang="en-GB" sz="1200" dirty="0"/>
              <a:t>[Options] A 0.01 V   B 10 V   C 100 V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The flux through a 500-turn coil rises steadily by 2.0 mWb in 0.10 s. The induced e.m.f. is…</a:t>
            </a:r>
          </a:p>
          <a:p>
            <a:pPr marL="0" indent="0">
              <a:buNone/>
            </a:pPr>
            <a:r>
              <a:rPr lang="en-GB" sz="1200" dirty="0"/>
              <a:t>[Option by option] A: 0.01 V is this working with the flux read as 2.0 μWb rather than 2.0 mWb: 500 × 2.0 × 10⁻⁶ ÷ 0.10. A prefix has slipped by a factor of a thousand and everything after it is faultless, which is what makes it hard to catch.  B: Correct. e.m.f. = N ΔΦ/Δt = 500 × 0.0020 ÷ 0.10 = 10 V.  C: 100 V is this working with Δt = 0.01 s — a decimal place lost in the time. Because the time is underneath, losing a decimal place there multiplies the answer by ten rather than dividing it, and an answer that grows rarely feels like a slip.</a:t>
            </a:r>
          </a:p>
          <a:p>
            <a:pPr marL="0" indent="0">
              <a:buNone/>
            </a:pPr>
            <a:r>
              <a:rPr lang="en-GB" sz="1200" dirty="0"/>
              <a:t>[Answer] B — 10 V</a:t>
            </a:r>
          </a:p>
          <a:p>
            <a:pPr marL="0" indent="0">
              <a:buNone/>
            </a:pPr>
            <a:r>
              <a:rPr lang="en-GB" sz="1200" dirty="0"/>
              <a:t>[Why] e.m.f. = NΔΦ/Δt = 500 × 0.002 ÷ 0.10 = 10 V.</a:t>
            </a:r>
          </a:p>
          <a:p>
            <a:pPr marL="0" indent="0">
              <a:buNone/>
            </a:pPr>
            <a:r>
              <a:rPr lang="en-GB" sz="1200" dirty="0"/>
              <a:t>[Reveal] One click for the answer, then one for the reason.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An aircraft with a 40 m wingspan flies at 250 m/s through Earth's vertical field component of 4.0 × 10⁻⁵ T. Find the e.m.f. between its wingtips.</a:t>
            </a:r>
          </a:p>
          <a:p>
            <a:pPr marL="0" indent="0">
              <a:buNone/>
            </a:pPr>
            <a:r>
              <a:rPr lang="en-GB" sz="1200" dirty="0"/>
              <a:t>[Answer] 0.40 V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The wings are a moving rod: e.m.f. = BLv.</a:t>
            </a:r>
          </a:p>
          <a:p>
            <a:pPr marL="0" indent="0">
              <a:buNone/>
            </a:pPr>
            <a:r>
              <a:rPr lang="en-GB" sz="1200" dirty="0"/>
              <a:t>[Step 2] = 4.0 × 10⁻⁵ × 40 × 250.</a:t>
            </a:r>
          </a:p>
          <a:p>
            <a:pPr marL="0" indent="0">
              <a:buNone/>
            </a:pPr>
            <a:r>
              <a:rPr lang="en-GB" sz="1200" dirty="0"/>
              <a:t>[Step 3] = 0.40 V tip-to-tip — real but useless, as any circuit through the same field cancels it.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0.40 V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400-turn coil of area 2.0 × 10⁻³ m² sits in a field B(t) = 0.5 sin(100πt) T, face-on. Find the induced e.m.f. expression and its peak value.</a:t>
            </a:r>
          </a:p>
          <a:p>
            <a:pPr marL="0" indent="0">
              <a:buNone/>
            </a:pPr>
            <a:r>
              <a:rPr lang="en-GB" sz="1200" dirty="0"/>
              <a:t>[Answer] e.m.f. = −126 cos(100πt) V; peak ≈ 126 V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Φ(t) = BA = 1.0 × 10⁻³ sin(100πt) Wb per turn.</a:t>
            </a:r>
          </a:p>
          <a:p>
            <a:pPr marL="0" indent="0">
              <a:buNone/>
            </a:pPr>
            <a:r>
              <a:rPr lang="en-GB" sz="1200" dirty="0"/>
              <a:t>[Step 2] e.m.f. = −N dΦ/dt = −400 × 1.0 × 10⁻³ × 100π cos(100πt).</a:t>
            </a:r>
          </a:p>
          <a:p>
            <a:pPr marL="0" indent="0">
              <a:buNone/>
            </a:pPr>
            <a:r>
              <a:rPr lang="en-GB" sz="1200" dirty="0"/>
              <a:t>[Step 3] Peak = 400 × 0.1π ≈ 126 V at 50 Hz — a transformer's secondary in miniature.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Starter: Recall what this lesson stands on (minutes 0–5 of 45)</a:t>
            </a:r>
          </a:p>
          <a:p>
            <a:pPr marL="0" indent="0">
              <a:buNone/>
            </a:pPr>
            <a:r>
              <a:rPr lang="en-GB" sz="1200" dirty="0"/>
              <a:t>[Hook] A coil is left sitting inside the strongest steady magnetic field on Earth for a whole year. How much electricity does it generate? The field is enormous, the coil has ten thousand turns of good copper, and nothing in the room moves for twelve months.</a:t>
            </a:r>
          </a:p>
          <a:p>
            <a:pPr marL="0" indent="0">
              <a:buNone/>
            </a:pPr>
            <a:r>
              <a:rPr lang="en-GB" sz="1200" dirty="0"/>
              <a:t>[Answer] Not one microvolt, from beginning to end. Flux on its own induces nothing whatever; only a CHANGE of flux does. E.m.f. is a rate — e.m.f. = −N dΦ/dt — so the moment the change stops the voltage stops with it, however large the flux it stopped at.</a:t>
            </a:r>
          </a:p>
          <a:p>
            <a:pPr marL="0" indent="0">
              <a:buNone/>
            </a:pPr>
            <a:r>
              <a:rPr lang="en-GB" sz="1200" dirty="0"/>
              <a:t>[Figure] A bar magnet held horizontally with its north pole facing a coil of five turns, and an arrow above it showing the magnet being pushed in towards the coil. The coil's two ends run down to a centre-zero meter, which is drawn as a plain circle with no needle in it at all.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e.m.f. = −126 cos(100πt) V; peak ≈ 126 V</a:t>
            </a: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Plenary: What to take away, what to practise next (minutes 41–45 of 45)</a:t>
            </a:r>
          </a:p>
          <a:p>
            <a:pPr marL="0" indent="0">
              <a:buNone/>
            </a:pPr>
            <a:r>
              <a:rPr lang="en-GB" sz="1200" dirty="0"/>
              <a:t>[Interactive] The graphs and the circuit topology on these slides are frozen. The live version at https://giophysics.com/chapter-28/presentation/?lesson=faraday moves them.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[Definition] Faraday's law: the induced e.m.f. equals the rate at which flux linkage through the circuit changes.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[Worked illustration] Thrusting a magnet quickly into a coil flicks the meter far more than easing it in slowly — same flux change, faster rate.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[Big idea] E.m.f. is induced only while flux changes: e.m.f. = −N ΔΦ/Δt (in the calculus limit, −N dΦ/dt). Faster change, more turns, or bigger flux swings all raise the voltage. Stop the change and the voltage vanishes instantly — induction is a rate effect.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Magnet moving, coil moving, field growing or dying, loop rotating or deforming — any route that alters BA cosθ induces e.m.f. while it lasts.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E.m.f. is the gradient of the flux–time graph. Steady flux: zero. Uniform ramp: constant e.m.f. Sinusoidal flux: sinusoidal e.m.f., a quarter cycle out of step.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Charges in a moving conductor feel the magnetic force qvB along the wire — induction is the motor effect read backwards.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buNone/>
        <a:defRPr sz="3200">
          <a:solidFill>
            <a:schemeClr val="tx1"/>
          </a:solidFill>
          <a:latin typeface="+mj-lt"/>
        </a:defRPr>
      </a:lvl1pPr>
    </p:titleStyle>
    <p:bodyStyle>
      <a:lvl1pPr marL="0" algn="l">
        <a:buNone/>
        <a:defRPr sz="1300">
          <a:solidFill>
            <a:schemeClr val="tx1"/>
          </a:solidFill>
          <a:latin typeface="+mn-lt"/>
        </a:defRPr>
      </a:lvl1pPr>
    </p:bodyStyle>
    <p:otherStyle>
      <a:lvl1pPr marL="0" algn="l">
        <a:buNone/>
        <a:defRPr sz="1300">
          <a:solidFill>
            <a:schemeClr val="tx1"/>
          </a:solidFill>
          <a:latin typeface="+mn-lt"/>
        </a:defRPr>
      </a:lvl1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png"/><Relationship Id="rId4" Type="http://schemas.openxmlformats.org/officeDocument/2006/relationships/hyperlink" Target="https://giophysics.com/chapter-28/presentation/?lesson=faraday" TargetMode="Externa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giophysics.com/chapter-28/magnetic-flux/" TargetMode="External"/><Relationship Id="rId4" Type="http://schemas.openxmlformats.org/officeDocument/2006/relationships/hyperlink" Target="https://giophysics.com/chapter-23/circuit-calculus/" TargetMode="Externa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.png"/><Relationship Id="rId4" Type="http://schemas.openxmlformats.org/officeDocument/2006/relationships/hyperlink" Target="https://giophysics.com/chapter-28/presentation/?lesson=faraday" TargetMode="External"/></Relationships>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28/presentation/?lesson=faraday" TargetMode="External"/></Relationships>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hyperlink" Target="https://giophysics.com/chapter-28/lenzs-law/" TargetMode="External"/><Relationship Id="rId4" Type="http://schemas.openxmlformats.org/officeDocument/2006/relationships/hyperlink" Target="https://giophysics.com/chapter-28/faradays-law/" TargetMode="External"/><Relationship Id="rId5" Type="http://schemas.openxmlformats.org/officeDocument/2006/relationships/hyperlink" Target="https://giophysics.com/chapter-28/presentation/?lesson=faraday" TargetMode="External"/><Relationship Id="rId6" Type="http://schemas.openxmlformats.org/officeDocument/2006/relationships/hyperlink" Target="https://giophysics.com/chapter-28/" TargetMode="External"/><Relationship Id="rId7" Type="http://schemas.openxmlformats.org/officeDocument/2006/relationships/hyperlink" Target="https://giophysics.com/downloads/28-2-faradays-law.pdf" TargetMode="Externa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nel"/>
          <p:cNvSpPr/>
          <p:nvPr/>
        </p:nvSpPr>
        <p:spPr>
          <a:xfrm>
            <a:off x="558800" y="812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3" name="text"/>
          <p:cNvSpPr txBox="1"/>
          <p:nvPr/>
        </p:nvSpPr>
        <p:spPr>
          <a:xfrm>
            <a:off x="558800" y="101600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dirty="0">
                <a:solidFill>
                  <a:srgbClr val="4C5F59"/>
                </a:solidFill>
                <a:latin typeface="Arial"/>
                <a:cs typeface="Arial"/>
              </a:rPr>
              <a:t>19 · Electromagnetism</a:t>
            </a:r>
          </a:p>
        </p:txBody>
      </p:sp>
      <p:sp>
        <p:nvSpPr>
          <p:cNvPr id="4" name="text"/>
          <p:cNvSpPr txBox="1"/>
          <p:nvPr/>
        </p:nvSpPr>
        <p:spPr>
          <a:xfrm>
            <a:off x="558800" y="1306830"/>
            <a:ext cx="110744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0" i="0" dirty="0">
                <a:solidFill>
                  <a:srgbClr val="4C5F59"/>
                </a:solidFill>
                <a:latin typeface="Arial"/>
                <a:cs typeface="Arial"/>
              </a:rPr>
              <a:t>Changing flux makes voltage</a:t>
            </a:r>
          </a:p>
        </p:txBody>
      </p:sp>
      <p:sp>
        <p:nvSpPr>
          <p:cNvPr id="5" name="text"/>
          <p:cNvSpPr txBox="1"/>
          <p:nvPr/>
        </p:nvSpPr>
        <p:spPr>
          <a:xfrm>
            <a:off x="558800" y="155575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200" b="1" i="0" dirty="0">
                <a:solidFill>
                  <a:srgbClr val="102E29"/>
                </a:solidFill>
                <a:latin typeface="Arial"/>
                <a:cs typeface="Arial"/>
              </a:rPr>
              <a:t>Faraday's Law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211070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0" dirty="0">
                <a:solidFill>
                  <a:srgbClr val="4C5F59"/>
                </a:solidFill>
                <a:latin typeface="Arial"/>
                <a:cs typeface="Arial"/>
              </a:rPr>
              <a:t>Move a magnet near a coil and a voltage appears — only while something changes. Faraday's law makes it exact: the induced e.m.f. equals the rate of change of flux linkage.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277622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fact-label"/>
          <p:cNvSpPr txBox="1"/>
          <p:nvPr/>
        </p:nvSpPr>
        <p:spPr>
          <a:xfrm>
            <a:off x="558800" y="2954020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POSITION</a:t>
            </a:r>
          </a:p>
        </p:txBody>
      </p:sp>
      <p:sp>
        <p:nvSpPr>
          <p:cNvPr id="9" name="fact-value"/>
          <p:cNvSpPr txBox="1"/>
          <p:nvPr/>
        </p:nvSpPr>
        <p:spPr>
          <a:xfrm>
            <a:off x="1778000" y="2954020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Lesson 2 of 7 in Electromagnetism</a:t>
            </a:r>
          </a:p>
        </p:txBody>
      </p:sp>
      <p:sp>
        <p:nvSpPr>
          <p:cNvPr id="10" name="fact-label"/>
          <p:cNvSpPr txBox="1"/>
          <p:nvPr/>
        </p:nvSpPr>
        <p:spPr>
          <a:xfrm>
            <a:off x="558800" y="3232785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PLAN</a:t>
            </a:r>
          </a:p>
        </p:txBody>
      </p:sp>
      <p:sp>
        <p:nvSpPr>
          <p:cNvPr id="11" name="fact-value"/>
          <p:cNvSpPr txBox="1"/>
          <p:nvPr/>
        </p:nvSpPr>
        <p:spPr>
          <a:xfrm>
            <a:off x="1778000" y="3232785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16 slides in the 45-minute core run, about 44.5 minutes of it</a:t>
            </a:r>
          </a:p>
        </p:txBody>
      </p:sp>
      <p:sp>
        <p:nvSpPr>
          <p:cNvPr id="12" name="fact-label"/>
          <p:cNvSpPr txBox="1"/>
          <p:nvPr/>
        </p:nvSpPr>
        <p:spPr>
          <a:xfrm>
            <a:off x="558800" y="3511550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 PAGE</a:t>
            </a:r>
          </a:p>
        </p:txBody>
      </p:sp>
      <p:sp>
        <p:nvSpPr>
          <p:cNvPr id="13" name="fact-value"/>
          <p:cNvSpPr txBox="1"/>
          <p:nvPr/>
        </p:nvSpPr>
        <p:spPr>
          <a:xfrm>
            <a:off x="1778000" y="3511550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https://giophysics.com/chapter-28/faradays-law/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5947410"/>
            <a:ext cx="31750" cy="19939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787400" y="5972810"/>
            <a:ext cx="10845800" cy="1485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00" b="0" i="1" dirty="0">
                <a:solidFill>
                  <a:srgbClr val="4C5F59"/>
                </a:solidFill>
                <a:latin typeface="Arial"/>
                <a:cs typeface="Arial"/>
              </a:rPr>
              <a:t>Built by GioPhysics from the lesson's own page. Every word on these slides is the lesson's; nothing here is re-authored. Teaching material, not an awarding body's document.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FARADAY'S LAW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Faraday's Law. Built by GioPhysics from the lesson's own copy; nothing on these slides is re-authored.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 / 31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1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Faraday's law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e.m.f. = −N·ΔΦ/Δt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= −N dΦ/dt in the limit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The voltage equals how fast the threading field changes, multiplied by the number of turns catching it.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FARADAY'S LAW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Faraday's Law.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10 / 31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2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Moving rod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e.m.f. = BLv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Rod length L sweeping at speed v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 conductor sweeping across field lines generates voltage proportional to field, length, and speed — the generator principle in one bar.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FARADAY'S LAW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Faraday's Law.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11 / 31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3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Average e.m.f.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e.m.f. = NΔΦ/Δt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Magnitude; direction from Lenz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For exam problems: total flux change over the time it took, times the turns.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FARADAY'S LAW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Faraday's Law.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12 / 31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PICTURE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Value or slope?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Drawn for this lesson</a:t>
            </a:r>
          </a:p>
        </p:txBody>
      </p:sp>
      <p:sp>
        <p:nvSpPr>
          <p:cNvPr id="6" name="panel"/>
          <p:cNvSpPr/>
          <p:nvPr/>
        </p:nvSpPr>
        <p:spPr>
          <a:xfrm>
            <a:off x="3162397" y="1854200"/>
            <a:ext cx="5867207" cy="340233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7" name="Flux linkage plotted against time for a coil as four straight sections on gridded axes running to 4 s and 0.8 Wb-turns: section A flat, section B rising gently to a higher level, section C flat again at that higher level, and section D falling steeply to finish near the bottom of the graph. Each section is lettered." descr="Flux linkage plotted against time for a coil as four straight sections on gridded axes running to 4 s and 0.8 Wb-turns: section A flat, section B rising gently to a higher level, section C flat again at that higher level, and section D falling steeply to finish near the bottom of the graph. Each section is lettered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6697" y="1968500"/>
            <a:ext cx="5638607" cy="3173730"/>
          </a:xfrm>
          <a:prstGeom prst="rect">
            <a:avLst/>
          </a:prstGeom>
        </p:spPr>
      </p:pic>
      <p:sp>
        <p:nvSpPr>
          <p:cNvPr id="8" name="text"/>
          <p:cNvSpPr txBox="1"/>
          <p:nvPr/>
        </p:nvSpPr>
        <p:spPr>
          <a:xfrm>
            <a:off x="558800" y="532003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Flux linkage plotted against time for a coil as four straight sections on gridded axes running to 4 s and 0.8 Wb-turns: section A flat, section B rising gently to a higher level, section C flat again at that higher level, and section D falling steeply to finish near the bottom of the graph. Each section is lettered.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5965190"/>
            <a:ext cx="110744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FARADAY'S LAW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Faraday's Law.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13 / 31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WATCH OUT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common trap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3850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Flux itself induces nothing — only its change does. A coil in the strongest steady field ever built produces exactly zero volts.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FARADAY'S LAW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Faraday's Law.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14 / 31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The flux through a single loop falls steadily from 0.30 Wb to zero in 0.60 s. Find the induced e.m.f.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FARADAY'S LAW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Faraday's Law.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15 / 31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044825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The flux through a single loop falls steadily from 0.30 Wb to zero in 0.60 s. Find the induced e.m.f.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544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544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e.m.f. = ΔΦ/Δt = 0.30 ÷ 0.60.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481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481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= 0.50 V while the change lasts.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FARADAY'S LAW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Faraday's Law.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16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0.50 V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ELECTROMAGNETISM  ·  FARADAY'S LAW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Electromagnetism — Faraday's Law.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17 / 31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0.50 m rod on rails moves at 4.0 m/s across a 0.20 T field. Find the e.m.f., and the current if the circuit resistance is 2.0 Ω.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FARADAY'S LAW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Faraday's Law.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18 / 31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93402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0.50 m rod on rails moves at 4.0 m/s across a 0.20 T field. Find the e.m.f., and the current if the circuit resistance is 2.0 Ω.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02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02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e.m.f. = BLv = 0.20 × 0.50 × 4.0 = 0.40 V.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96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96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I = e.m.f./R = 0.40 ÷ 2.0.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90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90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I = 0.20 A.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FARADAY'S LAW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Faraday's Law.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19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WHAT THIS NEEDS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you already know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Starter — Recall what this lesson stands on</a:t>
            </a:r>
          </a:p>
        </p:txBody>
      </p:sp>
      <p:sp>
        <p:nvSpPr>
          <p:cNvPr id="6" name="panel"/>
          <p:cNvSpPr/>
          <p:nvPr/>
        </p:nvSpPr>
        <p:spPr>
          <a:xfrm>
            <a:off x="558800" y="3102219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7" name="hint"/>
          <p:cNvSpPr txBox="1"/>
          <p:nvPr/>
        </p:nvSpPr>
        <p:spPr>
          <a:xfrm>
            <a:off x="558800" y="3102219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Recall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1549400" y="3089519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3"/>
                <a:latin typeface="Arial"/>
                <a:cs typeface="Arial"/>
              </a:rPr>
              <a:t>Magnetic flux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329549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https://giophysics.com/chapter-28/magnetic-flux/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3642604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1" name="hint"/>
          <p:cNvSpPr txBox="1"/>
          <p:nvPr/>
        </p:nvSpPr>
        <p:spPr>
          <a:xfrm>
            <a:off x="558800" y="3642604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Recall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549400" y="3629904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Rates of change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3869934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https://giophysics.com/chapter-23/circuit-calculus/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FARADAY'S LAW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Faraday's Law. Built by GioPhysics from the lesson's own copy; nothing on these slides is re-authored.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 / 31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0.40 V, driving 0.20 A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ELECTROMAGNETISM  ·  FARADAY'S LAW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Electromagnetism — Faraday's Law.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20 / 31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PREDICT · TAKE THE VOTE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Commit before you are told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Hands up for each option, then click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6146800" cy="9410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The graph shows flux linkage through a coil in four straight sections. Along which section is the induced e.m.f. largest, and where is it zero?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947670"/>
            <a:ext cx="6146800" cy="4953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A   Largest along C, where the flux linkage is greatest; zero along A, where it is least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493770"/>
            <a:ext cx="6146800" cy="4953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B   Largest along D, where the graph is steepest; zero along A and C, where it is flat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4039870"/>
            <a:ext cx="6146800" cy="4953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C   The same along B and D, since the flux is changing in both of them</a:t>
            </a:r>
          </a:p>
        </p:txBody>
      </p:sp>
      <p:sp>
        <p:nvSpPr>
          <p:cNvPr id="10" name="panel"/>
          <p:cNvSpPr/>
          <p:nvPr/>
        </p:nvSpPr>
        <p:spPr>
          <a:xfrm>
            <a:off x="7010400" y="1854200"/>
            <a:ext cx="4622800" cy="2701907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1" name="Flux linkage plotted against time for a coil as four straight sections on gridded axes running to 4 s and 0.8 Wb-turns: section A flat, section B rising gently to a higher level, section C flat again at that higher level, and section D falling steeply to finish near the bottom of the graph. Each section is lettered." descr="Flux linkage plotted against time for a coil as four straight sections on gridded axes running to 4 s and 0.8 Wb-turns: section A flat, section B rising gently to a higher level, section C flat again at that higher level, and section D falling steeply to finish near the bottom of the graph. Each section is lettered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700" y="1968500"/>
            <a:ext cx="4394200" cy="2473307"/>
          </a:xfrm>
          <a:prstGeom prst="rect">
            <a:avLst/>
          </a:prstGeom>
        </p:spPr>
      </p:pic>
      <p:sp>
        <p:nvSpPr>
          <p:cNvPr id="12" name="text"/>
          <p:cNvSpPr txBox="1"/>
          <p:nvPr/>
        </p:nvSpPr>
        <p:spPr>
          <a:xfrm>
            <a:off x="7010400" y="4619607"/>
            <a:ext cx="4622800" cy="11887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Flux linkage plotted against time for a coil as four straight sections on gridded axes running to 4 s and 0.8 Wb-turns: section A flat, section B rising gently to a higher level, section C flat again at that higher level, and section D falling steeply to finish near the bottom of the graph. Each section is lettered.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7010400" y="5859127"/>
            <a:ext cx="4622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FARADAY'S LAW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Faraday's Law. Built by GioPhysics from the lesson's own copy; nothing on these slides is re-authored.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21 / 31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PREDICT · THE OUTCOME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What actually happens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Ask the room who changed their mind, and why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633540"/>
            <a:ext cx="11074400" cy="6934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100" b="1" i="0" dirty="0">
                <a:solidFill>
                  <a:srgbClr val="E0A93F"/>
                </a:solidFill>
                <a:latin typeface="Arial"/>
                <a:cs typeface="Arial"/>
              </a:rPr>
              <a:t>B  Largest along D, where the graph is steepest; zero along A and C, where it is flat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32696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534605"/>
            <a:ext cx="11074400" cy="12382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F3EFDF"/>
                </a:solidFill>
                <a:latin typeface="Arial"/>
                <a:cs typeface="Arial"/>
              </a:rPr>
              <a:t>The e.m.f. is the gradient, never the height. Along A and C the flux linkage is not changing at all — flat line, zero gradient, zero volts — and C is flat at the highest flux anywhere on the graph, which is exactly the point. B climbs 0.2 Wb-turns in one second, so 0.2 V. D falls 0.5 Wb-turns in one second, so 0.5 V: the largest in the graph, and the only one whose sign is the other way round. Whenever a graph goes up on the board, "value or slope?" is the question to ask before any other.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ELECTROMAGNETISM  ·  FARADAY'S LAW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Electromagnetism — Faraday's Law.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22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QUICK CHECK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Decide before the answer goes up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79481"/>
            <a:ext cx="11074400" cy="2806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The flux through a 500-turn coil rises steadily by 2.0 mWb in 0.10 s. The induced e.m.f. is…</a:t>
            </a:r>
          </a:p>
        </p:txBody>
      </p:sp>
      <p:sp>
        <p:nvSpPr>
          <p:cNvPr id="7" name="option-letter"/>
          <p:cNvSpPr txBox="1"/>
          <p:nvPr/>
        </p:nvSpPr>
        <p:spPr>
          <a:xfrm>
            <a:off x="558800" y="3363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A</a:t>
            </a:r>
          </a:p>
        </p:txBody>
      </p:sp>
      <p:sp>
        <p:nvSpPr>
          <p:cNvPr id="8" name="option"/>
          <p:cNvSpPr txBox="1"/>
          <p:nvPr/>
        </p:nvSpPr>
        <p:spPr>
          <a:xfrm>
            <a:off x="914400" y="3363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0.01 V</a:t>
            </a:r>
          </a:p>
        </p:txBody>
      </p:sp>
      <p:sp>
        <p:nvSpPr>
          <p:cNvPr id="9" name="option-letter"/>
          <p:cNvSpPr txBox="1"/>
          <p:nvPr/>
        </p:nvSpPr>
        <p:spPr>
          <a:xfrm>
            <a:off x="558800" y="3744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B</a:t>
            </a:r>
          </a:p>
        </p:txBody>
      </p:sp>
      <p:sp>
        <p:nvSpPr>
          <p:cNvPr id="10" name="option"/>
          <p:cNvSpPr txBox="1"/>
          <p:nvPr/>
        </p:nvSpPr>
        <p:spPr>
          <a:xfrm>
            <a:off x="914400" y="3744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10 V</a:t>
            </a:r>
          </a:p>
        </p:txBody>
      </p:sp>
      <p:sp>
        <p:nvSpPr>
          <p:cNvPr id="11" name="option-letter"/>
          <p:cNvSpPr txBox="1"/>
          <p:nvPr/>
        </p:nvSpPr>
        <p:spPr>
          <a:xfrm>
            <a:off x="558800" y="4125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C</a:t>
            </a:r>
          </a:p>
        </p:txBody>
      </p:sp>
      <p:sp>
        <p:nvSpPr>
          <p:cNvPr id="12" name="option"/>
          <p:cNvSpPr txBox="1"/>
          <p:nvPr/>
        </p:nvSpPr>
        <p:spPr>
          <a:xfrm>
            <a:off x="914400" y="4125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100 V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FARADAY'S LAW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Faraday's Law.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23 / 31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QUICK CHECK · THE ANSWER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The answer, and why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3632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E0A93F"/>
                </a:solidFill>
                <a:latin typeface="Arial"/>
                <a:cs typeface="Arial"/>
              </a:rPr>
              <a:t>B  10 V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47142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HOW TO GET THERE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67906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F3EFDF"/>
                </a:solidFill>
                <a:latin typeface="Arial"/>
                <a:cs typeface="Arial"/>
              </a:rPr>
              <a:t>e.m.f. = NΔΦ/Δt = 500 × 0.002 ÷ 0.10 = 10 V.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06260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 THE OTHERS TEMPT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558800" y="327025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A   0.01 V is this working with the flux read as 2.0 μWb rather than 2.0 mWb: 500 × 2.0 × 10⁻⁶ ÷ 0.10. A prefix has slipped by a factor of a thousand and everything after it is faultless, which is what makes it hard to catch.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558800" y="387731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E0A93F"/>
                </a:solidFill>
                <a:latin typeface="Arial"/>
                <a:cs typeface="Arial"/>
              </a:rPr>
              <a:t>B   Correct. e.m.f. = N ΔΦ/Δt = 500 × 0.0020 ÷ 0.10 = 10 V.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558800" y="415544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C   100 V is this working with Δt = 0.01 s — a decimal place lost in the time. Because the time is underneath, losing a decimal place there multiplies the answer by ten rather than dividing it, and an answer that grows rarely feels like a slip.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ELECTROMAGNETISM  ·  FARADAY'S LAW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Electromagnetism — Faraday's Law.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24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An aircraft with a 40 m wingspan flies at 250 m/s through Earth's vertical field component of 4.0 × 10⁻⁵ T. Find the e.m.f. between its wingtips.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FARADAY'S LAW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Faraday's Law.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25 / 31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14027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An aircraft with a 40 m wingspan flies at 250 m/s through Earth's vertical field component of 4.0 × 10⁻⁵ T. Find the e.m.f. between its wingtips.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29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29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The wings are a moving rod: e.m.f. = BLv.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23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23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= 4.0 × 10⁻⁵ × 40 × 250.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217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217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= 0.40 V tip-to-tip — real but useless, as any circuit through the same field cancels it.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FARADAY'S LAW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Faraday's Law.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26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0.40 V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ELECTROMAGNETISM  ·  FARADAY'S LAW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Electromagnetism — Faraday's Law.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27 / 31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400-turn coil of area 2.0 × 10⁻³ m² sits in a field B(t) = 0.5 sin(100πt) T, face-on. Find the induced e.m.f. expression and its peak value.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FARADAY'S LAW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Faraday's Law.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28 / 31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93402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400-turn coil of area 2.0 × 10⁻³ m² sits in a field B(t) = 0.5 sin(100πt) T, face-on. Find the induced e.m.f. expression and its peak value.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02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02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Φ(t) = BA = 1.0 × 10⁻³ sin(100πt) Wb per turn.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96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96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e.m.f. = −N dΦ/dt = −400 × 1.0 × 10⁻³ × 100π cos(100πt).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90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90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Peak = 400 × 0.1π ≈ 126 V at 50 Hz — a transformer's secondary in miniature.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FARADAY'S LAW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Faraday's Law.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29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THINK FIRST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A coil is left sitting inside the strongest steady magnetic field on Earth for a whole year. How much electricity does it generate?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Take answers before you click — the point is the commitment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6146800" cy="8420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The field is enormous, the coil has ten thousand turns of good copper, and nothing in the room moves for twelve months.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874010"/>
            <a:ext cx="61468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ANSWER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081655"/>
            <a:ext cx="6146800" cy="14033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E0A93F"/>
                </a:solidFill>
                <a:latin typeface="Arial"/>
                <a:cs typeface="Arial"/>
              </a:rPr>
              <a:t>Not one microvolt, from beginning to end. Flux on its own induces nothing whatever; only a CHANGE of flux does. E.m.f. is a rate — e.m.f. = −N dΦ/dt — so the moment the change stops the voltage stops with it, however large the flux it stopped at.</a:t>
            </a:r>
          </a:p>
        </p:txBody>
      </p:sp>
      <p:sp>
        <p:nvSpPr>
          <p:cNvPr id="9" name="panel"/>
          <p:cNvSpPr/>
          <p:nvPr/>
        </p:nvSpPr>
        <p:spPr>
          <a:xfrm>
            <a:off x="7010400" y="1854200"/>
            <a:ext cx="4622800" cy="2287597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0" name="A bar magnet held horizontally with its north pole facing a coil of five turns, and an arrow above it showing the magnet being pushed in towards the coil. The coil's two ends run down to a centre-zero meter, which is drawn as a plain circle with no needle in it at all." descr="A bar magnet held horizontally with its north pole facing a coil of five turns, and an arrow above it showing the magnet being pushed in towards the coil. The coil's two ends run down to a centre-zero meter, which is drawn as a plain circle with no needle in it at all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700" y="1968500"/>
            <a:ext cx="4394200" cy="2058997"/>
          </a:xfrm>
          <a:prstGeom prst="rect">
            <a:avLst/>
          </a:prstGeom>
        </p:spPr>
      </p:pic>
      <p:sp>
        <p:nvSpPr>
          <p:cNvPr id="11" name="text"/>
          <p:cNvSpPr txBox="1"/>
          <p:nvPr/>
        </p:nvSpPr>
        <p:spPr>
          <a:xfrm>
            <a:off x="7010400" y="4205297"/>
            <a:ext cx="4622800" cy="990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A bar magnet held horizontally with its north pole facing a coil of five turns, and an arrow above it showing the magnet being pushed in towards the coil. The coil's two ends run down to a centre-zero meter, which is drawn as a plain circle with no needle in it at all.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7010400" y="5246697"/>
            <a:ext cx="4622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FARADAY'S LAW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Faraday's Law.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e.m.f. = −126 cos(100πt) V; peak ≈ 126 V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ELECTROMAGNETISM  ·  FARADAY'S LAW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Electromagnetism — Faraday's Law.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30 / 31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ELECTROMAGNETISM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Where to go next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Plenary — What to take away, what to practise next</a:t>
            </a:r>
          </a:p>
        </p:txBody>
      </p:sp>
      <p:sp>
        <p:nvSpPr>
          <p:cNvPr id="6" name="panel"/>
          <p:cNvSpPr/>
          <p:nvPr/>
        </p:nvSpPr>
        <p:spPr>
          <a:xfrm>
            <a:off x="558800" y="186690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7" name="hint"/>
          <p:cNvSpPr txBox="1"/>
          <p:nvPr/>
        </p:nvSpPr>
        <p:spPr>
          <a:xfrm>
            <a:off x="558800" y="186690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Next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1549400" y="185420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3"/>
                <a:latin typeface="Arial"/>
                <a:cs typeface="Arial"/>
              </a:rPr>
              <a:t>19.3 Lenz's Law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209423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https://giophysics.com/chapter-28/lenzs-law/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2407285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1" name="hint"/>
          <p:cNvSpPr txBox="1"/>
          <p:nvPr/>
        </p:nvSpPr>
        <p:spPr>
          <a:xfrm>
            <a:off x="558800" y="2407285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549400" y="2394585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This lesson on giophysics.com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2634615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https://giophysics.com/chapter-28/faradays-law/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294767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5" name="hint"/>
          <p:cNvSpPr txBox="1"/>
          <p:nvPr/>
        </p:nvSpPr>
        <p:spPr>
          <a:xfrm>
            <a:off x="558800" y="294767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Live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1549400" y="293497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5"/>
                <a:latin typeface="Arial"/>
                <a:cs typeface="Arial"/>
              </a:rPr>
              <a:t>The live, interactive version of these slides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558800" y="317500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https://giophysics.com/chapter-28/presentation/?lesson=faraday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3488055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9" name="hint"/>
          <p:cNvSpPr txBox="1"/>
          <p:nvPr/>
        </p:nvSpPr>
        <p:spPr>
          <a:xfrm>
            <a:off x="558800" y="3488055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Chapter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549400" y="3475355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6"/>
                <a:latin typeface="Arial"/>
                <a:cs typeface="Arial"/>
              </a:rPr>
              <a:t>All Electromagnetism lessons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558800" y="3715385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https://giophysics.com/chapter-28/</a:t>
            </a:r>
          </a:p>
        </p:txBody>
      </p:sp>
      <p:sp>
        <p:nvSpPr>
          <p:cNvPr id="22" name="panel"/>
          <p:cNvSpPr/>
          <p:nvPr/>
        </p:nvSpPr>
        <p:spPr>
          <a:xfrm>
            <a:off x="558800" y="402844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23" name="hint"/>
          <p:cNvSpPr txBox="1"/>
          <p:nvPr/>
        </p:nvSpPr>
        <p:spPr>
          <a:xfrm>
            <a:off x="558800" y="402844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PDF</a:t>
            </a:r>
          </a:p>
        </p:txBody>
      </p:sp>
      <p:sp>
        <p:nvSpPr>
          <p:cNvPr id="24" name="text"/>
          <p:cNvSpPr txBox="1"/>
          <p:nvPr/>
        </p:nvSpPr>
        <p:spPr>
          <a:xfrm>
            <a:off x="1549400" y="401574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7"/>
                <a:latin typeface="Arial"/>
                <a:cs typeface="Arial"/>
              </a:rPr>
              <a:t>Download the lesson PDF</a:t>
            </a:r>
          </a:p>
        </p:txBody>
      </p:sp>
      <p:sp>
        <p:nvSpPr>
          <p:cNvPr id="25" name="text"/>
          <p:cNvSpPr txBox="1"/>
          <p:nvPr/>
        </p:nvSpPr>
        <p:spPr>
          <a:xfrm>
            <a:off x="558800" y="425577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https://giophysics.com/downloads/28-2-faradays-law.pdf</a:t>
            </a:r>
          </a:p>
        </p:txBody>
      </p:sp>
      <p:sp>
        <p:nvSpPr>
          <p:cNvPr id="2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FARADAY'S LAW</a:t>
            </a:r>
          </a:p>
        </p:txBody>
      </p:sp>
      <p:sp>
        <p:nvSpPr>
          <p:cNvPr id="2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3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Faraday's Law. Built by GioPhysics from the lesson's own copy; nothing on these slides is re-authored.</a:t>
            </a:r>
          </a:p>
        </p:txBody>
      </p:sp>
      <p:sp>
        <p:nvSpPr>
          <p:cNvPr id="3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31 / 31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In one sentence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046046"/>
            <a:ext cx="11074400" cy="990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000" b="0" i="0" dirty="0">
                <a:solidFill>
                  <a:srgbClr val="102E29"/>
                </a:solidFill>
                <a:latin typeface="Arial"/>
                <a:cs typeface="Arial"/>
              </a:rPr>
              <a:t>Faraday's law: the induced e.m.f. equals the rate at which flux linkage through the circuit changes.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FARADAY'S LAW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Faraday's Law.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4 / 31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that looks like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141052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 EXAMPLE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348697"/>
            <a:ext cx="11074400" cy="5613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Thrusting a magnet quickly into a coil flicks the meter far more than easing it in slowly — same flux change, faster rate.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FARADAY'S LAW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Faraday's Law.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5 / 31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BIG IDEA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Changing flux makes voltage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136900"/>
            <a:ext cx="11074400" cy="7924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E.m.f. is induced only while flux changes: e.m.f. = −N ΔΦ/Δt (in the calculus limit, −N dΦ/dt). Faster change, more turns, or bigger flux swings all raise the voltage. Stop the change and the voltage vanishes instantly — induction is a rate effect.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FARADAY'S LAW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Faraday's Law.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6 / 31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1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counts as change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68785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Magnet moving, coil moving, field growing or dying, loop rotating or deforming — any route that alters BA cosθ induces e.m.f. while it lasts.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FARADAY'S LAW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Faraday's Law.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7 / 31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2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graph view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10169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E.m.f. is the gradient of the flux–time graph. Steady flux: zero.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593709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Uniform ramp: constant e.m.f. Sinusoidal flux: sinusoidal e.m.f., a quarter cycle out of step.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FARADAY'S LAW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Faraday's Law.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8 / 31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3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Microscopic cause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35768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Charges in a moving conductor feel the magnetic force qvB along the wire — induction is the motor effect read backwards.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FARADAY'S LAW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Faraday's Law.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9 / 31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ioPhysic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ioPhysics Note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Application>GioPhysics gen-lesson-pptx</Application>
  <DocSecurity>0</DocSecurity>
  <PresentationFormat>Widescreen</PresentationFormat>
  <Slides>31</Slides>
  <Notes>31</Notes>
  <HiddenSlides>0</HiddenSlides>
  <MMClips>0</MMClips>
  <ScaleCrop>false</ScaleCrop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Electromagnetism — Faraday's Law</dc:title>
  <dc:subject>Electromagnetism</dc:subject>
  <dc:creator>GioPhysics</dc:creator>
  <cp:keywords>lesson, Electromagnetism, chapter-28, classroom slides</cp:keywords>
  <dc:description>Built by GioPhysics from the lesson's own page. Every word on these slides is the lesson's; nothing here is re-authored. Teaching material, not an awarding body's document.</dc:description>
  <cp:lastModifiedBy>GioPhysics</cp:lastModifiedBy>
  <dcterms:created xsi:type="dcterms:W3CDTF">2026-01-01T00:00:00Z</dcterms:created>
  <dcterms:modified xsi:type="dcterms:W3CDTF">2026-01-01T00:00:00Z</dcterms:modified>
</cp:coreProperties>
</file>