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257175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Notes Placeholder"/>
          <p:cNvSpPr>
            <a:spLocks noGrp="1"/>
          </p:cNvSpPr>
          <p:nvPr>
            <p:ph type="body" sz="quarter" idx="3"/>
          </p:nvPr>
        </p:nvSpPr>
        <p:spPr>
          <a:xfrm>
            <a:off x="685800" y="34290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[Lesson] Electromagnetism — Inductance &amp; LR Circuits. Lesson 6 of 7.</a:t>
            </a:r>
          </a:p>
          <a:p>
            <a:pPr marL="0" indent="0">
              <a:buNone/>
            </a:pPr>
            <a:r>
              <a:rPr lang="en-GB" sz="1200" dirty="0"/>
              <a:t>[Intro] A coil induces e.m.f. into itself: change its current and you change its own flux, and Lenz's law makes it push back. Self-inductance smooths every switch-on, banks energy in the field, and gives LR circuits their time constant τ = L/R.</a:t>
            </a:r>
          </a:p>
          <a:p>
            <a:pPr marL="0" indent="0">
              <a:buNone/>
            </a:pPr>
            <a:r>
              <a:rPr lang="en-GB" sz="1200" dirty="0"/>
              <a:t>[Source] https://giophysics.com/chapter-28/inductance-lr-circuits/</a:t>
            </a:r>
          </a:p>
          <a:p>
            <a:pPr marL="0" indent="0">
              <a:buNone/>
            </a:pPr>
            <a:r>
              <a:rPr lang="en-GB" sz="1200" dirty="0"/>
              <a:t>[Disclaimer] Built by GioPhysics from the lesson's own page. Every word on these slides is the lesson's; nothing here is re-authored. Teaching material, not an awarding body's document.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Self-inductance: ε = −L dI/dt</a:t>
            </a:r>
          </a:p>
          <a:p>
            <a:pPr marL="0" indent="0">
              <a:buNone/>
            </a:pPr>
            <a:r>
              <a:rPr lang="en-GB" sz="1200" dirty="0"/>
              <a:t>[In plain English] The coil's own changing current changes its own flux — the induced back-e.m.f. is proportional to how fast the current is changing, and opposes it.</a:t>
            </a:r>
          </a:p>
          <a:p>
            <a:pPr marL="0" indent="0">
              <a:buNone/>
            </a:pPr>
            <a:r>
              <a:rPr lang="en-GB" sz="1200" dirty="0"/>
              <a:t>[Note] 1 H = 1 V·s/A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Stored energy: E = ½LI²</a:t>
            </a:r>
          </a:p>
          <a:p>
            <a:pPr marL="0" indent="0">
              <a:buNone/>
            </a:pPr>
            <a:r>
              <a:rPr lang="en-GB" sz="1200" dirty="0"/>
              <a:t>[In plain English] The work done driving current in against the back-e.m.f. is banked in the field — the magnetic twin of a capacitor's ½CV².</a:t>
            </a:r>
          </a:p>
          <a:p>
            <a:pPr marL="0" indent="0">
              <a:buNone/>
            </a:pPr>
            <a:r>
              <a:rPr lang="en-GB" sz="1200" dirty="0"/>
              <a:t>[Note] Held in the magnetic field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Time constant: τ = L/R</a:t>
            </a:r>
          </a:p>
          <a:p>
            <a:pPr marL="0" indent="0">
              <a:buNone/>
            </a:pPr>
            <a:r>
              <a:rPr lang="en-GB" sz="1200" dirty="0"/>
              <a:t>[In plain English] More inductance resists change for longer; more resistance drags the current to its final value faster. After about 5τ the growth is complete.</a:t>
            </a:r>
          </a:p>
          <a:p>
            <a:pPr marL="0" indent="0">
              <a:buNone/>
            </a:pPr>
            <a:r>
              <a:rPr lang="en-GB" sz="1200" dirty="0"/>
              <a:t>[Note] The LR mirror of RC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Growth and decay: I = I₀(1 − e^(−t/τ)), I = I₀e^(−t/τ)</a:t>
            </a:r>
          </a:p>
          <a:p>
            <a:pPr marL="0" indent="0">
              <a:buNone/>
            </a:pPr>
            <a:r>
              <a:rPr lang="en-GB" sz="1200" dirty="0"/>
              <a:t>[In plain English] The same exponential curves as capacitor charge and discharge, but for current — the inductor delays the current the way a capacitor delays the voltage.</a:t>
            </a:r>
          </a:p>
          <a:p>
            <a:pPr marL="0" indent="0">
              <a:buNone/>
            </a:pPr>
            <a:r>
              <a:rPr lang="en-GB" sz="1200" dirty="0"/>
              <a:t>[Note] 63% grown, or 37% left, after one τ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[Figure] A series circuit drawn as a rectangle: a cell of e.m.f. ε along the bottom, a switch at the top left drawn open and labelled as closing at t = 0, a coil of inductance L drawn as five loops along the top, and a resistor R down the right-hand side. Nothing is flowing anywhere yet.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[Misconception] An inductor does not oppose current — it opposes change in current. A settled current flows through an ideal inductor as if it were plain wire, dropping no voltage; the back-e.m.f. exists only while dI/dt is non-zero.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0.50 H inductor sits in series with a 10 Ω resistor and a 12 V supply. Find the time constant and the final current.</a:t>
            </a:r>
          </a:p>
          <a:p>
            <a:pPr marL="0" indent="0">
              <a:buNone/>
            </a:pPr>
            <a:r>
              <a:rPr lang="en-GB" sz="1200" dirty="0"/>
              <a:t>[Answer] τ = 0.050 s; final current 1.2 A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τ = L/R = 0.50 ÷ 10 = 0.050 s.</a:t>
            </a:r>
          </a:p>
          <a:p>
            <a:pPr marL="0" indent="0">
              <a:buNone/>
            </a:pPr>
            <a:r>
              <a:rPr lang="en-GB" sz="1200" dirty="0"/>
              <a:t>[Step 2] Once settled the inductor behaves as plain wire, so I₀ = ε/R = 12 ÷ 10 = 1.2 A.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τ = 0.050 s; final current 1.2 A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For the same circuit, find the current one time constant after the switch closes, and the initial rate of rise of current.</a:t>
            </a:r>
          </a:p>
          <a:p>
            <a:pPr marL="0" indent="0">
              <a:buNone/>
            </a:pPr>
            <a:r>
              <a:rPr lang="en-GB" sz="1200" dirty="0"/>
              <a:t>[Answer] I(τ) ≈ 0.76 A, rising initially at 24 A/s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[Starter] Recall: Lenz's law; Faraday's law; Exponential circuit change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At t = τ: I = I₀(1 − e⁻¹) = 1.2 × 0.632 ≈ 0.76 A.</a:t>
            </a:r>
          </a:p>
          <a:p>
            <a:pPr marL="0" indent="0">
              <a:buNone/>
            </a:pPr>
            <a:r>
              <a:rPr lang="en-GB" sz="1200" dirty="0"/>
              <a:t>[Step 2] At t = 0 no current flows, so the whole 12 V sits across L: dI/dt = ε/L = 12 ÷ 0.50 = 24 A/s.</a:t>
            </a:r>
          </a:p>
          <a:p>
            <a:pPr marL="0" indent="0">
              <a:buNone/>
            </a:pPr>
            <a:r>
              <a:rPr lang="en-GB" sz="1200" dirty="0"/>
              <a:t>[Step 3] That initial tangent would reach 1.2 A at exactly t = τ if the rise never slackened.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I(τ) ≈ 0.76 A, rising initially at 24 A/s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[Predict] The switch closes. What does the current do at the very first instant, and what is it doing a long time later?</a:t>
            </a:r>
          </a:p>
          <a:p>
            <a:pPr marL="0" indent="0">
              <a:buNone/>
            </a:pPr>
            <a:r>
              <a:rPr lang="en-GB" sz="1200" dirty="0"/>
              <a:t>[Options] A Jumps at once to ε/R and stays there — an inductor is just a coil of wire   B Starts at zero and climbs, settling at ε/R   C Jumps to ε/R, then falls away as the inductor takes hold</a:t>
            </a:r>
          </a:p>
          <a:p>
            <a:pPr marL="0" indent="0">
              <a:buNone/>
            </a:pPr>
            <a:r>
              <a:rPr lang="en-GB" sz="1200" dirty="0"/>
              <a:t>[Figure] A series circuit drawn as a rectangle: a cell of e.m.f. ε along the bottom, a switch at the top left drawn open and labelled as closing at t = 0, a coil of inductance L drawn as five loops along the top, and a resistor R down the right-hand side. Nothing is flowing anywhere yet.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[Answer] B — Starts at zero and climbs, settling at ε/R. An inductor does not oppose current; it opposes CHANGE of current. A jump from zero to ε/R would be an infinite dI/dt, and the back-e.m.f. opposing it would be infinite too — which is the coil's way of refusing. So the current has to start at zero and climb. Once it has settled, dI/dt is zero, the back-e.m.f. is zero, and the coil behaves exactly like the plain piece of wire it is made of: the final current is ε/R, precisely what it would have been with no inductor in the circuit at all. An inductor changes the journey, never the destination.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An LR circuit has L = 2.0 H and R = 100 Ω. Its time constant is…</a:t>
            </a:r>
          </a:p>
          <a:p>
            <a:pPr marL="0" indent="0">
              <a:buNone/>
            </a:pPr>
            <a:r>
              <a:rPr lang="en-GB" sz="1200" dirty="0"/>
              <a:t>[Figure] Current against time in an LR circuit after the switch closes, with the time axis ticked in multiples of τ. The curve rises from zero and flattens towards a dashed line at I₀, a second dashed line is drawn as the tangent at the origin and reaches I₀ at exactly t = τ, and a dot marks the curve where it crosses 0.632 I₀.</a:t>
            </a:r>
          </a:p>
          <a:p>
            <a:pPr marL="0" indent="0">
              <a:buNone/>
            </a:pPr>
            <a:r>
              <a:rPr lang="en-GB" sz="1200" dirty="0"/>
              <a:t>[Options] A 0.02 s   B 50 s   C 200 s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An LR circuit has L = 2.0 H and R = 100 Ω. Its time constant is…</a:t>
            </a:r>
          </a:p>
          <a:p>
            <a:pPr marL="0" indent="0">
              <a:buNone/>
            </a:pPr>
            <a:r>
              <a:rPr lang="en-GB" sz="1200" dirty="0"/>
              <a:t>[Option by option] A: Correct. τ = L/R = 2.0 ÷ 100 = 0.02 s, and after about five of those the current has effectively finished growing.  B: 50 s is R/L = 100 ÷ 2.0, the fraction upside down. The units settle it without any physics: henries per ohm come out in seconds, ohms per henry come out per second — a rate, not a time.  C: 200 s is L × R = 2.0 × 100, multiplying because that is what τ = RC does for a capacitor. Here the resistance is what drains the current away, so it belongs underneath: more resistance makes an LR circuit faster, not slower, which is the opposite of the RC habit.</a:t>
            </a:r>
          </a:p>
          <a:p>
            <a:pPr marL="0" indent="0">
              <a:buNone/>
            </a:pPr>
            <a:r>
              <a:rPr lang="en-GB" sz="1200" dirty="0"/>
              <a:t>[Answer] A — 0.02 s</a:t>
            </a:r>
          </a:p>
          <a:p>
            <a:pPr marL="0" indent="0">
              <a:buNone/>
            </a:pPr>
            <a:r>
              <a:rPr lang="en-GB" sz="1200" dirty="0"/>
              <a:t>[Why] τ = L/R = 2.0 ÷ 100 = 0.02 s — and after about five of these the current is fully grown.</a:t>
            </a:r>
          </a:p>
          <a:p>
            <a:pPr marL="0" indent="0">
              <a:buNone/>
            </a:pPr>
            <a:r>
              <a:rPr lang="en-GB" sz="1200" dirty="0"/>
              <a:t>[Reveal] One click for the answer, then one for the reason.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4.0 H magnet coil carries a steady 5.0 A. Find the energy stored, and the mean power released if the current is run down over 0.20 s.</a:t>
            </a:r>
          </a:p>
          <a:p>
            <a:pPr marL="0" indent="0">
              <a:buNone/>
            </a:pPr>
            <a:r>
              <a:rPr lang="en-GB" sz="1200" dirty="0"/>
              <a:t>[Answer] 50 J; mean power ≈ 250 W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E = ½LI² = 0.5 × 4.0 × 5.0² = 50 J stored in the field.</a:t>
            </a:r>
          </a:p>
          <a:p>
            <a:pPr marL="0" indent="0">
              <a:buNone/>
            </a:pPr>
            <a:r>
              <a:rPr lang="en-GB" sz="1200" dirty="0"/>
              <a:t>[Step 2] Mean power = E/t = 50 ÷ 0.20 = 250 W while the field collapses.</a:t>
            </a:r>
          </a:p>
          <a:p>
            <a:pPr marL="0" indent="0">
              <a:buNone/>
            </a:pPr>
            <a:r>
              <a:rPr lang="en-GB" sz="1200" dirty="0"/>
              <a:t>[Step 3] That energy must go somewhere — into a dump resistor, or into a spark if nothing is provided.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50 J; mean power ≈ 250 W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relay coil of inductance 0.50 H carrying 1.2 A is switched open, cutting the current to zero in 0.50 ms. Estimate the induced e.m.f. and explain the spark at the contacts.</a:t>
            </a:r>
          </a:p>
          <a:p>
            <a:pPr marL="0" indent="0">
              <a:buNone/>
            </a:pPr>
            <a:r>
              <a:rPr lang="en-GB" sz="1200" dirty="0"/>
              <a:t>[Answer] ≈ 1.2 kV — hence the spark, and the flyback diode that prevents it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[Hook] You switch off a big electromagnet running from a 12 V supply, and a fat blue spark jumps the contacts. Where did the voltage to jump that gap come from? Air needs thousands of volts across a millimetre before it will conduct at all. The supply is 12 V, and there is nothing else in the circuit.</a:t>
            </a:r>
          </a:p>
          <a:p>
            <a:pPr marL="0" indent="0">
              <a:buNone/>
            </a:pPr>
            <a:r>
              <a:rPr lang="en-GB" sz="1200" dirty="0"/>
              <a:t>[Answer] From the coil itself. Cutting the current forces an enormous dI/dt, and the coil answers with ε = −L dI/dt: a 0.50 H relay coil carrying 1.2 A, switched off in half a millisecond, produces about 1.2 kV. The energy is the ½LI² that was stored in the magnetic field, and the gap is the only way out of the circuit left to it. It is why every relay and motor carries a flyback diode.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dI/dt ≈ 1.2 ÷ (0.50 × 10⁻³) = 2400 A/s.</a:t>
            </a:r>
          </a:p>
          <a:p>
            <a:pPr marL="0" indent="0">
              <a:buNone/>
            </a:pPr>
            <a:r>
              <a:rPr lang="en-GB" sz="1200" dirty="0"/>
              <a:t>[Step 2] |ε| = L dI/dt = 0.50 × 2400 = 1200 V — a hundred times the supply voltage.</a:t>
            </a:r>
          </a:p>
          <a:p>
            <a:pPr marL="0" indent="0">
              <a:buNone/>
            </a:pPr>
            <a:r>
              <a:rPr lang="en-GB" sz="1200" dirty="0"/>
              <a:t>[Step 3] That kilovolt spike ionises the air gap at the opening contacts: the spark is the inductor forcing its current to keep flowing.</a:t>
            </a:r>
          </a:p>
          <a:p>
            <a:pPr marL="0" indent="0">
              <a:buNone/>
            </a:pPr>
            <a:r>
              <a:rPr lang="en-GB" sz="1200" dirty="0"/>
              <a:t>[Step 4] A flyback diode across the coil gives the current a safe path and tames the spike.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≈ 1.2 kV — hence the spark, and the flyback diode that prevents it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Plenary: What to take away, what to practise next (minutes 41–45 of 45)</a:t>
            </a:r>
          </a:p>
          <a:p>
            <a:pPr marL="0" indent="0">
              <a:buNone/>
            </a:pPr>
            <a:r>
              <a:rPr lang="en-GB" sz="1200" dirty="0"/>
              <a:t>[Interactive] The graphs and the circuit topology on these slides are frozen. The live version at https://giophysics.com/chapter-28/presentation/?lesson=inductance moves them.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[Definition] Self-inductance L is the e.m.f. a coil induces in itself per unit rate of change of its own current: ε = −L dI/dt, measured in henries.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[Worked illustration] Break the circuit of a large electromagnet abruptly and the collapsing flux makes dI/dt enormous — the induced kilovolt spike jumps the opening switch contacts as a spark.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[Big idea] An inductor is Lenz's law turned inward. Try to raise the current and the growing flux through the coil's own turns induces a back-e.m.f. ε = −L dI/dt that resists the rise; try to cut the current and the collapsing flux drives it onward. So current in an LR circuit can never jump — it grows as I = I₀(1 − e^(−t/τ)) and decays as I₀e^(−t/τ), with τ = L/R playing exactly the role RC plays for capacitors. The work done pushing charge against the back-e.m.f. is stored in the magnetic field, E = ½LI².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Every lesson so far had one circuit inducing into another. An inductor induces into itself: rising current means rising flux through its own turns, and the induced e.m.f. opposes the rise. That is all a back-e.m.f. is.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Close the switch and I climbs from zero toward I₀ = ε/R along 1 − e^(−t/τ); the tangent at t = 0 would reach I₀ at exactly t = τ. Once settled, an ideal inductor is just wire — all the opposition lives in the changing, not the current.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Open the switch and dI/dt is huge and negative — the induced e.m.f. can reach kilovolts and arc across the gap. And when a second coil shares the flux, the same physics is mutual inductance: the changing current in one induces e.m.f. in the other, which is precisely how a transformer's primary talks to its secondary.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buNone/>
        <a:defRPr sz="3200">
          <a:solidFill>
            <a:schemeClr val="tx1"/>
          </a:solidFill>
          <a:latin typeface="+mj-lt"/>
        </a:defRPr>
      </a:lvl1pPr>
    </p:titleStyle>
    <p:bodyStyle>
      <a:lvl1pPr marL="0" algn="l">
        <a:buNone/>
        <a:defRPr sz="1300">
          <a:solidFill>
            <a:schemeClr val="tx1"/>
          </a:solidFill>
          <a:latin typeface="+mn-lt"/>
        </a:defRPr>
      </a:lvl1pPr>
    </p:bodyStyle>
    <p:otherStyle>
      <a:lvl1pPr marL="0" algn="l">
        <a:buNone/>
        <a:defRPr sz="1300">
          <a:solidFill>
            <a:schemeClr val="tx1"/>
          </a:solidFill>
          <a:latin typeface="+mn-lt"/>
        </a:defRPr>
      </a:lvl1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28/presentation/?lesson=inductance" TargetMode="Externa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giophysics.com/chapter-28/lenzs-law/" TargetMode="External"/><Relationship Id="rId4" Type="http://schemas.openxmlformats.org/officeDocument/2006/relationships/hyperlink" Target="https://giophysics.com/chapter-28/faradays-law/" TargetMode="External"/><Relationship Id="rId5" Type="http://schemas.openxmlformats.org/officeDocument/2006/relationships/hyperlink" Target="https://giophysics.com/chapter-23/circuit-calculus/" TargetMode="Externa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28/presentation/?lesson=inductance" TargetMode="Externa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.png"/><Relationship Id="rId4" Type="http://schemas.openxmlformats.org/officeDocument/2006/relationships/hyperlink" Target="https://giophysics.com/chapter-28/presentation/?lesson=inductance" TargetMode="Externa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hyperlink" Target="https://giophysics.com/chapter-28/ac-rms-rectification/" TargetMode="External"/><Relationship Id="rId4" Type="http://schemas.openxmlformats.org/officeDocument/2006/relationships/hyperlink" Target="https://giophysics.com/chapter-28/inductance-lr-circuits/" TargetMode="External"/><Relationship Id="rId5" Type="http://schemas.openxmlformats.org/officeDocument/2006/relationships/hyperlink" Target="https://giophysics.com/chapter-28/presentation/?lesson=inductance" TargetMode="External"/><Relationship Id="rId6" Type="http://schemas.openxmlformats.org/officeDocument/2006/relationships/hyperlink" Target="https://giophysics.com/chapter-28/" TargetMode="External"/><Relationship Id="rId7" Type="http://schemas.openxmlformats.org/officeDocument/2006/relationships/hyperlink" Target="https://giophysics.com/downloads/28-6-inductance-lr-circuits.pdf" TargetMode="Externa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nel"/>
          <p:cNvSpPr/>
          <p:nvPr/>
        </p:nvSpPr>
        <p:spPr>
          <a:xfrm>
            <a:off x="558800" y="812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3" name="text"/>
          <p:cNvSpPr txBox="1"/>
          <p:nvPr/>
        </p:nvSpPr>
        <p:spPr>
          <a:xfrm>
            <a:off x="558800" y="101600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dirty="0">
                <a:solidFill>
                  <a:srgbClr val="4C5F59"/>
                </a:solidFill>
                <a:latin typeface="Arial"/>
                <a:cs typeface="Arial"/>
              </a:rPr>
              <a:t>19 · Electromagnetism</a:t>
            </a:r>
          </a:p>
        </p:txBody>
      </p:sp>
      <p:sp>
        <p:nvSpPr>
          <p:cNvPr id="4" name="text"/>
          <p:cNvSpPr txBox="1"/>
          <p:nvPr/>
        </p:nvSpPr>
        <p:spPr>
          <a:xfrm>
            <a:off x="558800" y="1306830"/>
            <a:ext cx="110744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4C5F59"/>
                </a:solidFill>
                <a:latin typeface="Arial"/>
                <a:cs typeface="Arial"/>
              </a:rPr>
              <a:t>The coil that fights change</a:t>
            </a:r>
          </a:p>
        </p:txBody>
      </p:sp>
      <p:sp>
        <p:nvSpPr>
          <p:cNvPr id="5" name="text"/>
          <p:cNvSpPr txBox="1"/>
          <p:nvPr/>
        </p:nvSpPr>
        <p:spPr>
          <a:xfrm>
            <a:off x="558800" y="155575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200" b="1" i="0" dirty="0">
                <a:solidFill>
                  <a:srgbClr val="102E29"/>
                </a:solidFill>
                <a:latin typeface="Arial"/>
                <a:cs typeface="Arial"/>
              </a:rPr>
              <a:t>Inductance &amp; LR Circuits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211070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4C5F59"/>
                </a:solidFill>
                <a:latin typeface="Arial"/>
                <a:cs typeface="Arial"/>
              </a:rPr>
              <a:t>A coil induces e.m.f. into itself: change its current and you change its own flux, and Lenz's law makes it push back. Self-inductance smooths every switch-on, banks energy in the field, and gives LR circuits their time constant τ = L/R.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277622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fact-label"/>
          <p:cNvSpPr txBox="1"/>
          <p:nvPr/>
        </p:nvSpPr>
        <p:spPr>
          <a:xfrm>
            <a:off x="558800" y="295402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POSITION</a:t>
            </a:r>
          </a:p>
        </p:txBody>
      </p:sp>
      <p:sp>
        <p:nvSpPr>
          <p:cNvPr id="9" name="fact-value"/>
          <p:cNvSpPr txBox="1"/>
          <p:nvPr/>
        </p:nvSpPr>
        <p:spPr>
          <a:xfrm>
            <a:off x="1778000" y="295402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Lesson 6 of 7 in Electromagnetism</a:t>
            </a:r>
          </a:p>
        </p:txBody>
      </p:sp>
      <p:sp>
        <p:nvSpPr>
          <p:cNvPr id="10" name="fact-label"/>
          <p:cNvSpPr txBox="1"/>
          <p:nvPr/>
        </p:nvSpPr>
        <p:spPr>
          <a:xfrm>
            <a:off x="558800" y="323278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PLAN</a:t>
            </a:r>
          </a:p>
        </p:txBody>
      </p:sp>
      <p:sp>
        <p:nvSpPr>
          <p:cNvPr id="11" name="fact-value"/>
          <p:cNvSpPr txBox="1"/>
          <p:nvPr/>
        </p:nvSpPr>
        <p:spPr>
          <a:xfrm>
            <a:off x="1778000" y="323278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15 slides in the 45-minute core run, about 43 minutes of it</a:t>
            </a:r>
          </a:p>
        </p:txBody>
      </p:sp>
      <p:sp>
        <p:nvSpPr>
          <p:cNvPr id="12" name="fact-label"/>
          <p:cNvSpPr txBox="1"/>
          <p:nvPr/>
        </p:nvSpPr>
        <p:spPr>
          <a:xfrm>
            <a:off x="558800" y="351155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 PAGE</a:t>
            </a:r>
          </a:p>
        </p:txBody>
      </p:sp>
      <p:sp>
        <p:nvSpPr>
          <p:cNvPr id="13" name="fact-value"/>
          <p:cNvSpPr txBox="1"/>
          <p:nvPr/>
        </p:nvSpPr>
        <p:spPr>
          <a:xfrm>
            <a:off x="1778000" y="351155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https://giophysics.com/chapter-28/inductance-lr-circuits/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5947410"/>
            <a:ext cx="31750" cy="19939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787400" y="5972810"/>
            <a:ext cx="10845800" cy="1485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00" b="0" i="1" dirty="0">
                <a:solidFill>
                  <a:srgbClr val="4C5F59"/>
                </a:solidFill>
                <a:latin typeface="Arial"/>
                <a:cs typeface="Arial"/>
              </a:rPr>
              <a:t>Built by GioPhysics from the lesson's own page. Every word on these slides is the lesson's; nothing here is re-authored. Teaching material, not an awarding body's document.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INDUCTANCE &amp; LR CIRCUITS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Inductance &amp; LR Circuits. Built by GioPhysics from the lesson's own copy; nothing on these slides is re-authored.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 / 32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1 OF 4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Self-inductance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ε = −L dI/dt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1 H = 1 V·s/A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The coil's own changing current changes its own flux — the induced back-e.m.f. is proportional to how fast the current is changing, and opposes it.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INDUCTANCE &amp; LR CIRCUITS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Inductance &amp; LR Circuits.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10 / 32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2 OF 4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Stored energy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E = ½LI²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Held in the magnetic field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The work done driving current in against the back-e.m.f. is banked in the field — the magnetic twin of a capacitor's ½CV².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INDUCTANCE &amp; LR CIRCUITS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Inductance &amp; LR Circuits.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11 / 32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3 OF 4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Time constant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τ = L/R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The LR mirror of RC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More inductance resists change for longer; more resistance drags the current to its final value faster. After about 5τ the growth is complete.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INDUCTANCE &amp; LR CIRCUITS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Inductance &amp; LR Circuits.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12 / 32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4 OF 4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Growth and decay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500" b="1" i="0" dirty="0">
                <a:solidFill>
                  <a:srgbClr val="102E29"/>
                </a:solidFill>
                <a:latin typeface="Arial"/>
                <a:cs typeface="Arial"/>
              </a:rPr>
              <a:t>I = I₀(1 − e^(−t/τ)), I = I₀e^(−t/τ)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4475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63% grown, or 37% left, after one τ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0352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011170"/>
            <a:ext cx="110744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The same exponential curves as capacitor charge and discharge, but for current — the inductor delays the current the way a capacitor delays the voltage.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INDUCTANCE &amp; LR CIRCUITS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Inductance &amp; LR Circuits.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13 / 32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PICTURE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instant before the switch closes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Drawn for this lesson</a:t>
            </a:r>
          </a:p>
        </p:txBody>
      </p:sp>
      <p:sp>
        <p:nvSpPr>
          <p:cNvPr id="6" name="panel"/>
          <p:cNvSpPr/>
          <p:nvPr/>
        </p:nvSpPr>
        <p:spPr>
          <a:xfrm>
            <a:off x="2383689" y="1854200"/>
            <a:ext cx="7424621" cy="360045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7" name="A series circuit drawn as a rectangle: a cell of e.m.f. ε along the bottom, a switch at the top left drawn open and labelled as closing at t = 0, a coil of inductance L drawn as five loops along the top, and a resistor R down the right-hand side. Nothing is flowing anywhere yet." descr="A series circuit drawn as a rectangle: a cell of e.m.f. ε along the bottom, a switch at the top left drawn open and labelled as closing at t = 0, a coil of inductance L drawn as five loops along the top, and a resistor R down the right-hand side. Nothing is flowing anywhere yet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7989" y="1968500"/>
            <a:ext cx="7196021" cy="3371850"/>
          </a:xfrm>
          <a:prstGeom prst="rect">
            <a:avLst/>
          </a:prstGeom>
        </p:spPr>
      </p:pic>
      <p:sp>
        <p:nvSpPr>
          <p:cNvPr id="8" name="text"/>
          <p:cNvSpPr txBox="1"/>
          <p:nvPr/>
        </p:nvSpPr>
        <p:spPr>
          <a:xfrm>
            <a:off x="558800" y="5518150"/>
            <a:ext cx="11074400" cy="396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A series circuit drawn as a rectangle: a cell of e.m.f. ε along the bottom, a switch at the top left drawn open and labelled as closing at t = 0, a coil of inductance L drawn as five loops along the top, and a resistor R down the right-hand side. Nothing is flowing anywhere yet.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596519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INDUCTANCE &amp; LR CIRCUITS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Inductance &amp; LR Circuits.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14 / 32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WATCH OUT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common trap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36900"/>
            <a:ext cx="11074400" cy="792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An inductor does not oppose current — it opposes change in current. A settled current flows through an ideal inductor as if it were plain wire, dropping no voltage; the back-e.m.f. exists only while dI/dt is non-zero.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INDUCTANCE &amp; LR CIRCUITS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Inductance &amp; LR Circuits.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15 / 32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0.50 H inductor sits in series with a 10 Ω resistor and a 12 V supply. Find the time constant and the final current.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INDUCTANCE &amp; LR CIRCUITS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Inductance &amp; LR Circuits.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16 / 32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44825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0.50 H inductor sits in series with a 10 Ω resistor and a 12 V supply. Find the time constant and the final current.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544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544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τ = L/R = 0.50 ÷ 10 = 0.050 s.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481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481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Once settled the inductor behaves as plain wire, so I₀ = ε/R = 12 ÷ 10 = 1.2 A.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INDUCTANCE &amp; LR CIRCUITS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Inductance &amp; LR Circuits.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17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τ = 0.050 s; final current 1.2 A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ELECTROMAGNETISM  ·  INDUCTANCE &amp; LR CIRCUITS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Electromagnetism — Inductance &amp; LR Circuits.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18 / 32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For the same circuit, find the current one time constant after the switch closes, and the initial rate of rise of current.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INDUCTANCE &amp; LR CIRCUITS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Inductance &amp; LR Circuits.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19 / 32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WHAT THIS NEEDS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you already know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Starter — Recall what this lesson stands on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2894379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2894379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Recall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2881679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Lenz's law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21709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https://giophysics.com/chapter-28/lenzs-law/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3434764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3434764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Recall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3422064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Faraday's law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3662094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https://giophysics.com/chapter-28/faradays-law/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3975149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5" name="hint"/>
          <p:cNvSpPr txBox="1"/>
          <p:nvPr/>
        </p:nvSpPr>
        <p:spPr>
          <a:xfrm>
            <a:off x="558800" y="3975149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Recall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1549400" y="3962449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5"/>
                <a:latin typeface="Arial"/>
                <a:cs typeface="Arial"/>
              </a:rPr>
              <a:t>Exponential circuit change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4202479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https://giophysics.com/chapter-23/circuit-calculus/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INDUCTANCE &amp; LR CIRCUITS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Inductance &amp; LR Circuits. Built by GioPhysics from the lesson's own copy; nothing on these slides is re-authored.</a:t>
            </a:r>
          </a:p>
        </p:txBody>
      </p:sp>
      <p:sp>
        <p:nvSpPr>
          <p:cNvPr id="2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 / 32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For the same circuit, find the current one time constant after the switch closes, and the initial rate of rise of current.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At t = τ: I = I₀(1 − e⁻¹) = 1.2 × 0.632 ≈ 0.76 A.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At t = 0 no current flows, so the whole 12 V sits across L: dI/dt = ε/L = 12 ÷ 0.50 = 24 A/s.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That initial tangent would reach 1.2 A at exactly t = τ if the rise never slackened.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INDUCTANCE &amp; LR CIRCUITS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Inductance &amp; LR Circuits.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20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I(τ) ≈ 0.76 A, rising initially at 24 A/s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ELECTROMAGNETISM  ·  INDUCTANCE &amp; LR CIRCUITS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Electromagnetism — Inductance &amp; LR Circuits.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21 / 32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PREDICT · TAKE THE VOTE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Commit before you are told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Hands up for each option, then click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9410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The switch closes. What does the current do at the very first instant, and what is it doing a long time later?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947670"/>
            <a:ext cx="6146800" cy="4953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A   Jumps at once to ε/R and stays there — an inductor is just a coil of wire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49377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B   Starts at zero and climbs, settling at ε/R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79222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C   Jumps to ε/R, then falls away as the inductor takes hold</a:t>
            </a:r>
          </a:p>
        </p:txBody>
      </p:sp>
      <p:sp>
        <p:nvSpPr>
          <p:cNvPr id="10" name="panel"/>
          <p:cNvSpPr/>
          <p:nvPr/>
        </p:nvSpPr>
        <p:spPr>
          <a:xfrm>
            <a:off x="7010400" y="1854200"/>
            <a:ext cx="4622800" cy="2287597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1" name="A series circuit drawn as a rectangle: a cell of e.m.f. ε along the bottom, a switch at the top left drawn open and labelled as closing at t = 0, a coil of inductance L drawn as five loops along the top, and a resistor R down the right-hand side. Nothing is flowing anywhere yet." descr="A series circuit drawn as a rectangle: a cell of e.m.f. ε along the bottom, a switch at the top left drawn open and labelled as closing at t = 0, a coil of inductance L drawn as five loops along the top, and a resistor R down the right-hand side. Nothing is flowing anywhere yet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2058997"/>
          </a:xfrm>
          <a:prstGeom prst="rect">
            <a:avLst/>
          </a:prstGeom>
        </p:spPr>
      </p:pic>
      <p:sp>
        <p:nvSpPr>
          <p:cNvPr id="12" name="text"/>
          <p:cNvSpPr txBox="1"/>
          <p:nvPr/>
        </p:nvSpPr>
        <p:spPr>
          <a:xfrm>
            <a:off x="7010400" y="4205297"/>
            <a:ext cx="4622800" cy="990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A series circuit drawn as a rectangle: a cell of e.m.f. ε along the bottom, a switch at the top left drawn open and labelled as closing at t = 0, a coil of inductance L drawn as five loops along the top, and a resistor R down the right-hand side. Nothing is flowing anywhere yet.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7010400" y="5246697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INDUCTANCE &amp; LR CIRCUITS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Inductance &amp; LR Circuits.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22 / 32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PREDICT · THE OUTCOME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What actually happens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Ask the room who changed their mind, and why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766890"/>
            <a:ext cx="11074400" cy="3467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100" b="1" i="0" dirty="0">
                <a:solidFill>
                  <a:srgbClr val="E0A93F"/>
                </a:solidFill>
                <a:latin typeface="Arial"/>
                <a:cs typeface="Arial"/>
              </a:rPr>
              <a:t>B  Starts at zero and climbs, settling at ε/R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1136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321245"/>
            <a:ext cx="11074400" cy="12382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F3EFDF"/>
                </a:solidFill>
                <a:latin typeface="Arial"/>
                <a:cs typeface="Arial"/>
              </a:rPr>
              <a:t>An inductor does not oppose current; it opposes CHANGE of current. A jump from zero to ε/R would be an infinite dI/dt, and the back-e.m.f. opposing it would be infinite too — which is the coil's way of refusing. So the current has to start at zero and climb. Once it has settled, dI/dt is zero, the back-e.m.f. is zero, and the coil behaves exactly like the plain piece of wire it is made of: the final current is ε/R, precisely what it would have been with no inductor in the circuit at all. An inductor changes the journey, never the destination.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ELECTROMAGNETISM  ·  INDUCTANCE &amp; LR CIRCUITS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Electromagnetism — Inductance &amp; LR Circuits.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23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QUICK CHECK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Decide before the answer goes up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An LR circuit has L = 2.0 H and R = 100 Ω. Its time constant is…</a:t>
            </a:r>
          </a:p>
        </p:txBody>
      </p:sp>
      <p:sp>
        <p:nvSpPr>
          <p:cNvPr id="7" name="option-letter"/>
          <p:cNvSpPr txBox="1"/>
          <p:nvPr/>
        </p:nvSpPr>
        <p:spPr>
          <a:xfrm>
            <a:off x="558800" y="2618740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8" name="option"/>
          <p:cNvSpPr txBox="1"/>
          <p:nvPr/>
        </p:nvSpPr>
        <p:spPr>
          <a:xfrm>
            <a:off x="914400" y="2618740"/>
            <a:ext cx="57912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0.02 s</a:t>
            </a:r>
          </a:p>
        </p:txBody>
      </p:sp>
      <p:sp>
        <p:nvSpPr>
          <p:cNvPr id="9" name="option-letter"/>
          <p:cNvSpPr txBox="1"/>
          <p:nvPr/>
        </p:nvSpPr>
        <p:spPr>
          <a:xfrm>
            <a:off x="558800" y="2999740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10" name="option"/>
          <p:cNvSpPr txBox="1"/>
          <p:nvPr/>
        </p:nvSpPr>
        <p:spPr>
          <a:xfrm>
            <a:off x="914400" y="2999740"/>
            <a:ext cx="57912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50 s</a:t>
            </a:r>
          </a:p>
        </p:txBody>
      </p:sp>
      <p:sp>
        <p:nvSpPr>
          <p:cNvPr id="11" name="option-letter"/>
          <p:cNvSpPr txBox="1"/>
          <p:nvPr/>
        </p:nvSpPr>
        <p:spPr>
          <a:xfrm>
            <a:off x="558800" y="3380740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C</a:t>
            </a:r>
          </a:p>
        </p:txBody>
      </p:sp>
      <p:sp>
        <p:nvSpPr>
          <p:cNvPr id="12" name="option"/>
          <p:cNvSpPr txBox="1"/>
          <p:nvPr/>
        </p:nvSpPr>
        <p:spPr>
          <a:xfrm>
            <a:off x="914400" y="3380740"/>
            <a:ext cx="57912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200 s</a:t>
            </a:r>
          </a:p>
        </p:txBody>
      </p:sp>
      <p:sp>
        <p:nvSpPr>
          <p:cNvPr id="13" name="panel"/>
          <p:cNvSpPr/>
          <p:nvPr/>
        </p:nvSpPr>
        <p:spPr>
          <a:xfrm>
            <a:off x="7010400" y="1854200"/>
            <a:ext cx="4622800" cy="2563803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4" name="Current against time in an LR circuit after the switch closes, with the time axis ticked in multiples of τ. The curve rises from zero and flattens towards a dashed line at I₀, a second dashed line is drawn as the tangent at the origin and reaches I₀ at exactly t = τ, and a dot marks the curve where it crosses 0.632 I₀." descr="Current against time in an LR circuit after the switch closes, with the time axis ticked in multiples of τ. The curve rises from zero and flattens towards a dashed line at I₀, a second dashed line is drawn as the tangent at the origin and reaches I₀ at exactly t = τ, and a dot marks the curve where it crosses 0.632 I₀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2335203"/>
          </a:xfrm>
          <a:prstGeom prst="rect">
            <a:avLst/>
          </a:prstGeom>
        </p:spPr>
      </p:pic>
      <p:sp>
        <p:nvSpPr>
          <p:cNvPr id="15" name="text"/>
          <p:cNvSpPr txBox="1"/>
          <p:nvPr/>
        </p:nvSpPr>
        <p:spPr>
          <a:xfrm>
            <a:off x="7010400" y="4481503"/>
            <a:ext cx="4622800" cy="11887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Current against time in an LR circuit after the switch closes, with the time axis ticked in multiples of τ. The curve rises from zero and flattens towards a dashed line at I₀, a second dashed line is drawn as the tangent at the origin and reaches I₀ at exactly t = τ, and a dot marks the curve where it crosses 0.632 I₀.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7010400" y="5721023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INDUCTANCE &amp; LR CIRCUITS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Inductance &amp; LR Circuits. Built by GioPhysics from the lesson's own copy; nothing on these slides is re-authored.</a:t>
            </a:r>
          </a:p>
        </p:txBody>
      </p:sp>
      <p:sp>
        <p:nvSpPr>
          <p:cNvPr id="2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24 / 32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QUICK CHECK · THE ANSWER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The answer, and why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3632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E0A93F"/>
                </a:solidFill>
                <a:latin typeface="Arial"/>
                <a:cs typeface="Arial"/>
              </a:rPr>
              <a:t>A  0.02 s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7142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HOW TO GET THERE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67906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F3EFDF"/>
                </a:solidFill>
                <a:latin typeface="Arial"/>
                <a:cs typeface="Arial"/>
              </a:rPr>
              <a:t>τ = L/R = 2.0 ÷ 100 = 0.02 s — and after about five of these the current is fully grown.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06260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 THE OTHERS TEMPT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558800" y="327025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E0A93F"/>
                </a:solidFill>
                <a:latin typeface="Arial"/>
                <a:cs typeface="Arial"/>
              </a:rPr>
              <a:t>A   Correct. τ = L/R = 2.0 ÷ 100 = 0.02 s, and after about five of those the current has effectively finished growing.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558800" y="366268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B   50 s is R/L = 100 ÷ 2.0, the fraction upside down. The units settle it without any physics: henries per ohm come out in seconds, ohms per henry come out per second — a rate, not a time.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558800" y="4155440"/>
            <a:ext cx="11074400" cy="6438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C   200 s is L × R = 2.0 × 100, multiplying because that is what τ = RC does for a capacitor. Here the resistance is what drains the current away, so it belongs underneath: more resistance makes an LR circuit faster, not slower, which is the opposite of the RC habit.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ELECTROMAGNETISM  ·  INDUCTANCE &amp; LR CIRCUITS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Electromagnetism — Inductance &amp; LR Circuits.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25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4.0 H magnet coil carries a steady 5.0 A. Find the energy stored, and the mean power released if the current is run down over 0.20 s.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INDUCTANCE &amp; LR CIRCUITS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Inductance &amp; LR Circuits.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26 / 32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4.0 H magnet coil carries a steady 5.0 A. Find the energy stored, and the mean power released if the current is run down over 0.20 s.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E = ½LI² = 0.5 × 4.0 × 5.0² = 50 J stored in the field.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Mean power = E/t = 50 ÷ 0.20 = 250 W while the field collapses.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That energy must go somewhere — into a dump resistor, or into a spark if nothing is provided.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INDUCTANCE &amp; LR CIRCUITS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Inductance &amp; LR Circuits.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27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50 J; mean power ≈ 250 W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ELECTROMAGNETISM  ·  INDUCTANCE &amp; LR CIRCUITS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Electromagnetism — Inductance &amp; LR Circuits.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28 / 32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relay coil of inductance 0.50 H carrying 1.2 A is switched open, cutting the current to zero in 0.50 ms. Estimate the induced e.m.f. and explain the spark at the contacts.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INDUCTANCE &amp; LR CIRCUITS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Inductance &amp; LR Circuits.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29 / 32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THINK FIRST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1" i="0" dirty="0">
                <a:solidFill>
                  <a:srgbClr val="102E29"/>
                </a:solidFill>
                <a:latin typeface="Arial"/>
                <a:cs typeface="Arial"/>
              </a:rPr>
              <a:t>You switch off a big electromagnet running from a 12 V supply, and a fat blue spark jumps the contacts. Where did the voltage to jump that gap come from?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Take answers before you click — the point is the commitment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709252"/>
            <a:ext cx="110744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Air needs thousands of volts across a millimetre before it will conduct at all. The supply is 12 V, and there is nothing else in the circuit.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44839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ANSWER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656037"/>
            <a:ext cx="11074400" cy="11226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E0A93F"/>
                </a:solidFill>
                <a:latin typeface="Arial"/>
                <a:cs typeface="Arial"/>
              </a:rPr>
              <a:t>From the coil itself. Cutting the current forces an enormous dI/dt, and the coil answers with ε = −L dI/dt: a 0.50 H relay coil carrying 1.2 A, switched off in half a millisecond, produces about 1.2 kV. The energy is the ½LI² that was stored in the magnetic field, and the gap is the only way out of the circuit left to it. It is why every relay and motor carries a flyback diode.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INDUCTANCE &amp; LR CIRCUITS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Inductance &amp; LR Circuits.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662604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relay coil of inductance 0.50 H carrying 1.2 A is switched open, cutting the current to zero in 0.50 ms. Estimate the induced e.m.f. and explain the spark at the contacts.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278554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278554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dI/dt ≈ 1.2 ÷ (0.50 × 10⁻³) = 2400 A/s.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72254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72254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|ε| = L dI/dt = 0.50 × 2400 = 1200 V — a hundred times the supply voltage.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65954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65954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That kilovolt spike ionises the air gap at the opening contacts: the spark is the inductor forcing its current to keep flowing.</a:t>
            </a:r>
          </a:p>
        </p:txBody>
      </p:sp>
      <p:sp>
        <p:nvSpPr>
          <p:cNvPr id="15" name="step-number"/>
          <p:cNvSpPr txBox="1"/>
          <p:nvPr/>
        </p:nvSpPr>
        <p:spPr>
          <a:xfrm>
            <a:off x="558800" y="4459654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4.</a:t>
            </a:r>
          </a:p>
        </p:txBody>
      </p:sp>
      <p:sp>
        <p:nvSpPr>
          <p:cNvPr id="16" name="step"/>
          <p:cNvSpPr txBox="1"/>
          <p:nvPr/>
        </p:nvSpPr>
        <p:spPr>
          <a:xfrm>
            <a:off x="939800" y="4459654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 flyback diode across the coil gives the current a safe path and tames the spike.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INDUCTANCE &amp; LR CIRCUITS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Inductance &amp; LR Circuits. Built by GioPhysics from the lesson's own copy; nothing on these slides is re-authored.</a:t>
            </a:r>
          </a:p>
        </p:txBody>
      </p:sp>
      <p:sp>
        <p:nvSpPr>
          <p:cNvPr id="2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30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100754"/>
            <a:ext cx="11074400" cy="9245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≈ 1.2 kV — hence the spark, and the flyback diode that prevents it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ELECTROMAGNETISM  ·  INDUCTANCE &amp; LR CIRCUITS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Electromagnetism — Inductance &amp; LR Circuits.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31 / 32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ELECTROMAGNETISM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Where to go next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Plenary — What to take away, what to practise next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186690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186690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Next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185420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19.7 A.C., R.M.S. &amp; Rectification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209423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https://giophysics.com/chapter-28/ac-rms-rectification/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240728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240728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239458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This lesson on giophysics.com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263461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https://giophysics.com/chapter-28/inductance-lr-circuits/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294767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5" name="hint"/>
          <p:cNvSpPr txBox="1"/>
          <p:nvPr/>
        </p:nvSpPr>
        <p:spPr>
          <a:xfrm>
            <a:off x="558800" y="294767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Live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1549400" y="293497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5"/>
                <a:latin typeface="Arial"/>
                <a:cs typeface="Arial"/>
              </a:rPr>
              <a:t>The live, interactive version of these slides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317500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https://giophysics.com/chapter-28/presentation/?lesson=inductance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348805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9" name="hint"/>
          <p:cNvSpPr txBox="1"/>
          <p:nvPr/>
        </p:nvSpPr>
        <p:spPr>
          <a:xfrm>
            <a:off x="558800" y="348805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Chapter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549400" y="347535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6"/>
                <a:latin typeface="Arial"/>
                <a:cs typeface="Arial"/>
              </a:rPr>
              <a:t>All Electromagnetism lessons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558800" y="371538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https://giophysics.com/chapter-28/</a:t>
            </a:r>
          </a:p>
        </p:txBody>
      </p:sp>
      <p:sp>
        <p:nvSpPr>
          <p:cNvPr id="22" name="panel"/>
          <p:cNvSpPr/>
          <p:nvPr/>
        </p:nvSpPr>
        <p:spPr>
          <a:xfrm>
            <a:off x="558800" y="402844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23" name="hint"/>
          <p:cNvSpPr txBox="1"/>
          <p:nvPr/>
        </p:nvSpPr>
        <p:spPr>
          <a:xfrm>
            <a:off x="558800" y="402844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PDF</a:t>
            </a:r>
          </a:p>
        </p:txBody>
      </p:sp>
      <p:sp>
        <p:nvSpPr>
          <p:cNvPr id="24" name="text"/>
          <p:cNvSpPr txBox="1"/>
          <p:nvPr/>
        </p:nvSpPr>
        <p:spPr>
          <a:xfrm>
            <a:off x="1549400" y="401574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7"/>
                <a:latin typeface="Arial"/>
                <a:cs typeface="Arial"/>
              </a:rPr>
              <a:t>Download the lesson PDF</a:t>
            </a:r>
          </a:p>
        </p:txBody>
      </p:sp>
      <p:sp>
        <p:nvSpPr>
          <p:cNvPr id="25" name="text"/>
          <p:cNvSpPr txBox="1"/>
          <p:nvPr/>
        </p:nvSpPr>
        <p:spPr>
          <a:xfrm>
            <a:off x="558800" y="425577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https://giophysics.com/downloads/28-6-inductance-lr-circuits.pdf</a:t>
            </a:r>
          </a:p>
        </p:txBody>
      </p:sp>
      <p:sp>
        <p:nvSpPr>
          <p:cNvPr id="2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INDUCTANCE &amp; LR CIRCUITS</a:t>
            </a:r>
          </a:p>
        </p:txBody>
      </p:sp>
      <p:sp>
        <p:nvSpPr>
          <p:cNvPr id="2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3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Inductance &amp; LR Circuits. Built by GioPhysics from the lesson's own copy; nothing on these slides is re-authored.</a:t>
            </a:r>
          </a:p>
        </p:txBody>
      </p:sp>
      <p:sp>
        <p:nvSpPr>
          <p:cNvPr id="3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32 / 32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In one sentence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55546"/>
            <a:ext cx="11074400" cy="14859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000" b="0" i="0" dirty="0">
                <a:solidFill>
                  <a:srgbClr val="102E29"/>
                </a:solidFill>
                <a:latin typeface="Arial"/>
                <a:cs typeface="Arial"/>
              </a:rPr>
              <a:t>Self-inductance L is the e.m.f. a coil induces in itself per unit rate of change of its own current: ε = −L dI/dt, measured in henries.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INDUCTANCE &amp; LR CIRCUITS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Inductance &amp; LR Circuits.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4 / 32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that looks like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4105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 EXAMPLE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348697"/>
            <a:ext cx="110744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Break the circuit of a large electromagnet abruptly and the collapsing flux makes dI/dt enormous — the induced kilovolt spike jumps the opening switch contacts as a spark.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INDUCTANCE &amp; LR CIRCUITS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Inductance &amp; LR Circuits.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5 / 32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BIG IDEA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coil that fights change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06700"/>
            <a:ext cx="11074400" cy="792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An inductor is Lenz's law turned inward. Try to raise the current and the growing flux through the coil's own turns induces a back-e.m.f. ε = −L dI/dt that resists the rise; try to cut the current and the collapsing flux drives it onward.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764280"/>
            <a:ext cx="11074400" cy="6934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So current in an LR circuit can never jump — it grows as I = I₀(1 − e^(−t/τ)) and decays as I₀e^(−t/τ), with τ = L/R playing exactly the role RC plays for capacitors. The work done pushing charge against the back-e.m.f. is stored in the magnetic field, E = ½LI².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INDUCTANCE &amp; LR CIRCUITS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Inductance &amp; LR Circuits.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6 / 32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Lenz's law turned inward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68785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Every lesson so far had one circuit inducing into another. An inductor induces into itself: rising current means rising flux through its own turns, and the induced e.m.f. opposes the rise. That is all a back-e.m.f. is.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INDUCTANCE &amp; LR CIRCUITS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Inductance &amp; LR Circuits.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7 / 32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RC mirror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68785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Close the switch and I climbs from zero toward I₀ = ε/R along 1 − e^(−t/τ); the tangent at t = 0 would reach I₀ at exactly t = τ. Once settled, an ideal inductor is just wire — all the opposition lives in the changing, not the current.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INDUCTANCE &amp; LR CIRCUITS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Inductance &amp; LR Circuits.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8 / 32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Sparks and mutual inductance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79885"/>
            <a:ext cx="11074400" cy="6934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Open the switch and dI/dt is huge and negative — the induced e.m.f. can reach kilovolts and arc across the gap. And when a second coil shares the flux, the same physics is mutual inductance: the changing current in one induces e.m.f. in the other, which is precisely how a transformer's primary talks to its secondary.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ELECTROMAGNETISM  ·  INDUCTANCE &amp; LR CIRCUITS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Electromagnetism — Inductance &amp; LR Circuits.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9 / 32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ioPhysic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ioPhysics Note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Application>GioPhysics gen-lesson-pptx</Application>
  <DocSecurity>0</DocSecurity>
  <PresentationFormat>Widescreen</PresentationFormat>
  <Slides>32</Slides>
  <Notes>32</Notes>
  <HiddenSlides>0</HiddenSlides>
  <MMClips>0</MMClip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Electromagnetism — Inductance &amp; LR Circuits</dc:title>
  <dc:subject>Electromagnetism</dc:subject>
  <dc:creator>GioPhysics</dc:creator>
  <cp:keywords>lesson, Electromagnetism, chapter-28, classroom slides</cp:keywords>
  <dc:description>Built by GioPhysics from the lesson's own page. Every word on these slides is the lesson's; nothing here is re-authored. Teaching material, not an awarding body's document.</dc:description>
  <cp:lastModifiedBy>GioPhysics</cp:lastModifiedBy>
  <dcterms:created xsi:type="dcterms:W3CDTF">2026-01-01T00:00:00Z</dcterms:created>
  <dcterms:modified xsi:type="dcterms:W3CDTF">2026-01-01T00:00:00Z</dcterms:modified>
</cp:coreProperties>
</file>