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Equilibrium Calculus Integration. Lesson 11 of 11.</a:t>
            </a:r>
          </a:p>
          <a:p>
            <a:pPr marL="0" indent="0">
              <a:buNone/>
            </a:pPr>
            <a:r>
              <a:rPr lang="en-GB" sz="1200" dirty="0"/>
              <a:t>[Intro] A distributed load is many tiny forces. Integration combines them into one resultant, locates where it acts, and builds the shear and bending-moment story along a beam.</a:t>
            </a:r>
          </a:p>
          <a:p>
            <a:pPr marL="0" indent="0">
              <a:buNone/>
            </a:pPr>
            <a:r>
              <a:rPr lang="en-GB" sz="1200" dirty="0"/>
              <a:t>[Source] https://giophysics.com/chapter-3/equilibrium-calculus-integration/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Equilibrium occurs where dU/dx = 0, and the shape around that point tells what happens after a small displacement. For U(x) = ½kx², x = 0 is a minimum of U and a small displacement produces a restoring force toward the center: stable equilibrium. For U(x) = U₀ − ½kx², x = 0 is a maximum of U and a small displacement produces a force farther away from the center: unstable equilibrium. For U(x) = constant, every nearby position has the same potential energy, so a displacement produces no restoring force: neutral equilibrium. A minimum has U″ &gt; 0, a maximum has U″ &lt; 0, and a locally flat curve has U″ = 0.</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Derivative: F = −dU/dx</a:t>
            </a:r>
          </a:p>
          <a:p>
            <a:pPr marL="0" indent="0">
              <a:buNone/>
            </a:pPr>
            <a:r>
              <a:rPr lang="en-GB" sz="1200" dirty="0"/>
              <a:t>[In plain English] Force is the negative slope of a potential-energy graph.</a:t>
            </a:r>
          </a:p>
          <a:p>
            <a:pPr marL="0" indent="0">
              <a:buNone/>
            </a:pPr>
            <a:r>
              <a:rPr lang="en-GB" sz="1200" dirty="0"/>
              <a:t>[Note] At an equilibrium point, the slope is zero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Indefinite integral: V = ∫(−w) dx + C</a:t>
            </a:r>
          </a:p>
          <a:p>
            <a:pPr marL="0" indent="0">
              <a:buNone/>
            </a:pPr>
            <a:r>
              <a:rPr lang="en-GB" sz="1200" dirty="0"/>
              <a:t>[In plain English] Integration reverses differentiation, just as one known point fixes an antiderivative.</a:t>
            </a:r>
          </a:p>
          <a:p>
            <a:pPr marL="0" indent="0">
              <a:buNone/>
            </a:pPr>
            <a:r>
              <a:rPr lang="en-GB" sz="1200" dirty="0"/>
              <a:t>[Note] A boundary condition fixes the constant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Definite integral: W = ∫₀ᴸ w(x) dx</a:t>
            </a:r>
          </a:p>
          <a:p>
            <a:pPr marL="0" indent="0">
              <a:buNone/>
            </a:pPr>
            <a:r>
              <a:rPr lang="en-GB" sz="1200" dirty="0"/>
              <a:t>[In plain English] A definite integral is signed area.</a:t>
            </a:r>
          </a:p>
          <a:p>
            <a:pPr marL="0" indent="0">
              <a:buNone/>
            </a:pPr>
            <a:r>
              <a:rPr lang="en-GB" sz="1200" dirty="0"/>
              <a:t>[Note] kN/m × m = kN, so the area represents a force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Line of action: x̄ = ∫₀ᴸ xw(x) dx ÷ W</a:t>
            </a:r>
          </a:p>
          <a:p>
            <a:pPr marL="0" indent="0">
              <a:buNone/>
            </a:pPr>
            <a:r>
              <a:rPr lang="en-GB" sz="1200" dirty="0"/>
              <a:t>[In plain English] The resultant has the same total force and the same moment as the original distribution.</a:t>
            </a:r>
          </a:p>
          <a:p>
            <a:pPr marL="0" indent="0">
              <a:buNone/>
            </a:pPr>
            <a:r>
              <a:rPr lang="en-GB" sz="1200" dirty="0"/>
              <a:t>[Note] Rₐ = W(L − x̄)/L and Rᵦ = Wx̄/L</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Linked beam relationships: dV/dx = −w · dM/dx = V</a:t>
            </a:r>
          </a:p>
          <a:p>
            <a:pPr marL="0" indent="0">
              <a:buNone/>
            </a:pPr>
            <a:r>
              <a:rPr lang="en-GB" sz="1200" dirty="0"/>
              <a:t>[In plain English] Read each graph as the accumulated area of the one before it. M is greatest where V = 0.</a:t>
            </a:r>
          </a:p>
          <a:p>
            <a:pPr marL="0" indent="0">
              <a:buNone/>
            </a:pPr>
            <a:r>
              <a:rPr lang="en-GB" sz="1200" dirty="0"/>
              <a:t>[Note] Downward load intensity is shown as positive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beam on two supports under a triangular load, the arrows onto it stubby at A and full depth at B where the intensity reaches 9 kN/m, the 6.0 m span dimensioned beneath, and no resultant drawn anywhere on the page.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resultant does not always act at the middle. It acts at the centroid of the load-intensity graph. A triangle is one-third of its base from the larger end.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Uniform load: 4 kN/m over a 6 m beam.</a:t>
            </a:r>
          </a:p>
          <a:p>
            <a:pPr marL="0" indent="0">
              <a:buNone/>
            </a:pPr>
            <a:r>
              <a:rPr lang="en-GB" sz="1200" dirty="0"/>
              <a:t>[Answer] W = 24 kN; Rₐ = Rᵦ = 12 kN; Mmax = 18 kN·m at x = 3 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 · Accumulate the load. W = ∫₀⁶ 4 dx = 24 kN.</a:t>
            </a:r>
          </a:p>
          <a:p>
            <a:pPr marL="0" indent="0">
              <a:buNone/>
            </a:pPr>
            <a:r>
              <a:rPr lang="en-GB" sz="1200" dirty="0"/>
              <a:t>[Step 2] 2 · Locate it. The rectangle’s centroid is at x̄ = 3 m, so symmetry gives Rₐ = Rᵦ = 12 kN.</a:t>
            </a:r>
          </a:p>
          <a:p>
            <a:pPr marL="0" indent="0">
              <a:buNone/>
            </a:pPr>
            <a:r>
              <a:rPr lang="en-GB" sz="1200" dirty="0"/>
              <a:t>[Step 3] 3 · Build the functions. V(x) = 12 − 4x and M(x) = 12x − 2x².</a:t>
            </a:r>
          </a:p>
          <a:p>
            <a:pPr marL="0" indent="0">
              <a:buNone/>
            </a:pPr>
            <a:r>
              <a:rPr lang="en-GB" sz="1200" dirty="0"/>
              <a:t>[Step 4] 4 · Find the peak. V = 0 at x = 3 m, so Mmax = 18 kN·m.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2.10 Equilibrium Advanced; 2.8 Moments of Force; 2.7 Kinematics Calculus; 1.7 Calculus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24 kN; Rₐ = Rᵦ = 12 kN; Mmax = 18 kN·m at x = 3 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Triangular load: zero at A, 9 kN/m at B over 6 m.</a:t>
            </a:r>
          </a:p>
          <a:p>
            <a:pPr marL="0" indent="0">
              <a:buNone/>
            </a:pPr>
            <a:r>
              <a:rPr lang="en-GB" sz="1200" dirty="0"/>
              <a:t>[Answer] W = 27 kN; Rₐ = 9 kN; Rᵦ = 18 kN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 · Area. W = ½(6)(9) = 27 kN.</a:t>
            </a:r>
          </a:p>
          <a:p>
            <a:pPr marL="0" indent="0">
              <a:buNone/>
            </a:pPr>
            <a:r>
              <a:rPr lang="en-GB" sz="1200" dirty="0"/>
              <a:t>[Step 2] 2 · First moment. x̄ = 2L/3 = 4 m from the zero end.</a:t>
            </a:r>
          </a:p>
          <a:p>
            <a:pPr marL="0" indent="0">
              <a:buNone/>
            </a:pPr>
            <a:r>
              <a:rPr lang="en-GB" sz="1200" dirty="0"/>
              <a:t>[Step 3] 3 · Equilibrium. Rᵦ(6) = 27(4), so Rᵦ = 18 kN and Rₐ = 9 kN.</a:t>
            </a:r>
          </a:p>
          <a:p>
            <a:pPr marL="0" indent="0">
              <a:buNone/>
            </a:pPr>
            <a:r>
              <a:rPr lang="en-GB" sz="1200" dirty="0"/>
              <a:t>[Step 4] 4 · Check. The larger reaction is beside the larger part of the load.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27 kN; Rₐ = 9 kN; Rᵦ = 18 kN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Energy bowl: U = ½kx² with k = 50 N/m.</a:t>
            </a:r>
          </a:p>
          <a:p>
            <a:pPr marL="0" indent="0">
              <a:buNone/>
            </a:pPr>
            <a:r>
              <a:rPr lang="en-GB" sz="1200" dirty="0"/>
              <a:t>[Answer] x = 0 is a stable minimum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 · Differentiate. F = −dU/dx = −kx.</a:t>
            </a:r>
          </a:p>
          <a:p>
            <a:pPr marL="0" indent="0">
              <a:buNone/>
            </a:pPr>
            <a:r>
              <a:rPr lang="en-GB" sz="1200" dirty="0"/>
              <a:t>[Step 2] 2 · Find equilibrium. F = 0 at x = 0.</a:t>
            </a:r>
          </a:p>
          <a:p>
            <a:pPr marL="0" indent="0">
              <a:buNone/>
            </a:pPr>
            <a:r>
              <a:rPr lang="en-GB" sz="1200" dirty="0"/>
              <a:t>[Step 3] 3 · Classify. U″ = k = 50 N/m &gt; 0, so x = 0 is a stable minimum.</a:t>
            </a:r>
          </a:p>
          <a:p>
            <a:pPr marL="0" indent="0">
              <a:buNone/>
            </a:pPr>
            <a:r>
              <a:rPr lang="en-GB" sz="1200" dirty="0"/>
              <a:t>[Step 4] 4 · Test a displacement. At x = 0.12 m, F = −6 N: the force points back toward zero.</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x = 0 is a stable minimum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area is right and its position is not. Line 1 has already treated the load as a triangle; line 2 then places it as though it were a rectangle. It is an easy slip because a symmetric load really does act at mid-span, and most of the loads anyone meets first are symmetric. The result should look wrong on inspection: it makes the two reactions equal on a beam that is loaded almost entirely at one end.</a:t>
            </a:r>
          </a:p>
          <a:p>
            <a:pPr marL="0" indent="0">
              <a:buNone/>
            </a:pPr>
            <a:r>
              <a:rPr lang="en-GB" sz="1200" dirty="0"/>
              <a:t>[It should say] The resultant acts at the centroid of the triangle, x̄ = 2L/3 = 4.0 m, so RB × 6.0 = 27 × 4.0 and RB = 18 kN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load grows linearly from zero at A to 9 kN/m at B along a 6.0 m beam. Its 27 kN resultant acts where?</a:t>
            </a:r>
          </a:p>
          <a:p>
            <a:pPr marL="0" indent="0">
              <a:buNone/>
            </a:pPr>
            <a:r>
              <a:rPr lang="en-GB" sz="1200" dirty="0"/>
              <a:t>[Options] A 3.0 m from A — the middle of the span   B 4.0 m from A   C 2.0 m from A</a:t>
            </a:r>
          </a:p>
          <a:p>
            <a:pPr marL="0" indent="0">
              <a:buNone/>
            </a:pPr>
            <a:r>
              <a:rPr lang="en-GB" sz="1200" dirty="0"/>
              <a:t>[Figure] A beam on two supports under a triangular load, the arrows onto it stubby at A and full depth at B where the intensity reaches 9 kN/m, the 6.0 m span dimensioned beneath, and no resultant drawn anywhere on the page.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4.0 m from A. x̄ = ∫xw dx / W puts the resultant at the centroid of the load-intensity graph, and this graph is a triangle. A triangle's centroid sits one third of the base from its heavy end — 2.0 m back from B, which is 4.0 m from A. 3.0 m is the answer for a uniform load, and would leave the beam short at the heavily loaded end. 2.0 m is the right one-third, measured from the wrong end.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shelf is loaded so the books thin out steadily from a full pile at one end to nothing at the other. Where does the whole load act? You want to put one support under it, in the one place that would balance it. The obvious answer is the middle of the shelf.</a:t>
            </a:r>
          </a:p>
          <a:p>
            <a:pPr marL="0" indent="0">
              <a:buNone/>
            </a:pPr>
            <a:r>
              <a:rPr lang="en-GB" sz="1200" dirty="0"/>
              <a:t>[Answer] Two thirds of the way along, measured from the empty end — the centroid of the triangle the load makes, not the centre of the span. The middle is right only when the load is uniform, and this one is not. The resultant of a distributed load has to reproduce both its total force and its total moment, and only the centroid does both.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Equilibrium calculus replaces a distributed load with integrals that give its total force, position, shear, and bending moment.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triangular load on a beam has a resultant equal to the triangle’s area acting through the triangle’s centroid.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Differentiation asks how fast a quantity changes at one position. Integration reverses that relationship and adds small contributions across an interval. Force is the negative slope of a potential-energy graph, and at an equilibrium point that slope is zero. A definite integral is signed area: here its units are kN/m × m = kN, so the area represents a force. Load intensity integrates with sign into shear force, dV/dx = −w, and integrating again gives bending moment, dM/dx = V. The resultant that replaces a continuous load has the same total force and the same moment as the original distribution.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Differentiation asks how fast a quantity changes at one position. Integration reverses that relationship and adds small contributions across an interval.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Choose a load shape, then change the span and peak intensity. The resultant has the same total force and the same moment as the original distribution. A uniform distributed load has w(x) = w₀, the load intensity being the same at every point. A triangular increasing load has w(x) = w₀x/L, growing linearly from zero at A to w₀ at B. A triangular decreasing load has w(x) = w₀(1 − x/L), falling linearly from w₀ at A to zero at B.</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plotted values use exact antiderivatives for the selected load. The narrow bars are samples of those continuous functions, not a numerical approximation to the physics. Choose axes and signs, integrate the load to find W and x̄ = ∫xw dx/W, then solve the reactions with ΣF = 0 and ΣM = 0. Integrate twice using dV/dx = −w and dM/dx = V, and apply the boundary conditions: for simple supports, M(0) = M(L) = 0. Check the endpoints — for this beam, V(L⁻) = −Rᵦ and the final reaction closes it.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hyperlink" Target="https://giophysics.com/chapter-3/presentation/?lesson=calculu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equilibrium-advanced/" TargetMode="External"/><Relationship Id="rId4" Type="http://schemas.openxmlformats.org/officeDocument/2006/relationships/hyperlink" Target="https://giophysics.com/chapter-3/moments-of-force/" TargetMode="External"/><Relationship Id="rId5" Type="http://schemas.openxmlformats.org/officeDocument/2006/relationships/hyperlink" Target="https://giophysics.com/chapter-2/kinematics-calculus-integration-problems/" TargetMode="External"/><Relationship Id="rId6" Type="http://schemas.openxmlformats.org/officeDocument/2006/relationships/hyperlink" Target="https://giophysics.com/chapter-1/kinematics-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hyperlink" Target="https://giophysics.com/chapter-3/presentation/?lesson=calculu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3/forces-model-for-gaming/" TargetMode="External"/><Relationship Id="rId4" Type="http://schemas.openxmlformats.org/officeDocument/2006/relationships/hyperlink" Target="https://giophysics.com/chapter-3/equilibrium-calculus-integration/" TargetMode="External"/><Relationship Id="rId5" Type="http://schemas.openxmlformats.org/officeDocument/2006/relationships/hyperlink" Target="https://giophysics.com/chapter-3/presentation/?lesson=calculus"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11-equilibrium-calculus-integr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Accumulate. Locate. Balance. Integrate. Check.</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Equilibrium Calculus Integration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distributed load is many tiny forces. Integration combines them into one resultant, locates where it acts, and builds the shear and bending-moment story along a beam.</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11 of 11 in Forces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https://giophysics.com/chapter-3/equilibrium-calculus-integration/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zero net force can be stable, unstable, or neutral.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Equilibrium occurs where dU/dx = 0, and the shape around that point tells what happens after a small displacement. For U(x) = ½kx², x = 0 is a minimum of U and a small displacement produces a restoring force toward the center: stable equilibrium. For U(x) = U₀ − ½kx², x = 0 is a maximum of U and a small displacement produces a force farther away from the center: unstable equilibrium.</a:t>
            </a:r>
          </a:p>
        </p:txBody>
      </p:sp>
      <p:sp>
        <p:nvSpPr>
          <p:cNvPr id="7" name="text"/>
          <p:cNvSpPr txBox="1"/>
          <p:nvPr/>
        </p:nvSpPr>
        <p:spPr>
          <a:xfrm>
            <a:off x="558800" y="393152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U(x) = constant, every nearby position has the same potential energy, so a displacement produces no restoring force: neutral equilibrium. A minimum has U″ &gt; 0, a maximum has U″ &lt; 0, and a locally flat curve has U″ = 0.</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Derivative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−dU/dx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 an equilibrium point, the slope is zero</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Force is the negative slope of a potential-energy graph.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Indefinite 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∫(−w) dx + C</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boundary condition fixes the constant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Integration reverses differentiation, just as one known point fixes an antiderivative.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Definite integral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∫₀ᴸ w(x) dx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kN/m × m = kN, so the area represents a force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definite integral is signed area.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Line of 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 = ∫₀ᴸ xw(x) dx ÷ W</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Rₐ = W(L − x̄)/L and Rᵦ = Wx̄/L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resultant has the same total force and the same moment as the original distribution.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Linked beam relationships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dV/dx = −w · dM/dx = 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Downward load intensity is shown as positive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Read each graph as the accumulated area of the one before it. M is greatest where V = 0.</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load that is not uniform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00375" y="1854200"/>
            <a:ext cx="6391250" cy="3600450"/>
          </a:xfrm>
          <a:prstGeom prst="rect">
            <a:avLst/>
          </a:prstGeom>
          <a:solidFill>
            <a:srgbClr val="FFFFFF"/>
          </a:solidFill>
          <a:ln w="9525">
            <a:solidFill>
              <a:srgbClr val="C6C8BB"/>
            </a:solidFill>
          </a:ln>
        </p:spPr>
      </p:sp>
      <p:pic>
        <p:nvPicPr>
          <p:cNvPr id="7" name="A beam on two supports under a triangular load, the arrows onto it stubby at A and full depth at B where the intensity reaches 9 kN/m, the 6.0 m span dimensioned beneath, and no resultant drawn anywhere on the page." descr="A beam on two supports under a triangular load, the arrows onto it stubby at A and full depth at B where the intensity reaches 9 kN/m, the 6.0 m span dimensioned beneath, and no resultant drawn anywhere on the page."/>
          <p:cNvPicPr>
            <a:picLocks noChangeAspect="1"/>
          </p:cNvPicPr>
          <p:nvPr/>
        </p:nvPicPr>
        <p:blipFill>
          <a:blip r:embed="rId3"/>
          <a:stretch>
            <a:fillRect/>
          </a:stretch>
        </p:blipFill>
        <p:spPr>
          <a:xfrm>
            <a:off x="3014675" y="1968500"/>
            <a:ext cx="616265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beam on two supports under a triangular load, the arrows onto it stubby at A and full depth at B where the intensity reaches 9 kN/m, the 6.0 m span dimensioned beneath, and no resultant drawn anywhere on the page.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resultant does not always act at the middle. It acts at the centroid of the load-intensity graph. A triangle is one-third of its base from the larger end.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RESULTANT · REACTIONS · MAXIMUM MOMENT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8571840" y="787400"/>
            <a:ext cx="3061360" cy="266700"/>
          </a:xfrm>
          <a:prstGeom prst="roundRect">
            <a:avLst>
              <a:gd name="adj" fmla="val 30000"/>
            </a:avLst>
          </a:prstGeom>
          <a:solidFill>
            <a:srgbClr val="E0A93F"/>
          </a:solidFill>
          <a:ln>
            <a:noFill/>
          </a:ln>
        </p:spPr>
      </p:sp>
      <p:sp>
        <p:nvSpPr>
          <p:cNvPr id="6" name="chip"/>
          <p:cNvSpPr txBox="1"/>
          <p:nvPr/>
        </p:nvSpPr>
        <p:spPr>
          <a:xfrm>
            <a:off x="8571840" y="787400"/>
            <a:ext cx="306136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resultant · reactions · maximum moment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Uniform load: 4 kN/m over a 6 m beam.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RESULTANT · REACTIONS · MAXIMUM MOMENT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8571840" y="787400"/>
            <a:ext cx="3061360" cy="266700"/>
          </a:xfrm>
          <a:prstGeom prst="roundRect">
            <a:avLst>
              <a:gd name="adj" fmla="val 30000"/>
            </a:avLst>
          </a:prstGeom>
          <a:solidFill>
            <a:srgbClr val="E0A93F"/>
          </a:solidFill>
          <a:ln>
            <a:noFill/>
          </a:ln>
        </p:spPr>
      </p:sp>
      <p:sp>
        <p:nvSpPr>
          <p:cNvPr id="6" name="chip"/>
          <p:cNvSpPr txBox="1"/>
          <p:nvPr/>
        </p:nvSpPr>
        <p:spPr>
          <a:xfrm>
            <a:off x="8571840" y="787400"/>
            <a:ext cx="306136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resultant · reactions · maximum moment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1979"/>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Uniform load: 4 kN/m over a 6 m beam.</a:t>
            </a:r>
          </a:p>
        </p:txBody>
      </p:sp>
      <p:sp>
        <p:nvSpPr>
          <p:cNvPr id="9" name="step-number"/>
          <p:cNvSpPr txBox="1"/>
          <p:nvPr/>
        </p:nvSpPr>
        <p:spPr>
          <a:xfrm>
            <a:off x="558800" y="3151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51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 · Accumulate the load. W = ∫₀⁶ 4 dx = 24 kN.</a:t>
            </a:r>
          </a:p>
        </p:txBody>
      </p:sp>
      <p:sp>
        <p:nvSpPr>
          <p:cNvPr id="11" name="step-number"/>
          <p:cNvSpPr txBox="1"/>
          <p:nvPr/>
        </p:nvSpPr>
        <p:spPr>
          <a:xfrm>
            <a:off x="558800" y="3545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45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 · Locate it. The rectangle’s centroid is at x̄ = 3 m, so symmetry gives Rₐ = Rᵦ = 12 kN.</a:t>
            </a:r>
          </a:p>
        </p:txBody>
      </p:sp>
      <p:sp>
        <p:nvSpPr>
          <p:cNvPr id="13" name="step-number"/>
          <p:cNvSpPr txBox="1"/>
          <p:nvPr/>
        </p:nvSpPr>
        <p:spPr>
          <a:xfrm>
            <a:off x="558800" y="3938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938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3 · Build the functions. V(x) = 12 − 4x and M(x) = 12x − 2x².</a:t>
            </a:r>
          </a:p>
        </p:txBody>
      </p:sp>
      <p:sp>
        <p:nvSpPr>
          <p:cNvPr id="15" name="step-number"/>
          <p:cNvSpPr txBox="1"/>
          <p:nvPr/>
        </p:nvSpPr>
        <p:spPr>
          <a:xfrm>
            <a:off x="558800" y="4332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332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4 · Find the peak. V = 0 at x = 3 m, so Mmax = 18 kN·m.</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2.10 Equilibrium Advanced</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https://giophysics.com/chapter-3/equilibrium-advanced/</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2.8 Moments of Force</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https://giophysics.com/chapter-3/moments-of-force/</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2.7 Kinematics Calculus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https://giophysics.com/chapter-2/kinematics-calculus-integration-problems/</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1.7 Calculus</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https://giophysics.com/chapter-1/kinematics-calculus/</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3 · RESULTANT · REACTIONS · MAXIMUM MOMENT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8571840" y="787400"/>
            <a:ext cx="3061360" cy="266700"/>
          </a:xfrm>
          <a:prstGeom prst="roundRect">
            <a:avLst>
              <a:gd name="adj" fmla="val 30000"/>
            </a:avLst>
          </a:prstGeom>
          <a:solidFill>
            <a:srgbClr val="E0A93F"/>
          </a:solidFill>
          <a:ln>
            <a:noFill/>
          </a:ln>
        </p:spPr>
      </p:sp>
      <p:sp>
        <p:nvSpPr>
          <p:cNvPr id="6" name="chip"/>
          <p:cNvSpPr txBox="1"/>
          <p:nvPr/>
        </p:nvSpPr>
        <p:spPr>
          <a:xfrm>
            <a:off x="8571840" y="787400"/>
            <a:ext cx="306136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resultant · reactions · maximum moment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24 kN; Rₐ = Rᵦ = 12 kN; Mmax = 18 kN·m at x = 3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FIRST MOMENT · UNEQUAL REACTIONS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119301" y="787400"/>
            <a:ext cx="2513899" cy="266700"/>
          </a:xfrm>
          <a:prstGeom prst="roundRect">
            <a:avLst>
              <a:gd name="adj" fmla="val 30000"/>
            </a:avLst>
          </a:prstGeom>
          <a:solidFill>
            <a:srgbClr val="E0A93F"/>
          </a:solidFill>
          <a:ln>
            <a:noFill/>
          </a:ln>
        </p:spPr>
      </p:sp>
      <p:sp>
        <p:nvSpPr>
          <p:cNvPr id="6" name="chip"/>
          <p:cNvSpPr txBox="1"/>
          <p:nvPr/>
        </p:nvSpPr>
        <p:spPr>
          <a:xfrm>
            <a:off x="9119301" y="787400"/>
            <a:ext cx="251389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first moment · unequal reactions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Triangular load: zero at A, 9 kN/m at B over 6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FIRST MOMENT · UNEQUAL REACTIONS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119301" y="787400"/>
            <a:ext cx="2513899" cy="266700"/>
          </a:xfrm>
          <a:prstGeom prst="roundRect">
            <a:avLst>
              <a:gd name="adj" fmla="val 30000"/>
            </a:avLst>
          </a:prstGeom>
          <a:solidFill>
            <a:srgbClr val="E0A93F"/>
          </a:solidFill>
          <a:ln>
            <a:noFill/>
          </a:ln>
        </p:spPr>
      </p:sp>
      <p:sp>
        <p:nvSpPr>
          <p:cNvPr id="6" name="chip"/>
          <p:cNvSpPr txBox="1"/>
          <p:nvPr/>
        </p:nvSpPr>
        <p:spPr>
          <a:xfrm>
            <a:off x="9119301" y="787400"/>
            <a:ext cx="251389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first moment · unequal reactions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1979"/>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Triangular load: zero at A, 9 kN/m at B over 6 m.</a:t>
            </a:r>
          </a:p>
        </p:txBody>
      </p:sp>
      <p:sp>
        <p:nvSpPr>
          <p:cNvPr id="9" name="step-number"/>
          <p:cNvSpPr txBox="1"/>
          <p:nvPr/>
        </p:nvSpPr>
        <p:spPr>
          <a:xfrm>
            <a:off x="558800" y="3151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51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 · Area. W = ½(6)(9) = 27 kN.</a:t>
            </a:r>
          </a:p>
        </p:txBody>
      </p:sp>
      <p:sp>
        <p:nvSpPr>
          <p:cNvPr id="11" name="step-number"/>
          <p:cNvSpPr txBox="1"/>
          <p:nvPr/>
        </p:nvSpPr>
        <p:spPr>
          <a:xfrm>
            <a:off x="558800" y="3545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45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 · First moment. x̄ = 2L/3 = 4 m from the zero end.</a:t>
            </a:r>
          </a:p>
        </p:txBody>
      </p:sp>
      <p:sp>
        <p:nvSpPr>
          <p:cNvPr id="13" name="step-number"/>
          <p:cNvSpPr txBox="1"/>
          <p:nvPr/>
        </p:nvSpPr>
        <p:spPr>
          <a:xfrm>
            <a:off x="558800" y="3938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938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3 · Equilibrium. Rᵦ(6) = 27(4), so Rᵦ = 18 kN and Rₐ = 9 kN.</a:t>
            </a:r>
          </a:p>
        </p:txBody>
      </p:sp>
      <p:sp>
        <p:nvSpPr>
          <p:cNvPr id="15" name="step-number"/>
          <p:cNvSpPr txBox="1"/>
          <p:nvPr/>
        </p:nvSpPr>
        <p:spPr>
          <a:xfrm>
            <a:off x="558800" y="4332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332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4 · Check. The larger reaction is beside the larger part of the load.</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3 · FIRST MOMENT · UNEQUAL REACTIONS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119301" y="787400"/>
            <a:ext cx="2513899" cy="266700"/>
          </a:xfrm>
          <a:prstGeom prst="roundRect">
            <a:avLst>
              <a:gd name="adj" fmla="val 30000"/>
            </a:avLst>
          </a:prstGeom>
          <a:solidFill>
            <a:srgbClr val="E0A93F"/>
          </a:solidFill>
          <a:ln>
            <a:noFill/>
          </a:ln>
        </p:spPr>
      </p:sp>
      <p:sp>
        <p:nvSpPr>
          <p:cNvPr id="6" name="chip"/>
          <p:cNvSpPr txBox="1"/>
          <p:nvPr/>
        </p:nvSpPr>
        <p:spPr>
          <a:xfrm>
            <a:off x="9119301" y="787400"/>
            <a:ext cx="251389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first moment · unequal reactions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27 kN; Rₐ = 9 kN; Rᵦ = 18 kN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DERIVATIVE · STABILITY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77695" y="787400"/>
            <a:ext cx="1655505" cy="266700"/>
          </a:xfrm>
          <a:prstGeom prst="roundRect">
            <a:avLst>
              <a:gd name="adj" fmla="val 30000"/>
            </a:avLst>
          </a:prstGeom>
          <a:solidFill>
            <a:srgbClr val="E0A93F"/>
          </a:solidFill>
          <a:ln>
            <a:noFill/>
          </a:ln>
        </p:spPr>
      </p:sp>
      <p:sp>
        <p:nvSpPr>
          <p:cNvPr id="6" name="chip"/>
          <p:cNvSpPr txBox="1"/>
          <p:nvPr/>
        </p:nvSpPr>
        <p:spPr>
          <a:xfrm>
            <a:off x="9977695" y="787400"/>
            <a:ext cx="165550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derivative · stability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Energy bowl: U = ½kx² with k = 50 N/m.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DERIVATIVE · STABILITY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77695" y="787400"/>
            <a:ext cx="1655505" cy="266700"/>
          </a:xfrm>
          <a:prstGeom prst="roundRect">
            <a:avLst>
              <a:gd name="adj" fmla="val 30000"/>
            </a:avLst>
          </a:prstGeom>
          <a:solidFill>
            <a:srgbClr val="E0A93F"/>
          </a:solidFill>
          <a:ln>
            <a:noFill/>
          </a:ln>
        </p:spPr>
      </p:sp>
      <p:sp>
        <p:nvSpPr>
          <p:cNvPr id="6" name="chip"/>
          <p:cNvSpPr txBox="1"/>
          <p:nvPr/>
        </p:nvSpPr>
        <p:spPr>
          <a:xfrm>
            <a:off x="9977695" y="787400"/>
            <a:ext cx="165550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derivative · stability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1979"/>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Energy bowl: U = ½kx² with k = 50 N/m.</a:t>
            </a:r>
          </a:p>
        </p:txBody>
      </p:sp>
      <p:sp>
        <p:nvSpPr>
          <p:cNvPr id="9" name="step-number"/>
          <p:cNvSpPr txBox="1"/>
          <p:nvPr/>
        </p:nvSpPr>
        <p:spPr>
          <a:xfrm>
            <a:off x="558800" y="3151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51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 · Differentiate. F = −dU/dx = −kx.</a:t>
            </a:r>
          </a:p>
        </p:txBody>
      </p:sp>
      <p:sp>
        <p:nvSpPr>
          <p:cNvPr id="11" name="step-number"/>
          <p:cNvSpPr txBox="1"/>
          <p:nvPr/>
        </p:nvSpPr>
        <p:spPr>
          <a:xfrm>
            <a:off x="558800" y="3545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45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 · Find equilibrium. F = 0 at x = 0.</a:t>
            </a:r>
          </a:p>
        </p:txBody>
      </p:sp>
      <p:sp>
        <p:nvSpPr>
          <p:cNvPr id="13" name="step-number"/>
          <p:cNvSpPr txBox="1"/>
          <p:nvPr/>
        </p:nvSpPr>
        <p:spPr>
          <a:xfrm>
            <a:off x="558800" y="3938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938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3 · Classify. U″ = k = 50 N/m &gt; 0, so x = 0 is a stable minimum.</a:t>
            </a:r>
          </a:p>
        </p:txBody>
      </p:sp>
      <p:sp>
        <p:nvSpPr>
          <p:cNvPr id="15" name="step-number"/>
          <p:cNvSpPr txBox="1"/>
          <p:nvPr/>
        </p:nvSpPr>
        <p:spPr>
          <a:xfrm>
            <a:off x="558800" y="4332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332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4 · Test a displacement. At x = 0.12 m, F = −6 N: the force points back toward zero.</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3 · DERIVATIVE · STABILITY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977695" y="787400"/>
            <a:ext cx="1655505" cy="266700"/>
          </a:xfrm>
          <a:prstGeom prst="roundRect">
            <a:avLst>
              <a:gd name="adj" fmla="val 30000"/>
            </a:avLst>
          </a:prstGeom>
          <a:solidFill>
            <a:srgbClr val="E0A93F"/>
          </a:solidFill>
          <a:ln>
            <a:noFill/>
          </a:ln>
        </p:spPr>
      </p:sp>
      <p:sp>
        <p:nvSpPr>
          <p:cNvPr id="6" name="chip"/>
          <p:cNvSpPr txBox="1"/>
          <p:nvPr/>
        </p:nvSpPr>
        <p:spPr>
          <a:xfrm>
            <a:off x="9977695" y="787400"/>
            <a:ext cx="165550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derivative · stability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x = 0 is a stable minimum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load rises linearly from zero at A to 9 kN/m at B on a 6.0 m simply supported beam. Find the reaction at B.</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load: W = ½ × 6.0 × 9 = 27 kN</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resultant acts at the centre of the span, x̄ = 3.0 m</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Moments about A: RB × 6.0 = 27 × 3.0</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RB = 13.5 kN</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area is right and its position is not. Line 1 has already treated the load as a triangle; line 2 then places it as though it were a rectangle. It is an easy slip because a symmetric load really does act at mid-span, and most of the loads anyone meets first are symmetric. The result should look wrong on inspection: it makes the two reactions equal on a beam that is loaded almost entirely at one end.</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The resultant acts at the centroid of the triangle, x̄ = 2L/3 = 4.0 m, so RB × 6.0 = 27 × 4.0 and RB = 18 kN</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load grows linearly from zero at A to 9 kN/m at B along a 6.0 m beam. Its 27 kN resultant acts where?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3.0 m from A — the middle of the span</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4.0 m from A</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2.0 m from A</a:t>
            </a:r>
          </a:p>
        </p:txBody>
      </p:sp>
      <p:sp>
        <p:nvSpPr>
          <p:cNvPr id="10" name="panel"/>
          <p:cNvSpPr/>
          <p:nvPr/>
        </p:nvSpPr>
        <p:spPr>
          <a:xfrm>
            <a:off x="7010400" y="1854200"/>
            <a:ext cx="4622800" cy="2632855"/>
          </a:xfrm>
          <a:prstGeom prst="rect">
            <a:avLst/>
          </a:prstGeom>
          <a:solidFill>
            <a:srgbClr val="FFFFFF"/>
          </a:solidFill>
          <a:ln w="9525">
            <a:solidFill>
              <a:srgbClr val="C6C8BB"/>
            </a:solidFill>
          </a:ln>
        </p:spPr>
      </p:sp>
      <p:pic>
        <p:nvPicPr>
          <p:cNvPr id="11" name="A beam on two supports under a triangular load, the arrows onto it stubby at A and full depth at B where the intensity reaches 9 kN/m, the 6.0 m span dimensioned beneath, and no resultant drawn anywhere on the page." descr="A beam on two supports under a triangular load, the arrows onto it stubby at A and full depth at B where the intensity reaches 9 kN/m, the 6.0 m span dimensioned beneath, and no resultant drawn anywhere on the page."/>
          <p:cNvPicPr>
            <a:picLocks noChangeAspect="1"/>
          </p:cNvPicPr>
          <p:nvPr/>
        </p:nvPicPr>
        <p:blipFill>
          <a:blip r:embed="rId3"/>
          <a:stretch>
            <a:fillRect/>
          </a:stretch>
        </p:blipFill>
        <p:spPr>
          <a:xfrm>
            <a:off x="7124700" y="1968500"/>
            <a:ext cx="4394200" cy="2404255"/>
          </a:xfrm>
          <a:prstGeom prst="rect">
            <a:avLst/>
          </a:prstGeom>
        </p:spPr>
      </p:pic>
      <p:sp>
        <p:nvSpPr>
          <p:cNvPr id="12" name="text"/>
          <p:cNvSpPr txBox="1"/>
          <p:nvPr/>
        </p:nvSpPr>
        <p:spPr>
          <a:xfrm>
            <a:off x="7010400" y="4550555"/>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beam on two supports under a triangular load, the arrows onto it stubby at A and full depth at B where the intensity reaches 9 kN/m, the 6.0 m span dimensioned beneath, and no resultant drawn anywhere on the page.</a:t>
            </a:r>
          </a:p>
        </p:txBody>
      </p:sp>
      <p:sp>
        <p:nvSpPr>
          <p:cNvPr id="13" name="text"/>
          <p:cNvSpPr txBox="1"/>
          <p:nvPr/>
        </p:nvSpPr>
        <p:spPr>
          <a:xfrm>
            <a:off x="7010400" y="539383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4.0 m from A</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x̄ = ∫xw dx / W puts the resultant at the centroid of the load-intensity graph, and this graph is a triangle. A triangle's centroid sits one third of the base from its heavy end — 2.0 m back from B, which is 4.0 m from A. 3.0 m is the answer for a uniform load, and would leave the beam short at the heavily loaded end. 2.0 m is the right one-third, measured from the wrong end.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EQUILIBRIUM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Equilibrium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shelf is loaded so the books thin out steadily from a full pile at one end to nothing at the other. Where does the whole load act?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You want to put one support under it, in the one place that would balance it. The obvious answer is the middle of the shelf.</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Two thirds of the way along, measured from the empty end — the centroid of the triangle the load makes, not the centre of the span. The middle is right only when the load is uniform, and this one is not. The resultant of a distributed load has to reproduce both its total force and its total moment, and only the centroid does both.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2.12 Forces Model for Gaming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https://giophysics.com/chapter-3/forces-model-for-gaming/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https://giophysics.com/chapter-3/equilibrium-calculus-integration/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https://giophysics.com/chapter-3/presentation/?lesson=calculus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https://giophysics.com/downloads/3-11-equilibrium-calculus-integration.pdf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Equilibrium calculus replaces a distributed load with integrals that give its total force, position, shear, and bending moment.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triangular load on a beam has a resultant equal to the triangle’s area acting through the triangle’s centroid.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Accumulate. Locate. Balance. Integrate. Check.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Differentiation asks how fast a quantity changes at one position. Integration reverses that relationship and adds small contributions across an interval. Force is the negative slope of a potential-energy graph, and at an equilibrium point that slope is zero.</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definite integral is signed area: here its units are kN/m × m = kN, so the area represents a force. Load intensity integrates with sign into shear force, dV/dx = −w, and integrating again gives bending moment, dM/dx = V. The resultant that replaces a continuous load has the same total force and the same moment as the original distribution.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Slopes describe local change; areas accumulate a whole effect.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Differentiation asks how fast a quantity changes at one position. Integration reverses that relationship and adds small contributions across an interval.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Replace a continuous load without losing its force or moment.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a load shape, then change the span and peak intensity. The resultant has the same total force and the same moment as the original distribution. A uniform distributed load has w(x) = w₀, the load intensity being the same at every point.</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triangular increasing load has w(x) = w₀x/L, growing linearly from zero at A to w₀ at B. A triangular decreasing load has w(x) = w₀(1 − x/L), falling linearly from w₀ at A to zero at B.</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each graph as the accumulated area of the one before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plotted values use exact antiderivatives for the selected load. The narrow bars are samples of those continuous functions, not a numerical approximation to the physics. Choose axes and signs, integrate the load to find W and x̄ = ∫xw dx/W, then solve the reactions with ΣF = 0 and ΣM = 0.</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Integrate twice using dV/dx = −w and dM/dx = V, and apply the boundary conditions: for simple supports, M(0) = M(L) = 0. Check the endpoints — for this beam, V(L⁻) = −Rᵦ and the final reaction closes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EQUILIBRIUM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Equilibrium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Equilibrium Calculus Integration</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