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Applied Definitions. Lesson 1 of 11.</a:t>
            </a:r>
          </a:p>
          <a:p>
            <a:pPr marL="0" indent="0">
              <a:buNone/>
            </a:pPr>
            <a:r>
              <a:rPr lang="en-GB" sz="1200" dirty="0"/>
              <a:t>[Intro] A force is an interaction: a push or pull that can change an object’s motion or shape, or create a turning effect.</a:t>
            </a:r>
          </a:p>
          <a:p>
            <a:pPr marL="0" indent="0">
              <a:buNone/>
            </a:pPr>
            <a:r>
              <a:rPr lang="en-GB" sz="1200" dirty="0"/>
              <a:t>[Source] https://giophysics.com/chapter-3/applied-definitions/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Mass measures matter and inertia in kilograms. Weight is the gravitational force on that mass in newtons. The same mass has a different weight on the Moon at 1.6 N/kg, Mars at 3.7 N/kg, Earth at 9.8 N/kg, and Jupiter at 24.8 N/kg.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free-body diagram keeps only the chosen object and the forces acting on it. Choose one object and replace it with a simple box or dot. Find every external interaction, including only forces acting on that object. Draw and label arrows: arrow direction shows force direction, and length can show relative size. Keep components separate — resolve angled forces after the free-body diagram is complete.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force = magnitude + direction</a:t>
            </a:r>
          </a:p>
          <a:p>
            <a:pPr marL="0" indent="0">
              <a:buNone/>
            </a:pPr>
            <a:r>
              <a:rPr lang="en-GB" sz="1200" dirty="0"/>
              <a:t>[In plain English] An interaction between objects that can also make them turn. Always state magnitude and direction. A force meter or newton meter measures it.</a:t>
            </a:r>
          </a:p>
          <a:p>
            <a:pPr marL="0" indent="0">
              <a:buNone/>
            </a:pPr>
            <a:r>
              <a:rPr lang="en-GB" sz="1200" dirty="0"/>
              <a:t>[Note] Unit: newton · 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Weight: W = m × g</a:t>
            </a:r>
          </a:p>
          <a:p>
            <a:pPr marL="0" indent="0">
              <a:buNone/>
            </a:pPr>
            <a:r>
              <a:rPr lang="en-GB" sz="1200" dirty="0"/>
              <a:t>[In plain English] Mass measures matter and inertia in kilograms. Weight is the gravitational force on that mass in newtons.</a:t>
            </a:r>
          </a:p>
          <a:p>
            <a:pPr marL="0" indent="0">
              <a:buNone/>
            </a:pPr>
            <a:r>
              <a:rPr lang="en-GB" sz="1200" dirty="0"/>
              <a:t>[Note] Same mass · different weight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crate is seen from above with a rope pulling 8 N to the left and a longer arrow pulling 14 N to the right, drawn to scale against each other so the two are visibly unequal.</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Balanced does not mean “no forces.” It means the forces add to zero, so acceleration is zero. An object may be still or moving at constant velocity.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One object is pulled 8 N to the left and 14 N to the right. Find the resultant.</a:t>
            </a:r>
          </a:p>
          <a:p>
            <a:pPr marL="0" indent="0">
              <a:buNone/>
            </a:pPr>
            <a:r>
              <a:rPr lang="en-GB" sz="1200" dirty="0"/>
              <a:t>[Answer] Fnet = 6 N → (unbalanced · right)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resultant force is the vector sum of every force acting on the chosen object.</a:t>
            </a:r>
          </a:p>
          <a:p>
            <a:pPr marL="0" indent="0">
              <a:buNone/>
            </a:pPr>
            <a:r>
              <a:rPr lang="en-GB" sz="1200" dirty="0"/>
              <a:t>[Step 2] 14 N to the right and 8 N to the left leave 6 N to the right.</a:t>
            </a:r>
          </a:p>
          <a:p>
            <a:pPr marL="0" indent="0">
              <a:buNone/>
            </a:pPr>
            <a:r>
              <a:rPr lang="en-GB" sz="1200" dirty="0"/>
              <a:t>[Step 3] The 6 N resultant points right, so the object accelerates right.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Fnet = 6 N → (unbalanced · right)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weight of a 60 kg mass on Earth, where g = 9.8 N/kg.</a:t>
            </a:r>
          </a:p>
          <a:p>
            <a:pPr marL="0" indent="0">
              <a:buNone/>
            </a:pPr>
            <a:r>
              <a:rPr lang="en-GB" sz="1200" dirty="0"/>
              <a:t>[Answer] 588 N on Earth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1.1 Units; 1.2 Vectors; 1.4 Acceleration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 = m × g.</a:t>
            </a:r>
          </a:p>
          <a:p>
            <a:pPr marL="0" indent="0">
              <a:buNone/>
            </a:pPr>
            <a:r>
              <a:rPr lang="en-GB" sz="1200" dirty="0"/>
              <a:t>[Step 2] 60 kg × 9.8 N/kg = 588 N.</a:t>
            </a:r>
          </a:p>
          <a:p>
            <a:pPr marL="0" indent="0">
              <a:buNone/>
            </a:pPr>
            <a:r>
              <a:rPr lang="en-GB" sz="1200" dirty="0"/>
              <a:t>[Step 3] Mass is unchanged elsewhere; only g changes, so the same 60 kg weighs less on the Moon at 1.6 N/kg and more on Jupiter at 24.8 N/kg.</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588 N on Earth</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Slacken the right-hand rope until it too pulls with only 8 N. At that instant the crate is sliding to the right at 2 m/s across the smooth floor. What happens next?</a:t>
            </a:r>
          </a:p>
          <a:p>
            <a:pPr marL="0" indent="0">
              <a:buNone/>
            </a:pPr>
            <a:r>
              <a:rPr lang="en-GB" sz="1200" dirty="0"/>
              <a:t>[Options] A It stops at once — the forces are balanced now   B It keeps sliding to the right at a steady 2 m/s   C It slows down gradually and then stops</a:t>
            </a:r>
          </a:p>
          <a:p>
            <a:pPr marL="0" indent="0">
              <a:buNone/>
            </a:pPr>
            <a:r>
              <a:rPr lang="en-GB" sz="1200" dirty="0"/>
              <a:t>[Figure] The crate is seen from above with a rope pulling 8 N to the left and a longer arrow pulling 14 N to the right, drawn to scale against each other so the two are visibly unequal.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keeps sliding to the right at a steady 2 m/s. Balanced forces do not mean no motion; they mean no change of motion. With 8 N each way the resultant is zero, so the acceleration is zero — and an acceleration of zero applied to 2 m/s leaves 2 m/s. The floor is smooth, so nothing is left to take the speed away. Stopping would require a resultant pointing backwards, and the drawing has none.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hand pushes a shopping trolley. Is the main force contact or non-contact?</a:t>
            </a:r>
          </a:p>
          <a:p>
            <a:pPr marL="0" indent="0">
              <a:buNone/>
            </a:pPr>
            <a:r>
              <a:rPr lang="en-GB" sz="1200" dirty="0"/>
              <a:t>[Figure] Two scenes stacked: a hand in contact with a trolley pushing it along, and below it a bar magnet pulling a steel nail towards itself across a measured gap with nothing in between.</a:t>
            </a:r>
          </a:p>
          <a:p>
            <a:pPr marL="0" indent="0">
              <a:buNone/>
            </a:pPr>
            <a:r>
              <a:rPr lang="en-GB" sz="1200" dirty="0"/>
              <a:t>[Options] A contact   B non-contact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hand pushes a shopping trolley. Is the main force contact or non-contact?</a:t>
            </a:r>
          </a:p>
          <a:p>
            <a:pPr marL="0" indent="0">
              <a:buNone/>
            </a:pPr>
            <a:r>
              <a:rPr lang="en-GB" sz="1200" dirty="0"/>
              <a:t>[Option by option] A: Correct. The hand and the handle are touching, and that is the whole test: take the touching away and the push goes with it.  B: A non-contact force reaches across a gap through a field — gravity, magnetism, electrostatics — which is scene B in the drawing, not scene A. Lift the hand a centimetre clear of the handle and the trolley stops being pushed, which a magnet and a nail would not do.</a:t>
            </a:r>
          </a:p>
          <a:p>
            <a:pPr marL="0" indent="0">
              <a:buNone/>
            </a:pPr>
            <a:r>
              <a:rPr lang="en-GB" sz="1200" dirty="0"/>
              <a:t>[Answer] A — contact</a:t>
            </a:r>
          </a:p>
          <a:p>
            <a:pPr marL="0" indent="0">
              <a:buNone/>
            </a:pPr>
            <a:r>
              <a:rPr lang="en-GB" sz="1200" dirty="0"/>
              <a:t>[Why] The hand must touch the trolley to push it. Ask: must the two objects touch for this force to act?</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https://giophysics.com/chapter-3/presentation/?lesson=definitions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weigh 600 N on Earth. On the Moon the same scale reads 98 N. How much of you was left behind? Nothing was taken out of you on the journey, and it is the same scale, reading the same kind of thing. Yet the number has fallen by a factor of six.</a:t>
            </a:r>
          </a:p>
          <a:p>
            <a:pPr marL="0" indent="0">
              <a:buNone/>
            </a:pPr>
            <a:r>
              <a:rPr lang="en-GB" sz="1200" dirty="0"/>
              <a:t>[Answer] None of you. Your mass — 61 kg of it — went to the Moon intact. What changed is g, from 9.8 N/kg to 1.6 N/kg, so the force the ground has to hold you up against is smaller. Weight belongs to the planet you are standing on; mass belongs to you.</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force is a push or pull caused by an interaction, and it can change an object’s motion or shape.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When a hand pushes a trolley, the hand exerts a forward force that can accelerate the trolley.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Forces are vectors. Measure their size in newtons (N), show their direction with arrows, and name the object that experiences each force. Contact forces need touching; non-contact forces act through a field across a gap. The resultant force is the vector sum of every force acting on the chosen object. Mass measures matter and inertia in kilograms, while weight is the gravitational force on that mass in newtons. A free-body diagram keeps only the chosen object and the forces acting on it.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Forces are vectors. Measure their size in newtons (N), show their direction with arrows, and name the object that experiences each force. A force can start or stop motion, speed it up or slow it down, change direction, change shape, or cause a turning effect.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Contact forces need touching. Non-contact forces act through a field across a gap. Friction has two stages: static friction adjusts to prevent slipping, up to a maximum, and kinetic friction acts once the surfaces slide. Drag depends on the motion: fluid resistance opposes velocity and depends on speed, shape, size, and the fluid. Treat the whole weight as acting at one point, the centre of gravity — suspend the shape from two points and the two plumb lines intersect at it.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resultant force is the vector sum of every force acting on the chosen object. When the resultant is zero the velocity does not change; otherwise the resultant points one way and the object accelerates that way.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3/presentation/?lesson=definition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units/" TargetMode="External"/><Relationship Id="rId4" Type="http://schemas.openxmlformats.org/officeDocument/2006/relationships/hyperlink" Target="https://giophysics.com/chapter-1/scalar-vector/" TargetMode="External"/><Relationship Id="rId5" Type="http://schemas.openxmlformats.org/officeDocument/2006/relationships/hyperlink" Target="https://giophysics.com/chapter-1/kinematics-1d-part-2/"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3/presentation/?lesson=definition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hyperlink" Target="https://giophysics.com/chapter-3/presentation/?lesson=definition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hyperlink" Target="https://giophysics.com/chapter-3/newtons-laws-of-motion/" TargetMode="External"/><Relationship Id="rId4" Type="http://schemas.openxmlformats.org/officeDocument/2006/relationships/hyperlink" Target="https://giophysics.com/chapter-3/applied-definitions/" TargetMode="External"/><Relationship Id="rId5" Type="http://schemas.openxmlformats.org/officeDocument/2006/relationships/hyperlink" Target="https://giophysics.com/chapter-3/presentation/?lesson=definitions"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1-applied-definitions.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Object. Interaction. Arrow. Resultant.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Applied Definitions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force is an interaction: a push or pull that can change an object’s motion or shape, or create a turning effect.</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11 in Forces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https://giophysics.com/chapter-3/applied-definitions/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 stays. Weight follows gravity.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Mass measures matter and inertia in kilograms. Weight is the gravitational force on that mass in newtons. The same mass has a different weight on the Moon at 1.6 N/kg, Mars at 3.7 N/kg, Earth at 9.8 N/kg, and Jupiter at 24.8 N/kg.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Isolate the object before solving.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free-body diagram keeps only the chosen object and the forces acting on it. Choose one object and replace it with a simple box or dot. Find every external interaction, including only forces acting on that object.</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Draw and label arrows: arrow direction shows force direction, and length can show relative size. Keep components separate — resolve angled forces after the free-body diagram is complete.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force = magnitude + direction</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Unit: newton · N</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interaction between objects that can also make them turn. Always state magnitude and direction. A force meter or newton meter measures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Weight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W = m × g</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Same mass · different weight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Mass measures matter and inertia in kilograms. Weight is the gravitational force on that mass in newtons.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crate, two ropes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131300" y="1854200"/>
            <a:ext cx="7929399" cy="3600450"/>
          </a:xfrm>
          <a:prstGeom prst="rect">
            <a:avLst/>
          </a:prstGeom>
          <a:solidFill>
            <a:srgbClr val="FFFFFF"/>
          </a:solidFill>
          <a:ln w="9525">
            <a:solidFill>
              <a:srgbClr val="C6C8BB"/>
            </a:solidFill>
          </a:ln>
        </p:spPr>
      </p:sp>
      <p:pic>
        <p:nvPicPr>
          <p:cNvPr id="7" name="The crate is seen from above with a rope pulling 8 N to the left and a longer arrow pulling 14 N to the right, drawn to scale against each other so the two are visibly unequal." descr="The crate is seen from above with a rope pulling 8 N to the left and a longer arrow pulling 14 N to the right, drawn to scale against each other so the two are visibly unequal."/>
          <p:cNvPicPr>
            <a:picLocks noChangeAspect="1"/>
          </p:cNvPicPr>
          <p:nvPr/>
        </p:nvPicPr>
        <p:blipFill>
          <a:blip r:embed="rId3"/>
          <a:stretch>
            <a:fillRect/>
          </a:stretch>
        </p:blipFill>
        <p:spPr>
          <a:xfrm>
            <a:off x="2245600" y="1968500"/>
            <a:ext cx="770079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crate is seen from above with a rope pulling 8 N to the left and a longer arrow pulling 14 N to the right, drawn to scale against each other so the two are visibly unequal.</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Balanced does not mean “no forces.” It means the forces add to zero, so acceleration is zero. An object may be still or moving at constant velocity.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RESULTANT LAB</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446215" y="787400"/>
            <a:ext cx="1186985" cy="266700"/>
          </a:xfrm>
          <a:prstGeom prst="roundRect">
            <a:avLst>
              <a:gd name="adj" fmla="val 30000"/>
            </a:avLst>
          </a:prstGeom>
          <a:solidFill>
            <a:srgbClr val="E0A93F"/>
          </a:solidFill>
          <a:ln>
            <a:noFill/>
          </a:ln>
        </p:spPr>
      </p:sp>
      <p:sp>
        <p:nvSpPr>
          <p:cNvPr id="6" name="chip"/>
          <p:cNvSpPr txBox="1"/>
          <p:nvPr/>
        </p:nvSpPr>
        <p:spPr>
          <a:xfrm>
            <a:off x="10446215" y="787400"/>
            <a:ext cx="11869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Resultant lab</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One object is pulled 8 N to the left and 14 N to the right. Find the resultant.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RESULTANT LAB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446215" y="787400"/>
            <a:ext cx="1186985" cy="266700"/>
          </a:xfrm>
          <a:prstGeom prst="roundRect">
            <a:avLst>
              <a:gd name="adj" fmla="val 30000"/>
            </a:avLst>
          </a:prstGeom>
          <a:solidFill>
            <a:srgbClr val="E0A93F"/>
          </a:solidFill>
          <a:ln>
            <a:noFill/>
          </a:ln>
        </p:spPr>
      </p:sp>
      <p:sp>
        <p:nvSpPr>
          <p:cNvPr id="6" name="chip"/>
          <p:cNvSpPr txBox="1"/>
          <p:nvPr/>
        </p:nvSpPr>
        <p:spPr>
          <a:xfrm>
            <a:off x="10446215" y="787400"/>
            <a:ext cx="11869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Resultant lab</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One object is pulled 8 N to the left and 14 N to the right. Find the resultant.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resultant force is the vector sum of every force acting on the chosen object.</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14 N to the right and 8 N to the left leave 6 N to the right.</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6 N resultant points right, so the object accelerates right.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RESULTANT LAB</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446215" y="787400"/>
            <a:ext cx="1186985" cy="266700"/>
          </a:xfrm>
          <a:prstGeom prst="roundRect">
            <a:avLst>
              <a:gd name="adj" fmla="val 30000"/>
            </a:avLst>
          </a:prstGeom>
          <a:solidFill>
            <a:srgbClr val="E0A93F"/>
          </a:solidFill>
          <a:ln>
            <a:noFill/>
          </a:ln>
        </p:spPr>
      </p:sp>
      <p:sp>
        <p:nvSpPr>
          <p:cNvPr id="6" name="chip"/>
          <p:cNvSpPr txBox="1"/>
          <p:nvPr/>
        </p:nvSpPr>
        <p:spPr>
          <a:xfrm>
            <a:off x="10446215" y="787400"/>
            <a:ext cx="118698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Resultant lab</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Fnet = 6 N → (unbalanced · right)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APPLIED DEFINITIONS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Applied Definitions.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27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MASS AND WEIGHT LAB</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55309" y="787400"/>
            <a:ext cx="1677891" cy="266700"/>
          </a:xfrm>
          <a:prstGeom prst="roundRect">
            <a:avLst>
              <a:gd name="adj" fmla="val 30000"/>
            </a:avLst>
          </a:prstGeom>
          <a:solidFill>
            <a:srgbClr val="E0A93F"/>
          </a:solidFill>
          <a:ln>
            <a:noFill/>
          </a:ln>
        </p:spPr>
      </p:sp>
      <p:sp>
        <p:nvSpPr>
          <p:cNvPr id="6" name="chip"/>
          <p:cNvSpPr txBox="1"/>
          <p:nvPr/>
        </p:nvSpPr>
        <p:spPr>
          <a:xfrm>
            <a:off x="9955309" y="787400"/>
            <a:ext cx="16778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Mass and weight lab</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weight of a 60 kg mass on Earth, where g = 9.8 N/kg.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1.1 Units</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https://giophysics.com/chapter-1/units/</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1.2 Vectors</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https://giophysics.com/chapter-1/scalar-vector/</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1.4 Acceleration</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https://giophysics.com/chapter-1/kinematics-1d-part-2/</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MASS AND WEIGHT LAB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55309" y="787400"/>
            <a:ext cx="1677891" cy="266700"/>
          </a:xfrm>
          <a:prstGeom prst="roundRect">
            <a:avLst>
              <a:gd name="adj" fmla="val 30000"/>
            </a:avLst>
          </a:prstGeom>
          <a:solidFill>
            <a:srgbClr val="E0A93F"/>
          </a:solidFill>
          <a:ln>
            <a:noFill/>
          </a:ln>
        </p:spPr>
      </p:sp>
      <p:sp>
        <p:nvSpPr>
          <p:cNvPr id="6" name="chip"/>
          <p:cNvSpPr txBox="1"/>
          <p:nvPr/>
        </p:nvSpPr>
        <p:spPr>
          <a:xfrm>
            <a:off x="9955309" y="787400"/>
            <a:ext cx="16778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Mass and weight lab</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weight of a 60 kg mass on Earth, where g = 9.8 N/kg.</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 = m × g.</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60 kg × 9.8 N/kg = 588 N.</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Mass is unchanged elsewhere; only g changes, so the same 60 kg weighs less on the Moon at 1.6 N/kg and more on Jupiter at 24.8 N/kg.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MASS AND WEIGHT LAB</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955309" y="787400"/>
            <a:ext cx="1677891" cy="266700"/>
          </a:xfrm>
          <a:prstGeom prst="roundRect">
            <a:avLst>
              <a:gd name="adj" fmla="val 30000"/>
            </a:avLst>
          </a:prstGeom>
          <a:solidFill>
            <a:srgbClr val="E0A93F"/>
          </a:solidFill>
          <a:ln>
            <a:noFill/>
          </a:ln>
        </p:spPr>
      </p:sp>
      <p:sp>
        <p:nvSpPr>
          <p:cNvPr id="6" name="chip"/>
          <p:cNvSpPr txBox="1"/>
          <p:nvPr/>
        </p:nvSpPr>
        <p:spPr>
          <a:xfrm>
            <a:off x="9955309" y="787400"/>
            <a:ext cx="16778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Mass and weight lab</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588 N on Earth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APPLIED DEFINITIONS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Applied Definitions.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27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Slacken the right-hand rope until it too pulls with only 8 N. At that instant the crate is sliding to the right at 2 m/s across the smooth floor. What happens next?</a:t>
            </a:r>
          </a:p>
        </p:txBody>
      </p:sp>
      <p:sp>
        <p:nvSpPr>
          <p:cNvPr id="7" name="text"/>
          <p:cNvSpPr txBox="1"/>
          <p:nvPr/>
        </p:nvSpPr>
        <p:spPr>
          <a:xfrm>
            <a:off x="558800" y="32613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stops at once — the forces are balanced now</a:t>
            </a:r>
          </a:p>
        </p:txBody>
      </p:sp>
      <p:sp>
        <p:nvSpPr>
          <p:cNvPr id="8" name="text"/>
          <p:cNvSpPr txBox="1"/>
          <p:nvPr/>
        </p:nvSpPr>
        <p:spPr>
          <a:xfrm>
            <a:off x="558800" y="35598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keeps sliding to the right at a steady 2 m/s</a:t>
            </a:r>
          </a:p>
        </p:txBody>
      </p:sp>
      <p:sp>
        <p:nvSpPr>
          <p:cNvPr id="9" name="text"/>
          <p:cNvSpPr txBox="1"/>
          <p:nvPr/>
        </p:nvSpPr>
        <p:spPr>
          <a:xfrm>
            <a:off x="558800" y="38582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slows down gradually and then stops</a:t>
            </a:r>
          </a:p>
        </p:txBody>
      </p:sp>
      <p:sp>
        <p:nvSpPr>
          <p:cNvPr id="10" name="panel"/>
          <p:cNvSpPr/>
          <p:nvPr/>
        </p:nvSpPr>
        <p:spPr>
          <a:xfrm>
            <a:off x="7010400" y="1854200"/>
            <a:ext cx="4622800" cy="2152632"/>
          </a:xfrm>
          <a:prstGeom prst="rect">
            <a:avLst/>
          </a:prstGeom>
          <a:solidFill>
            <a:srgbClr val="FFFFFF"/>
          </a:solidFill>
          <a:ln w="9525">
            <a:solidFill>
              <a:srgbClr val="C6C8BB"/>
            </a:solidFill>
          </a:ln>
        </p:spPr>
      </p:sp>
      <p:pic>
        <p:nvPicPr>
          <p:cNvPr id="11" name="The crate is seen from above with a rope pulling 8 N to the left and a longer arrow pulling 14 N to the right, drawn to scale against each other so the two are visibly unequal." descr="The crate is seen from above with a rope pulling 8 N to the left and a longer arrow pulling 14 N to the right, drawn to scale against each other so the two are visibly unequal."/>
          <p:cNvPicPr>
            <a:picLocks noChangeAspect="1"/>
          </p:cNvPicPr>
          <p:nvPr/>
        </p:nvPicPr>
        <p:blipFill>
          <a:blip r:embed="rId3"/>
          <a:stretch>
            <a:fillRect/>
          </a:stretch>
        </p:blipFill>
        <p:spPr>
          <a:xfrm>
            <a:off x="7124700" y="1968500"/>
            <a:ext cx="4394200" cy="1924032"/>
          </a:xfrm>
          <a:prstGeom prst="rect">
            <a:avLst/>
          </a:prstGeom>
        </p:spPr>
      </p:pic>
      <p:sp>
        <p:nvSpPr>
          <p:cNvPr id="12" name="text"/>
          <p:cNvSpPr txBox="1"/>
          <p:nvPr/>
        </p:nvSpPr>
        <p:spPr>
          <a:xfrm>
            <a:off x="7010400" y="4070332"/>
            <a:ext cx="46228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crate is seen from above with a rope pulling 8 N to the left and a longer arrow pulling 14 N to the right, drawn to scale against each other so the two are visibly unequal.</a:t>
            </a:r>
          </a:p>
        </p:txBody>
      </p:sp>
      <p:sp>
        <p:nvSpPr>
          <p:cNvPr id="13" name="text"/>
          <p:cNvSpPr txBox="1"/>
          <p:nvPr/>
        </p:nvSpPr>
        <p:spPr>
          <a:xfrm>
            <a:off x="7010400" y="471549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keeps sliding to the right at a steady 2 m/s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Balanced forces do not mean no motion; they mean no change of motion. With 8 N each way the resultant is zero, so the acceleration is zero — and an acceleration of zero applied to 2 m/s leaves 2 m/s. The floor is smooth, so nothing is left to take the speed away. Stopping would require a resultant pointing backwards, and the drawing has none.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APPLIED DEFINITIONS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Applied Definitions.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27</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hand pushes a shopping trolley. Is the main force contact or non-contact?</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contact</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non-contact</a:t>
            </a:r>
          </a:p>
        </p:txBody>
      </p:sp>
      <p:sp>
        <p:nvSpPr>
          <p:cNvPr id="11" name="panel"/>
          <p:cNvSpPr/>
          <p:nvPr/>
        </p:nvSpPr>
        <p:spPr>
          <a:xfrm>
            <a:off x="7010400" y="1854200"/>
            <a:ext cx="4622800" cy="2563803"/>
          </a:xfrm>
          <a:prstGeom prst="rect">
            <a:avLst/>
          </a:prstGeom>
          <a:solidFill>
            <a:srgbClr val="FFFFFF"/>
          </a:solidFill>
          <a:ln w="9525">
            <a:solidFill>
              <a:srgbClr val="C6C8BB"/>
            </a:solidFill>
          </a:ln>
        </p:spPr>
      </p:sp>
      <p:pic>
        <p:nvPicPr>
          <p:cNvPr id="12" name="Two scenes stacked: a hand in contact with a trolley pushing it along, and below it a bar magnet pulling a steel nail towards itself across a measured gap with nothing in between." descr="Two scenes stacked: a hand in contact with a trolley pushing it along, and below it a bar magnet pulling a steel nail towards itself across a measured gap with nothing in between."/>
          <p:cNvPicPr>
            <a:picLocks noChangeAspect="1"/>
          </p:cNvPicPr>
          <p:nvPr/>
        </p:nvPicPr>
        <p:blipFill>
          <a:blip r:embed="rId3"/>
          <a:stretch>
            <a:fillRect/>
          </a:stretch>
        </p:blipFill>
        <p:spPr>
          <a:xfrm>
            <a:off x="7124700" y="1968500"/>
            <a:ext cx="4394200" cy="2335203"/>
          </a:xfrm>
          <a:prstGeom prst="rect">
            <a:avLst/>
          </a:prstGeom>
        </p:spPr>
      </p:pic>
      <p:sp>
        <p:nvSpPr>
          <p:cNvPr id="13"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scenes stacked: a hand in contact with a trolley pushing it along, and below it a bar magnet pulling a steel nail towards itself across a measured gap with nothing in between.</a:t>
            </a:r>
          </a:p>
        </p:txBody>
      </p:sp>
      <p:sp>
        <p:nvSpPr>
          <p:cNvPr id="14"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2537558"/>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contact</a:t>
            </a:r>
          </a:p>
        </p:txBody>
      </p:sp>
      <p:sp>
        <p:nvSpPr>
          <p:cNvPr id="7" name="text"/>
          <p:cNvSpPr txBox="1"/>
          <p:nvPr/>
        </p:nvSpPr>
        <p:spPr>
          <a:xfrm>
            <a:off x="558800" y="3154778"/>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362423"/>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hand must touch the trolley to push it. Ask: must the two objects touch for this force to act?</a:t>
            </a:r>
          </a:p>
        </p:txBody>
      </p:sp>
      <p:sp>
        <p:nvSpPr>
          <p:cNvPr id="9" name="text"/>
          <p:cNvSpPr txBox="1"/>
          <p:nvPr/>
        </p:nvSpPr>
        <p:spPr>
          <a:xfrm>
            <a:off x="558800" y="3745963"/>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953608"/>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The hand and the handle are touching, and that is the whole test: take the touching away and the push goes with it.</a:t>
            </a:r>
          </a:p>
        </p:txBody>
      </p:sp>
      <p:sp>
        <p:nvSpPr>
          <p:cNvPr id="11" name="text"/>
          <p:cNvSpPr txBox="1"/>
          <p:nvPr/>
        </p:nvSpPr>
        <p:spPr>
          <a:xfrm>
            <a:off x="558800" y="4346038"/>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A non-contact force reaches across a gap through a field — gravity, magnetism, electrostatics — which is scene B in the drawing, not scene A. Lift the hand a centimetre clear of the handle and the trolley stops being pushed, which a magnet and a nail would not do.</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APPLIED DEFINITIONS</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Applied Definitions.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27</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2.2 Newton’s Laws of Motion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https://giophysics.com/chapter-3/applied-definitions/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https://giophysics.com/chapter-3/presentation/?lesson=definitions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https://giophysics.com/downloads/3-1-applied-definitions.pdf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27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weigh 600 N on Earth. On the Moon the same scale reads 98 N. How much of you was left behind?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Nothing was taken out of you on the journey, and it is the same scale, reading the same kind of thing. Yet the number has fallen by a factor of six.</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None of you. Your mass — 61 kg of it — went to the Moon intact. What changed is g, from 9.8 N/kg to 1.6 N/kg, so the force the ground has to hold you up against is smaller. Weight belongs to the planet you are standing on; mass belongs to you.</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force is a push or pull caused by an interaction, and it can change an object’s motion or shape.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When a hand pushes a trolley, the hand exerts a forward force that can accelerate the trolley.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Object. Interaction. Arrow. Resultant.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Forces are vectors. Measure their size in newtons (N), show their direction with arrows, and name the object that experiences each force. Contact forces need touching; non-contact forces act through a field across a gap.</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resultant force is the vector sum of every force acting on the chosen object. Mass measures matter and inertia in kilograms, while weight is the gravitational force on that mass in newtons. A free-body diagram keeps only the chosen object and the forces acting on it.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see a force through its effect.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Forces are vectors. Measure their size in newtons (N), show their direction with arrows, and name the object that experiences each force. A force can start or stop motion, speed it up or slow it down, change direction, change shape, or cause a turning effect.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Contact, or action at a distance?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Contact forces need touching. Non-contact forces act through a field across a gap. Friction has two stages: static friction adjusts to prevent slipping, up to a maximum, and kinetic friction acts once the surfaces slide.</a:t>
            </a:r>
          </a:p>
        </p:txBody>
      </p:sp>
      <p:sp>
        <p:nvSpPr>
          <p:cNvPr id="7" name="text"/>
          <p:cNvSpPr txBox="1"/>
          <p:nvPr/>
        </p:nvSpPr>
        <p:spPr>
          <a:xfrm>
            <a:off x="558800" y="355814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Drag depends on the motion: fluid resistance opposes velocity and depends on speed, shape, size, and the fluid. Treat the whole weight as acting at one point, the centre of gravity — suspend the shape from two points and the two plumb lines intersect at it.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object. Two pulls. One result.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resultant force is the vector sum of every force acting on the chosen object. When the resultant is zero the velocity does not change; otherwise the resultant points one way and the object accelerates that way.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APPLIED DEFINITIONS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Applied Definitions.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27</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27</Slides>
  <Notes>27</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Applied Definitions</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