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Free-Body Diagrams and Net Forces. Lesson 6 of 11.</a:t>
            </a:r>
          </a:p>
          <a:p>
            <a:pPr marL="0" indent="0">
              <a:buNone/>
            </a:pPr>
            <a:r>
              <a:rPr lang="en-GB" sz="1200" dirty="0"/>
              <a:t>[Intro] Isolate one object, draw only its external interactions, and add the arrows component by component.</a:t>
            </a:r>
          </a:p>
          <a:p>
            <a:pPr marL="0" indent="0">
              <a:buNone/>
            </a:pPr>
            <a:r>
              <a:rPr lang="en-GB" sz="1200" dirty="0"/>
              <a:t>[Source] https://giophysics.com/chapter-3/free-body-diagrams-net-forces/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Once axes are chosen, each component equation is one-dimensional. Then the resulting acceleration connects directly to kinematics.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Add x with x, and y with y: Fnet = ma</a:t>
            </a:r>
          </a:p>
          <a:p>
            <a:pPr marL="0" indent="0">
              <a:buNone/>
            </a:pPr>
            <a:r>
              <a:rPr lang="en-GB" sz="1200" dirty="0"/>
              <a:t>[In plain English] The resultant is a vector. Its components determine the matching acceleration components through Newton’s second law. If both net components are zero, velocity remains constant—it does not have to be zero.</a:t>
            </a:r>
          </a:p>
          <a:p>
            <a:pPr marL="0" indent="0">
              <a:buNone/>
            </a:pPr>
            <a:r>
              <a:rPr lang="en-GB" sz="1200" dirty="0"/>
              <a:t>[Note] One component equation per axis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Sign convention: positive x → right · positive y → up</a:t>
            </a:r>
          </a:p>
          <a:p>
            <a:pPr marL="0" indent="0">
              <a:buNone/>
            </a:pPr>
            <a:r>
              <a:rPr lang="en-GB" sz="1200" dirty="0"/>
              <a:t>[In plain English] Direction lives in the sign. Once axes are chosen, each component equation is one-dimensional, and the resulting acceleration connects directly to kinematics.</a:t>
            </a:r>
          </a:p>
          <a:p>
            <a:pPr marL="0" indent="0">
              <a:buNone/>
            </a:pPr>
            <a:r>
              <a:rPr lang="en-GB" sz="1200" dirty="0"/>
              <a:t>[Note] A negative bar points toward the opposite side of the zero line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Do not draw both forces in a third-law pair on one diagram. The two forces act on different objects, so they belong on different free-body diagrams.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Braking car: 1500 kg, 20 m/s, 50 m.</a:t>
            </a:r>
          </a:p>
          <a:p>
            <a:pPr marL="0" indent="0">
              <a:buNone/>
            </a:pPr>
            <a:r>
              <a:rPr lang="en-GB" sz="1200" dirty="0"/>
              <a:t>[Answer] Fnet = −6000 N, opposite the motion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Choose forward as positive.</a:t>
            </a:r>
          </a:p>
          <a:p>
            <a:pPr marL="0" indent="0">
              <a:buNone/>
            </a:pPr>
            <a:r>
              <a:rPr lang="en-GB" sz="1200" dirty="0"/>
              <a:t>[Step 2] From v² = u² + 2as, a = (0 − 20²)/(2 × 50) = −4.0 m/s².</a:t>
            </a:r>
          </a:p>
          <a:p>
            <a:pPr marL="0" indent="0">
              <a:buNone/>
            </a:pPr>
            <a:r>
              <a:rPr lang="en-GB" sz="1200" dirty="0"/>
              <a:t>[Step 3] Therefore Fnet = ma = −6000 N, opposite the motion.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Fnet = −6000 N, opposite the motion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40 N pull at 30° on a 10 kg box.</a:t>
            </a:r>
          </a:p>
          <a:p>
            <a:pPr marL="0" indent="0">
              <a:buNone/>
            </a:pPr>
            <a:r>
              <a:rPr lang="en-GB" sz="1200" dirty="0"/>
              <a:t>[Answer] FN = 78 N; aₓ = 3.46 m/s²</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On a smooth horizontal surface, Fₓ = 40 cos 30° = 34.6 N and Fᵧ = 20 N.</a:t>
            </a:r>
          </a:p>
          <a:p>
            <a:pPr marL="0" indent="0">
              <a:buNone/>
            </a:pPr>
            <a:r>
              <a:rPr lang="en-GB" sz="1200" dirty="0"/>
              <a:t>[Step 2] Vertical equilibrium gives FN = 98 − 20 = 78 N, while aₓ = 34.6/10 = 3.46 m/s².</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FN = 78 N; aₓ = 3.46 m/s²</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2.1 Applied Definitions; 2.2 Newton’s Laws; 1.5 Kinematics 2D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Block on a smooth incline.</a:t>
            </a:r>
          </a:p>
          <a:p>
            <a:pPr marL="0" indent="0">
              <a:buNone/>
            </a:pPr>
            <a:r>
              <a:rPr lang="en-GB" sz="1200" dirty="0"/>
              <a:t>[Answer] a = g sin θ; FN = mg cos θ</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Along the slope, the only component is mg sin θ, so a = g sin θ.</a:t>
            </a:r>
          </a:p>
          <a:p>
            <a:pPr marL="0" indent="0">
              <a:buNone/>
            </a:pPr>
            <a:r>
              <a:rPr lang="en-GB" sz="1200" dirty="0"/>
              <a:t>[Step 2] Perpendicular to the slope, FN − mg cos θ = 0.</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g sin θ; FN = mg cos θ</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hand is pushing a box steadily across a rough floor. Which arrows belong on a free-body diagram of the box?</a:t>
            </a:r>
          </a:p>
          <a:p>
            <a:pPr marL="0" indent="0">
              <a:buNone/>
            </a:pPr>
            <a:r>
              <a:rPr lang="en-GB" sz="1200" dirty="0"/>
              <a:t>[Options] A Weight, normal force, the hand's push, friction   B Weight, normal force, the hand's push, friction, and the box's push back on the hand   C Weight, normal force, the hand's push, friction, and the force of the box's motion</a:t>
            </a:r>
          </a:p>
          <a:p>
            <a:pPr marL="0" indent="0">
              <a:buNone/>
            </a:pPr>
            <a:r>
              <a:rPr lang="en-GB" sz="1200" dirty="0"/>
              <a:t>[Figure] A box on a hatched rough floor with a hand pressed against its left face and an arrow above it marking a steady speed; beside it a dashed empty frame holds the same box alone, captioned 'which arrows belong in here?'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Weight, normal force, the hand's push, friction. Four, and no more. The box's push back on the hand is real, but it acts on the hand — it belongs on the hand's diagram, and drawing both members of a third-law pair on one body is the surest way to conclude that nothing can ever accelerate. And there is no such thing as a force of motion: motion is what forces produce, so a moving box needs no arrow to keep moving.</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Ball after it leaves the hand: ignore air resistance. Which force acts during flight?</a:t>
            </a:r>
          </a:p>
          <a:p>
            <a:pPr marL="0" indent="0">
              <a:buNone/>
            </a:pPr>
            <a:r>
              <a:rPr lang="en-GB" sz="1200" dirty="0"/>
              <a:t>[Options] A Weight — Earth on ball   B Throwing force — ended at release   C Normal force — no contact surface   D Upward motion force — not a force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Ball after it leaves the hand: ignore air resistance. Which force acts during flight?</a:t>
            </a:r>
          </a:p>
          <a:p>
            <a:pPr marL="0" indent="0">
              <a:buNone/>
            </a:pPr>
            <a:r>
              <a:rPr lang="en-GB" sz="1200" dirty="0"/>
              <a:t>[Option by option] A: Correct. The hand stopped interacting with the ball at the moment of release, so from then on the Earth is the only thing acting on it, all the way up and all the way down.  B: The throw is what gave the ball its velocity, and velocity is what it still has — but a force has to be an interaction with something, and once the hand and the ball are apart there is nothing left to interact. A force does not stay behind in a moving object.  C: A normal force is a surface pushing perpendicular to itself, and mid-flight there is no surface in contact with the ball. Nothing is touching it at all, which is why the diagram is down to one arrow.  D: This is the arrow most often drawn and the one that does not exist. Motion needs no force to maintain it — Newton's first law is exactly that statement — so an upward arrow here would predict an upward acceleration the ball plainly does not have.</a:t>
            </a:r>
          </a:p>
          <a:p>
            <a:pPr marL="0" indent="0">
              <a:buNone/>
            </a:pPr>
            <a:r>
              <a:rPr lang="en-GB" sz="1200" dirty="0"/>
              <a:t>[Answer] A — Weight — Earth on ball</a:t>
            </a:r>
          </a:p>
          <a:p>
            <a:pPr marL="0" indent="0">
              <a:buNone/>
            </a:pPr>
            <a:r>
              <a:rPr lang="en-GB" sz="1200" dirty="0"/>
              <a:t>[Why] After release, the hand no longer interacts with the ball. Gravity is the only force, even while the ball moves upward.</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https://giophysics.com/chapter-3/presentation/?lesson=diagrams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skydiver has reached terminal velocity. Which is bigger now, her weight or the drag on her? She is falling at a steady 55 m/s and the parachute is not open yet. Something is clearly holding her up against gravity.</a:t>
            </a:r>
          </a:p>
          <a:p>
            <a:pPr marL="0" indent="0">
              <a:buNone/>
            </a:pPr>
            <a:r>
              <a:rPr lang="en-GB" sz="1200" dirty="0"/>
              <a:t>[Answer] They are exactly equal — that is what terminal velocity means. Nothing is holding her up: she is falling fast, and the resultant on her is zero, which stops the speed changing rather than stopping her. A free-body diagram of her at that moment has two arrows of identical length.</a:t>
            </a:r>
          </a:p>
          <a:p>
            <a:pPr marL="0" indent="0">
              <a:buNone/>
            </a:pPr>
            <a:r>
              <a:rPr lang="en-GB" sz="1200" dirty="0"/>
              <a:t>[Figure] A box on a hatched rough floor with a hand pressed against its left face and an arrow above it marking a steady speed; beside it a dashed empty frame holds the same box alone, captioned 'which arrows belong in here?'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free-body diagram shows every external force on one chosen object; their vector sum is the net force.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For a book resting on a table, equal upward normal force and downward weight give zero net force.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chosen object sets the boundary. Every force arrow must name an external object that pushes or pulls across that boundary. Isolate one body or one clearly stated system, and do not mix forces from different diagrams. Ask what touches the object and what acts at a distance — motion arrows are not forces. Choose convenient axes, then add x-components and y-components separately. The resultant is a vector, and its components determine the matching acceleration components through Newton’s second law.</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chosen object sets the boundary. Every force arrow must name an external object that pushes or pulls across that boundary. Choose: isolate one body or one clearly stated system, and do not mix forces from different diagrams. Identify: ask what touches the object and what acts at a distance, because motion arrows are not forces. Resolve: choose convenient axes, then add x-components and y-components separately.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Select a scene, choose every force acting on the named object, then check the boundary you created. Every selected force must have a real source outside the chosen object. Remove motion descriptions and forces that act on another object.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resultant is a vector. Its components determine the matching acceleration components through Newton’s second law. Positive x points right and positive y points up; a negative bar points toward the opposite side of the zero line.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applied-definitions/" TargetMode="External"/><Relationship Id="rId4" Type="http://schemas.openxmlformats.org/officeDocument/2006/relationships/hyperlink" Target="https://giophysics.com/chapter-3/newtons-laws-of-motion/" TargetMode="External"/><Relationship Id="rId5" Type="http://schemas.openxmlformats.org/officeDocument/2006/relationships/hyperlink" Target="https://giophysics.com/chapter-1/kinematics-2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3/presentation/?lesson=diagram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giophysics.com/chapter-3/universal-gravitation/" TargetMode="External"/><Relationship Id="rId4" Type="http://schemas.openxmlformats.org/officeDocument/2006/relationships/hyperlink" Target="https://giophysics.com/chapter-3/free-body-diagrams-net-forces/" TargetMode="External"/><Relationship Id="rId5" Type="http://schemas.openxmlformats.org/officeDocument/2006/relationships/hyperlink" Target="https://giophysics.com/chapter-3/presentation/?lesson=diagrams"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6-free-body-diagrams-net-forces.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3/presentation/?lesson=diagram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Object. Interactions. Components. Resultant.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Free-Body Diagrams and Net Forces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Isolate one object, draw only its external interactions, and add the arrows component by component.</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11 in Forces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https://giophysics.com/chapter-3/free-body-diagrams-net-forces/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arrows decide the signs.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Once axes are chosen, each component equation is one-dimensional. Then the resulting acceleration connects directly to kinematics.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Add x with x, and y with 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Fnet = ma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One component equation per axis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resultant is a vector. Its components determine the matching acceleration components through Newton’s second law. If both net components are zero, velocity remains constant—it does not have to be zero.</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Sign convention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positive x → right · positive y → up</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negative bar points toward the opposite side of the zero line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Direction lives in the sign. Once axes are chosen, each component equation is one-dimensional, and the resulting acceleration connects directly to kinematics.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Do not draw both forces in a third-law pair on one diagram. The two forces act on different objects, so they belong on different free-body diagrams.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HORIZONTAL NET FORCE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007092" y="787400"/>
            <a:ext cx="1626108" cy="266700"/>
          </a:xfrm>
          <a:prstGeom prst="roundRect">
            <a:avLst>
              <a:gd name="adj" fmla="val 30000"/>
            </a:avLst>
          </a:prstGeom>
          <a:solidFill>
            <a:srgbClr val="E0A93F"/>
          </a:solidFill>
          <a:ln>
            <a:noFill/>
          </a:ln>
        </p:spPr>
      </p:sp>
      <p:sp>
        <p:nvSpPr>
          <p:cNvPr id="6" name="chip"/>
          <p:cNvSpPr txBox="1"/>
          <p:nvPr/>
        </p:nvSpPr>
        <p:spPr>
          <a:xfrm>
            <a:off x="10007092" y="787400"/>
            <a:ext cx="162610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horizontal net force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Braking car: 1500 kg, 20 m/s, 50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HORIZONTAL NET FORCE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007092" y="787400"/>
            <a:ext cx="1626108" cy="266700"/>
          </a:xfrm>
          <a:prstGeom prst="roundRect">
            <a:avLst>
              <a:gd name="adj" fmla="val 30000"/>
            </a:avLst>
          </a:prstGeom>
          <a:solidFill>
            <a:srgbClr val="E0A93F"/>
          </a:solidFill>
          <a:ln>
            <a:noFill/>
          </a:ln>
        </p:spPr>
      </p:sp>
      <p:sp>
        <p:nvSpPr>
          <p:cNvPr id="6" name="chip"/>
          <p:cNvSpPr txBox="1"/>
          <p:nvPr/>
        </p:nvSpPr>
        <p:spPr>
          <a:xfrm>
            <a:off x="10007092" y="787400"/>
            <a:ext cx="162610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horizontal net force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Braking car: 1500 kg, 20 m/s, 50 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Choose forward as positive.</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From v² = u² + 2as, a = (0 − 20²)/(2 × 50) = −4.0 m/s².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Therefore Fnet = ma = −6000 N, opposite the motion.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3 · HORIZONTAL NET FORCE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007092" y="787400"/>
            <a:ext cx="1626108" cy="266700"/>
          </a:xfrm>
          <a:prstGeom prst="roundRect">
            <a:avLst>
              <a:gd name="adj" fmla="val 30000"/>
            </a:avLst>
          </a:prstGeom>
          <a:solidFill>
            <a:srgbClr val="E0A93F"/>
          </a:solidFill>
          <a:ln>
            <a:noFill/>
          </a:ln>
        </p:spPr>
      </p:sp>
      <p:sp>
        <p:nvSpPr>
          <p:cNvPr id="6" name="chip"/>
          <p:cNvSpPr txBox="1"/>
          <p:nvPr/>
        </p:nvSpPr>
        <p:spPr>
          <a:xfrm>
            <a:off x="10007092" y="787400"/>
            <a:ext cx="162610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horizontal net force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Fnet = −6000 N, opposite the motion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FREE-BODY DIAGRAMS AND NET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Free-Body Diagrams and Net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RESOLVE BEFORE SUMMING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704288" y="787400"/>
            <a:ext cx="1928912" cy="266700"/>
          </a:xfrm>
          <a:prstGeom prst="roundRect">
            <a:avLst>
              <a:gd name="adj" fmla="val 30000"/>
            </a:avLst>
          </a:prstGeom>
          <a:solidFill>
            <a:srgbClr val="E0A93F"/>
          </a:solidFill>
          <a:ln>
            <a:noFill/>
          </a:ln>
        </p:spPr>
      </p:sp>
      <p:sp>
        <p:nvSpPr>
          <p:cNvPr id="6" name="chip"/>
          <p:cNvSpPr txBox="1"/>
          <p:nvPr/>
        </p:nvSpPr>
        <p:spPr>
          <a:xfrm>
            <a:off x="9704288" y="787400"/>
            <a:ext cx="192891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resolve before summing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40 N pull at 30° on a 10 kg box.</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RESOLVE BEFORE SUMMING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704288" y="787400"/>
            <a:ext cx="1928912" cy="266700"/>
          </a:xfrm>
          <a:prstGeom prst="roundRect">
            <a:avLst>
              <a:gd name="adj" fmla="val 30000"/>
            </a:avLst>
          </a:prstGeom>
          <a:solidFill>
            <a:srgbClr val="E0A93F"/>
          </a:solidFill>
          <a:ln>
            <a:noFill/>
          </a:ln>
        </p:spPr>
      </p:sp>
      <p:sp>
        <p:nvSpPr>
          <p:cNvPr id="6" name="chip"/>
          <p:cNvSpPr txBox="1"/>
          <p:nvPr/>
        </p:nvSpPr>
        <p:spPr>
          <a:xfrm>
            <a:off x="9704288" y="787400"/>
            <a:ext cx="192891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resolve before summing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40 N pull at 30° on a 10 kg box.</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 a smooth horizontal surface, Fₓ = 40 cos 30° = 34.6 N and Fᵧ = 20 N.</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Vertical equilibrium gives FN = 98 − 20 = 78 N, while aₓ = 34.6/10 = 3.46 m/s².</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3 · RESOLVE BEFORE SUMMING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704288" y="787400"/>
            <a:ext cx="1928912" cy="266700"/>
          </a:xfrm>
          <a:prstGeom prst="roundRect">
            <a:avLst>
              <a:gd name="adj" fmla="val 30000"/>
            </a:avLst>
          </a:prstGeom>
          <a:solidFill>
            <a:srgbClr val="E0A93F"/>
          </a:solidFill>
          <a:ln>
            <a:noFill/>
          </a:ln>
        </p:spPr>
      </p:sp>
      <p:sp>
        <p:nvSpPr>
          <p:cNvPr id="6" name="chip"/>
          <p:cNvSpPr txBox="1"/>
          <p:nvPr/>
        </p:nvSpPr>
        <p:spPr>
          <a:xfrm>
            <a:off x="9704288" y="787400"/>
            <a:ext cx="192891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resolve before summing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FN = 78 N; aₓ = 3.46 m/s²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FREE-BODY DIAGRAMS AND NET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Free-Body Diagrams and Net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 Applied Definitions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https://giophysics.com/chapter-3/applied-definitions/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2.2 Newton’s Laws</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1.5 Kinematics 2D</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ROTATE THE AXES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10543" y="787400"/>
            <a:ext cx="1322657" cy="266700"/>
          </a:xfrm>
          <a:prstGeom prst="roundRect">
            <a:avLst>
              <a:gd name="adj" fmla="val 30000"/>
            </a:avLst>
          </a:prstGeom>
          <a:solidFill>
            <a:srgbClr val="E0A93F"/>
          </a:solidFill>
          <a:ln>
            <a:noFill/>
          </a:ln>
        </p:spPr>
      </p:sp>
      <p:sp>
        <p:nvSpPr>
          <p:cNvPr id="6" name="chip"/>
          <p:cNvSpPr txBox="1"/>
          <p:nvPr/>
        </p:nvSpPr>
        <p:spPr>
          <a:xfrm>
            <a:off x="10310543" y="787400"/>
            <a:ext cx="13226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rotate the axes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Block on a smooth incline.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ROTATE THE AXES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310543" y="787400"/>
            <a:ext cx="1322657" cy="266700"/>
          </a:xfrm>
          <a:prstGeom prst="roundRect">
            <a:avLst>
              <a:gd name="adj" fmla="val 30000"/>
            </a:avLst>
          </a:prstGeom>
          <a:solidFill>
            <a:srgbClr val="E0A93F"/>
          </a:solidFill>
          <a:ln>
            <a:noFill/>
          </a:ln>
        </p:spPr>
      </p:sp>
      <p:sp>
        <p:nvSpPr>
          <p:cNvPr id="6" name="chip"/>
          <p:cNvSpPr txBox="1"/>
          <p:nvPr/>
        </p:nvSpPr>
        <p:spPr>
          <a:xfrm>
            <a:off x="10310543" y="787400"/>
            <a:ext cx="13226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rotate the axes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Block on a smooth incline.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Along the slope, the only component is mg sin θ, so a = g sin θ.</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Perpendicular to the slope, FN − mg cos θ = 0.</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3 · ROTATE THE AXES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310543" y="787400"/>
            <a:ext cx="1322657" cy="266700"/>
          </a:xfrm>
          <a:prstGeom prst="roundRect">
            <a:avLst>
              <a:gd name="adj" fmla="val 30000"/>
            </a:avLst>
          </a:prstGeom>
          <a:solidFill>
            <a:srgbClr val="E0A93F"/>
          </a:solidFill>
          <a:ln>
            <a:noFill/>
          </a:ln>
        </p:spPr>
      </p:sp>
      <p:sp>
        <p:nvSpPr>
          <p:cNvPr id="6" name="chip"/>
          <p:cNvSpPr txBox="1"/>
          <p:nvPr/>
        </p:nvSpPr>
        <p:spPr>
          <a:xfrm>
            <a:off x="10310543" y="787400"/>
            <a:ext cx="13226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rotate the axes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g sin θ; FN = mg cos θ</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FREE-BODY DIAGRAMS AND NET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Free-Body Diagrams and Net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hand is pushing a box steadily across a rough floor. Which arrows belong on a free-body diagram of the box?</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Weight, normal force, the hand's push, friction</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Weight, normal force, the hand's push, friction, and the box's push back on the hand</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Weight, normal force, the hand's push, friction, and the force of the box's motion</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box on a hatched rough floor with a hand pressed against its left face and an arrow above it marking a steady speed; beside it a dashed empty frame holds the same box alone, captioned 'which arrows belong in here?'" descr="A box on a hatched rough floor with a hand pressed against its left face and an arrow above it marking a steady speed; beside it a dashed empty frame holds the same box alone, captioned 'which arrows belong in here?'"/>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box on a hatched rough floor with a hand pressed against its left face and an arrow above it marking a steady speed; beside it a dashed empty frame holds the same box alone, captioned 'which arrows belong in here?'</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Weight, normal force, the hand's push, friction</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Four, and no more. The box's push back on the hand is real, but it acts on the hand — it belongs on the hand's diagram, and drawing both members of a third-law pair on one body is the surest way to conclude that nothing can ever accelerate. And there is no such thing as a force of motion: motion is what forces produce, so a moving box needs no arrow to keep moving.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FREE-BODY DIAGRAMS AND NET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Free-Body Diagrams and Net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3294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Ball after it leaves the hand: ignore air resistance. Which force acts during flight?</a:t>
            </a:r>
          </a:p>
        </p:txBody>
      </p:sp>
      <p:sp>
        <p:nvSpPr>
          <p:cNvPr id="7" name="option-letter"/>
          <p:cNvSpPr txBox="1"/>
          <p:nvPr/>
        </p:nvSpPr>
        <p:spPr>
          <a:xfrm>
            <a:off x="558800" y="3216812"/>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216812"/>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Weight — Earth on ball</a:t>
            </a:r>
          </a:p>
        </p:txBody>
      </p:sp>
      <p:sp>
        <p:nvSpPr>
          <p:cNvPr id="9" name="option-letter"/>
          <p:cNvSpPr txBox="1"/>
          <p:nvPr/>
        </p:nvSpPr>
        <p:spPr>
          <a:xfrm>
            <a:off x="558800" y="3597812"/>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597812"/>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Throwing force — ended at release</a:t>
            </a:r>
          </a:p>
        </p:txBody>
      </p:sp>
      <p:sp>
        <p:nvSpPr>
          <p:cNvPr id="11" name="option-letter"/>
          <p:cNvSpPr txBox="1"/>
          <p:nvPr/>
        </p:nvSpPr>
        <p:spPr>
          <a:xfrm>
            <a:off x="558800" y="3978812"/>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978812"/>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Normal force — no contact surface</a:t>
            </a:r>
          </a:p>
        </p:txBody>
      </p:sp>
      <p:sp>
        <p:nvSpPr>
          <p:cNvPr id="13" name="option-letter"/>
          <p:cNvSpPr txBox="1"/>
          <p:nvPr/>
        </p:nvSpPr>
        <p:spPr>
          <a:xfrm>
            <a:off x="558800" y="4359812"/>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D</a:t>
            </a:r>
          </a:p>
        </p:txBody>
      </p:sp>
      <p:sp>
        <p:nvSpPr>
          <p:cNvPr id="14" name="option"/>
          <p:cNvSpPr txBox="1"/>
          <p:nvPr/>
        </p:nvSpPr>
        <p:spPr>
          <a:xfrm>
            <a:off x="914400" y="4359812"/>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Upward motion force — not a force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Weight — Earth on ball</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After release, the hand no longer interacts with the ball. Gravity is the only force, even while the ball moves upward.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The hand stopped interacting with the ball at the moment of release, so from then on the Earth is the only thing acting on it, all the way up and all the way down.</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The throw is what gave the ball its velocity, and velocity is what it still has — but a force has to be an interaction with something, and once the hand and the ball are apart there is nothing left to interact. A force does not stay behind in a moving object.</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 normal force is a surface pushing perpendicular to itself, and mid-flight there is no surface in contact with the ball. Nothing is touching it at all, which is why the diagram is down to one arrow.</a:t>
            </a:r>
          </a:p>
        </p:txBody>
      </p:sp>
      <p:sp>
        <p:nvSpPr>
          <p:cNvPr id="13" name="text"/>
          <p:cNvSpPr txBox="1"/>
          <p:nvPr/>
        </p:nvSpPr>
        <p:spPr>
          <a:xfrm>
            <a:off x="558800" y="486283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D   This is the arrow most often drawn and the one that does not exist. Motion needs no force to maintain it — Newton's first law is exactly that statement — so an upward arrow here would predict an upward acceleration the ball plainly does not have.</a:t>
            </a:r>
          </a:p>
        </p:txBody>
      </p:sp>
      <p:sp>
        <p:nvSpPr>
          <p:cNvPr id="14" name="panel"/>
          <p:cNvSpPr/>
          <p:nvPr/>
        </p:nvSpPr>
        <p:spPr>
          <a:xfrm>
            <a:off x="558800" y="431800"/>
            <a:ext cx="11074400" cy="12700"/>
          </a:xfrm>
          <a:prstGeom prst="rect">
            <a:avLst/>
          </a:prstGeom>
          <a:solidFill>
            <a:srgbClr val="2F4B45"/>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FREE-BODY DIAGRAMS AND NET FORCES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7" name="panel"/>
          <p:cNvSpPr/>
          <p:nvPr/>
        </p:nvSpPr>
        <p:spPr>
          <a:xfrm>
            <a:off x="558800" y="6299200"/>
            <a:ext cx="11074400" cy="12700"/>
          </a:xfrm>
          <a:prstGeom prst="rect">
            <a:avLst/>
          </a:prstGeom>
          <a:solidFill>
            <a:srgbClr val="2F4B45"/>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Free-Body Diagrams and Net Forces.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28</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4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2.7 Universal Gravitation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https://giophysics.com/chapter-3/universal-gravitation/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https://giophysics.com/chapter-3/free-body-diagrams-net-forces/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https://giophysics.com/chapter-3/presentation/?lesson=diagrams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https://giophysics.com/downloads/3-6-free-body-diagrams-net-forces.pdf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skydiver has reached terminal velocity. Which is bigger now, her weight or the drag on her?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She is falling at a steady 55 m/s and the parachute is not open yet. Something is clearly holding her up against gravity.</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They are exactly equal — that is what terminal velocity means. Nothing is holding her up: she is falling fast, and the resultant on her is zero, which stops the speed changing rather than stopping her. A free-body diagram of her at that moment has two arrows of identical length.</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A box on a hatched rough floor with a hand pressed against its left face and an arrow above it marking a steady speed; beside it a dashed empty frame holds the same box alone, captioned 'which arrows belong in here?'" descr="A box on a hatched rough floor with a hand pressed against its left face and an arrow above it marking a steady speed; beside it a dashed empty frame holds the same box alone, captioned 'which arrows belong in here?'"/>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box on a hatched rough floor with a hand pressed against its left face and an arrow above it marking a steady speed; beside it a dashed empty frame holds the same box alone, captioned 'which arrows belong in here?'</a:t>
            </a:r>
          </a:p>
        </p:txBody>
      </p:sp>
      <p:sp>
        <p:nvSpPr>
          <p:cNvPr id="12"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28</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free-body diagram shows every external force on one chosen object; their vector sum is the net force.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a book resting on a table, equal upward normal force and downward weight give zero net force.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Object. Interactions. Components. Resultant.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chosen object sets the boundary. Every force arrow must name an external object that pushes or pulls across that boundary. Isolate one body or one clearly stated system, and do not mix forces from different diagrams.</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Ask what touches the object and what acts at a distance — motion arrows are not forces. Choose convenient axes, then add x-components and y-components separately. The resultant is a vector, and its components determine the matching acceleration components through Newton’s second law.</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useful diagram answers four questions.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chosen object sets the boundary. Every force arrow must name an external object that pushes or pulls across that boundary. Choose: isolate one body or one clearly stated system, and do not mix forces from different diagrams.</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Identify: ask what touches the object and what acts at a distance, because motion arrows are not forces. Resolve: choose convenient axes, then add x-components and y-components separately.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what belongs before drawing arrows.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Select a scene, choose every force acting on the named object, then check the boundary you created. Every selected force must have a real source outside the chosen object. Remove motion descriptions and forces that act on another object.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Add x with x, and y with 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resultant is a vector. Its components determine the matching acceleration components through Newton’s second law. Positive x points right and positive y points up; a negative bar points toward the opposite side of the zero line.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FREE-BODY DIAGRAMS AND NET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Free-Body Diagrams and Net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Free-Body Diagrams and Net Forces</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