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Forces — Equilibrium. Lesson 9 of 11.</a:t>
            </a:r>
          </a:p>
          <a:p>
            <a:pPr marL="0" indent="0">
              <a:buNone/>
            </a:pPr>
            <a:r>
              <a:rPr lang="en-GB" sz="1200" dirty="0"/>
              <a:t>[Intro] Equilibrium is complete balance: no linear acceleration and no angular acceleration. The object may be still—or already moving at constant velocity.</a:t>
            </a:r>
          </a:p>
          <a:p>
            <a:pPr marL="0" indent="0">
              <a:buNone/>
            </a:pPr>
            <a:r>
              <a:rPr lang="en-GB" sz="1200" dirty="0"/>
              <a:t>[Source] https://giophysics.com/chapter-3/equilibrium/</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Positive directions are right, up, and counterclockwise. The three signed bars must all land on zero. A zero bar is a condition, not a force: opposing forces and moments are still present, and their signed sums cancel.</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Open a solution only after predicting which forces or moments must cancel.</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Horizontal: ΣFₓ = 0</a:t>
            </a:r>
          </a:p>
          <a:p>
            <a:pPr marL="0" indent="0">
              <a:buNone/>
            </a:pPr>
            <a:r>
              <a:rPr lang="en-GB" sz="1200" dirty="0"/>
              <a:t>[In plain English] Zero resultant force prevents translational acceleration. Positive directions are right, up, and counterclockwise.</a:t>
            </a:r>
          </a:p>
          <a:p>
            <a:pPr marL="0" indent="0">
              <a:buNone/>
            </a:pPr>
            <a:r>
              <a:rPr lang="en-GB" sz="1200" dirty="0"/>
              <a:t>[Note] Rightward forces equal leftward forces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Vertical: ΣFᵧ = 0</a:t>
            </a:r>
          </a:p>
          <a:p>
            <a:pPr marL="0" indent="0">
              <a:buNone/>
            </a:pPr>
            <a:r>
              <a:rPr lang="en-GB" sz="1200" dirty="0"/>
              <a:t>[In plain English] A zero bar is a condition, not a force. Opposing forces and moments are still present; their signed sums cancel.</a:t>
            </a:r>
          </a:p>
          <a:p>
            <a:pPr marL="0" indent="0">
              <a:buNone/>
            </a:pPr>
            <a:r>
              <a:rPr lang="en-GB" sz="1200" dirty="0"/>
              <a:t>[Note] Upward forces equal downward forces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Rotation: Στ = 0</a:t>
            </a:r>
          </a:p>
          <a:p>
            <a:pPr marL="0" indent="0">
              <a:buNone/>
            </a:pPr>
            <a:r>
              <a:rPr lang="en-GB" sz="1200" dirty="0"/>
              <a:t>[In plain English] Zero resultant moment prevents angular acceleration. Missing even one condition means the motion can change.</a:t>
            </a:r>
          </a:p>
          <a:p>
            <a:pPr marL="0" indent="0">
              <a:buNone/>
            </a:pPr>
            <a:r>
              <a:rPr lang="en-GB" sz="1200" dirty="0"/>
              <a:t>[Note] Counterclockwise moments equal clockwise moments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One vertical throw drawn as three snapshots on dashed flight lines: a ball rising with a velocity arrow up, the same ball at the top marked v = 0 with no arrow on it at all, and the ball falling with a velocity arrow down.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Equilibrium does not mean “no forces.” It means the vector sum of the external forces is zero and the signed sum of the external moments is zero. “It is momentarily still, so it is in equilibrium”: a thrown object has zero vertical velocity at its highest point, but gravity still produces downward acceleration. “Zero moment is enough”: a force through the center can create translation with no turning, so force balance and moment balance are separate tests. “A different pivot changes the physics”: a true equilibrium satisfies the moment equation about every pivot, and a clever pivot only makes the algebra shorter.</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4.0 kg book rests on a level table. What upward normal force keeps the book in equilibrium? Use g = 9.8 m/s².</a:t>
            </a:r>
          </a:p>
          <a:p>
            <a:pPr marL="0" indent="0">
              <a:buNone/>
            </a:pPr>
            <a:r>
              <a:rPr lang="en-GB" sz="1200" dirty="0"/>
              <a:t>[Answer] N = 39.2 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Choose up as positive. ΣFᵧ = N − mg = 0.</a:t>
            </a:r>
          </a:p>
          <a:p>
            <a:pPr marL="0" indent="0">
              <a:buNone/>
            </a:pPr>
            <a:r>
              <a:rPr lang="en-GB" sz="1200" dirty="0"/>
              <a:t>[Step 2] So N = mg = 4.0 × 9.8 = 39.2 N.</a:t>
            </a:r>
          </a:p>
          <a:p>
            <a:pPr marL="0" indent="0">
              <a:buNone/>
            </a:pPr>
            <a:r>
              <a:rPr lang="en-GB" sz="1200" dirty="0"/>
              <a:t>[Step 3] The two forces are equal and opposite on the same object.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N = 39.2 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2.6 Free-Body Diagrams; 2.8 Moments of Force; 2.2 Newton’s Laws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car travels straight at 20 m/s while resistance is 650 N. What driving force is required if the speed stays constant?</a:t>
            </a:r>
          </a:p>
          <a:p>
            <a:pPr marL="0" indent="0">
              <a:buNone/>
            </a:pPr>
            <a:r>
              <a:rPr lang="en-GB" sz="1200" dirty="0"/>
              <a:t>[Answer] Fdrive = 650 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Constant velocity means a = 0, so ΣFₓ = Fdrive − 650 = 0.</a:t>
            </a:r>
          </a:p>
          <a:p>
            <a:pPr marL="0" indent="0">
              <a:buNone/>
            </a:pPr>
            <a:r>
              <a:rPr lang="en-GB" sz="1200" dirty="0"/>
              <a:t>[Step 2] Therefore Fdrive = 650 N.</a:t>
            </a:r>
          </a:p>
          <a:p>
            <a:pPr marL="0" indent="0">
              <a:buNone/>
            </a:pPr>
            <a:r>
              <a:rPr lang="en-GB" sz="1200" dirty="0"/>
              <a:t>[Step 3] Motion does not prevent equilibrium.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Fdrive = 650 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kg mass hangs at the midpoint of a light horizontal rod. The rod is hinged at one end and supported by a cable at the other end, 30° above the rod. Find its tension.</a:t>
            </a:r>
          </a:p>
          <a:p>
            <a:pPr marL="0" indent="0">
              <a:buNone/>
            </a:pPr>
            <a:r>
              <a:rPr lang="en-GB" sz="1200" dirty="0"/>
              <a:t>[Answer] T = 19.6 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Take moments about the hinge, so the hinge reactions contribute zero moment. If the rod length is L:</a:t>
            </a:r>
          </a:p>
          <a:p>
            <a:pPr marL="0" indent="0">
              <a:buNone/>
            </a:pPr>
            <a:r>
              <a:rPr lang="en-GB" sz="1200" dirty="0"/>
              <a:t>[Step 2] T sin 30° × L − (2.0 × 9.8) × L/2 = 0.</a:t>
            </a:r>
          </a:p>
          <a:p>
            <a:pPr marL="0" indent="0">
              <a:buNone/>
            </a:pPr>
            <a:r>
              <a:rPr lang="en-GB" sz="1200" dirty="0"/>
              <a:t>[Step 3] L cancels, giving 0.5T = 9.8 and T = 19.6 N.</a:t>
            </a:r>
          </a:p>
          <a:p>
            <a:pPr marL="0" indent="0">
              <a:buNone/>
            </a:pPr>
            <a:r>
              <a:rPr lang="en-GB" sz="1200" dirty="0"/>
              <a:t>[Step 4] Force balance can then determine the hinge components.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 = 19.6 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Only the component of a force perpendicular to the lever arm turns anything, and the cable is at 30° to the rod, not across it. Writing T × L quietly treats the cable as if it pulled straight up. It is an easy line to lose because the distance really is L and the tension really is T, so both symbols look right — the sine is the piece that was never written down.</a:t>
            </a:r>
          </a:p>
          <a:p>
            <a:pPr marL="0" indent="0">
              <a:buNone/>
            </a:pPr>
            <a:r>
              <a:rPr lang="en-GB" sz="1200" dirty="0"/>
              <a:t>[It should say] Anticlockwise moment: T sin 30° × L = 0.5TL, so 0.5T = 9.8 and T = 19.6 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 ball thrown straight up is, for one instant, completely at rest at the top of its flight. Is it in equilibrium at that instant?</a:t>
            </a:r>
          </a:p>
          <a:p>
            <a:pPr marL="0" indent="0">
              <a:buNone/>
            </a:pPr>
            <a:r>
              <a:rPr lang="en-GB" sz="1200" dirty="0"/>
              <a:t>[Options] A Yes — it is not moving, so nothing can be unbalanced   B No — its weight is unbalanced, so it is accelerating   C Only if air resistance is ignored</a:t>
            </a:r>
          </a:p>
          <a:p>
            <a:pPr marL="0" indent="0">
              <a:buNone/>
            </a:pPr>
            <a:r>
              <a:rPr lang="en-GB" sz="1200" dirty="0"/>
              <a:t>[Figure] One vertical throw drawn as three snapshots on dashed flight lines: a ball rising with a velocity arrow up, the same ball at the top marked v = 0 with no arrow on it at all, and the ball falling with a velocity arrow down.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No — its weight is unbalanced, so it is accelerating. Being still and being in equilibrium are different tests, and this is the case that separates them. There is exactly one force on the ball — its weight — and one force can never sum to zero. So ΣF = mg downward and the ball is accelerating at 9.8 m/s² at the very moment it is motionless. A moment earlier it was going up; a moment later it is going down; that change is the acceleration.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horizontal beam is hinged to a wall and supported by a cable. Where is the cleanest point for taking moments?</a:t>
            </a:r>
          </a:p>
          <a:p>
            <a:pPr marL="0" indent="0">
              <a:buNone/>
            </a:pPr>
            <a:r>
              <a:rPr lang="en-GB" sz="1200" dirty="0"/>
              <a:t>[Options] A At the hinge   B At the midpoint   C At the cable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car is doing a steady 100 km/h in a straight line down the motorway. Is it in equilibrium? The engine is working hard, the tyres are hot, air is tearing past it and it is covering 28 metres every second.</a:t>
            </a:r>
          </a:p>
          <a:p>
            <a:pPr marL="0" indent="0">
              <a:buNone/>
            </a:pPr>
            <a:r>
              <a:rPr lang="en-GB" sz="1200" dirty="0"/>
              <a:t>[Answer] Yes. Equilibrium is about acceleration, not speed: the driving force and the resistances are cancelling, the resultant is zero, and the velocity is therefore not changing. Dynamic equilibrium looks nothing like being still, and being still is not required — only being unchanged.</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horizontal beam is hinged to a wall and supported by a cable. Where is the cleanest point for taking moments?</a:t>
            </a:r>
          </a:p>
          <a:p>
            <a:pPr marL="0" indent="0">
              <a:buNone/>
            </a:pPr>
            <a:r>
              <a:rPr lang="en-GB" sz="1200" dirty="0"/>
              <a:t>[Option by option] A: Correct. Both components of the hinge reaction pass through the hinge, so both have zero lever arm and drop out of Στ = 0, leaving the cable tension as the only unknown in the equation.  B: Moments may be taken about any point at all, and this one is legal — it is just expensive. Choosing the midpoint leaves both hinge components and the cable in the moment equation, so one equation now has three unknowns in it.  C: This does remove the cable, which is tempting when the cable is what you are after — but it is the unknown you actually want, and it hands you back the two hinge reactions instead. Pivot at the thing you do not care about.</a:t>
            </a:r>
          </a:p>
          <a:p>
            <a:pPr marL="0" indent="0">
              <a:buNone/>
            </a:pPr>
            <a:r>
              <a:rPr lang="en-GB" sz="1200" dirty="0"/>
              <a:t>[Answer] A — At the hinge</a:t>
            </a:r>
          </a:p>
          <a:p>
            <a:pPr marL="0" indent="0">
              <a:buNone/>
            </a:pPr>
            <a:r>
              <a:rPr lang="en-GB" sz="1200" dirty="0"/>
              <a:t>[Why] Both hinge reaction components pass through the pivot, so their moments are zero. Equilibrium works about any pivot, yet the other choices leave extra unknown moments in the equation.</a:t>
            </a:r>
          </a:p>
          <a:p>
            <a:pPr marL="0" indent="0">
              <a:buNone/>
            </a:pPr>
            <a:r>
              <a:rPr lang="en-GB" sz="1200" dirty="0"/>
              <a:t>[Reveal] One click for the answer, then one for the reason.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[Extension] The lesson record carries no Hard or Challenging example.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https://giophysics.com/chapter-3/presentation/?lesson=equilibrium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An object is in equilibrium when both its net force and net moment are zero.</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balanced sign remains at rest when its support forces cancel its weight and the clockwise and anticlockwise moments cancel.</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Zero resultant force prevents translational acceleration. Zero resultant moment prevents angular acceleration. Missing even one condition means the motion can change. Rightward forces must equal leftward forces, upward forces must equal downward forces, and counterclockwise moments must equal clockwise moments. In static equilibrium a book on a level table has zero velocity and remains still because its forces and moments balance; in dynamic equilibrium a vehicle travelling in a straight line at constant velocity has a velocity that is not zero, but an acceleration that is.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Zero resultant force prevents translational acceleration. Zero resultant moment prevents angular acceleration. Missing even one condition means the motion can change.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Balanced and at rest: a book resting on a level table has zero velocity and remains still because its forces and moments balance. Balanced and moving steadily: a vehicle travelling in a straight line at constant velocity can be in equilibrium — its velocity is not zero, but its acceleration is.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equations are short. Most errors begin earlier, when the system boundary, positive directions, or moment center is unclear. Choose one object or system and draw only its external forces, because internal force pairs disappear when both connected parts are inside the boundary. Choose useful axes: horizontal–vertical axes often work, and on a slope, axes parallel and perpendicular to the surface can reduce components. Choose a helpful pivot: moments may be taken about any point, and a pivot through unknown reaction forces gives those forces zero lever arm.</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hyperlink" Target="https://giophysics.com/chapter-3/presentation/?lesson=equilibrium"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3/free-body-diagrams-net-forces/" TargetMode="External"/><Relationship Id="rId4" Type="http://schemas.openxmlformats.org/officeDocument/2006/relationships/hyperlink" Target="https://giophysics.com/chapter-3/moments-of-force/" TargetMode="External"/><Relationship Id="rId5" Type="http://schemas.openxmlformats.org/officeDocument/2006/relationships/hyperlink" Target="https://giophysics.com/chapter-3/newtons-laws-of-mo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hyperlink" Target="https://giophysics.com/chapter-3/presentation/?lesson=equilibrium"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3/equilibrium-advanced/" TargetMode="External"/><Relationship Id="rId4" Type="http://schemas.openxmlformats.org/officeDocument/2006/relationships/hyperlink" Target="https://giophysics.com/chapter-3/equilibrium/" TargetMode="External"/><Relationship Id="rId5" Type="http://schemas.openxmlformats.org/officeDocument/2006/relationships/hyperlink" Target="https://giophysics.com/chapter-3/presentation/?lesson=equilibrium" TargetMode="External"/><Relationship Id="rId6" Type="http://schemas.openxmlformats.org/officeDocument/2006/relationships/hyperlink" Target="https://giophysics.com/chapter-3/" TargetMode="External"/><Relationship Id="rId7" Type="http://schemas.openxmlformats.org/officeDocument/2006/relationships/hyperlink" Target="https://giophysics.com/downloads/3-9-equilibrium.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02 · Forces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Balance every translation axis and every turning effect.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Equilibrium</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Equilibrium is complete balance: no linear acceleration and no angular acceleration. The object may be still—or already moving at constant velocity.</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9 of 11 in Forces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44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https://giophysics.com/chapter-3/equilibrium/</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Balance translation and rotation independently.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Positive directions are right, up, and counterclockwise. The three signed bars must all land on zero. A zero bar is a condition, not a force: opposing forces and moments are still present, and their signed sums cancel.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5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Write each balance equation before inserting numbers.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Open a solution only after predicting which forces or moments must cancel.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Horizontal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ΣFₓ = 0</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Rightward forces equal leftward forces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Zero resultant force prevents translational acceleration. Positive directions are right, up, and counterclockwise.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Vertical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ΣFᵧ = 0</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Upward forces equal downward forces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zero bar is a condition, not a force. Opposing forces and moments are still present; their signed sums cancel.</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Rotation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Στ = 0</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Counterclockwise moments equal clockwise moments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Zero resultant moment prevents angular acceleration. Missing even one condition means the motion can change.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Three snapshots of one throw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41393" y="1854200"/>
            <a:ext cx="5909214" cy="3600450"/>
          </a:xfrm>
          <a:prstGeom prst="rect">
            <a:avLst/>
          </a:prstGeom>
          <a:solidFill>
            <a:srgbClr val="FFFFFF"/>
          </a:solidFill>
          <a:ln w="9525">
            <a:solidFill>
              <a:srgbClr val="C6C8BB"/>
            </a:solidFill>
          </a:ln>
        </p:spPr>
      </p:sp>
      <p:pic>
        <p:nvPicPr>
          <p:cNvPr id="7" name="One vertical throw drawn as three snapshots on dashed flight lines: a ball rising with a velocity arrow up, the same ball at the top marked v = 0 with no arrow on it at all, and the ball falling with a velocity arrow down." descr="One vertical throw drawn as three snapshots on dashed flight lines: a ball rising with a velocity arrow up, the same ball at the top marked v = 0 with no arrow on it at all, and the ball falling with a velocity arrow down."/>
          <p:cNvPicPr>
            <a:picLocks noChangeAspect="1"/>
          </p:cNvPicPr>
          <p:nvPr/>
        </p:nvPicPr>
        <p:blipFill>
          <a:blip r:embed="rId3"/>
          <a:stretch>
            <a:fillRect/>
          </a:stretch>
        </p:blipFill>
        <p:spPr>
          <a:xfrm>
            <a:off x="3255693" y="1968500"/>
            <a:ext cx="5680614"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One vertical throw drawn as three snapshots on dashed flight lines: a ball rising with a velocity arrow up, the same ball at the top marked v = 0 with no arrow on it at all, and the ball falling with a velocity arrow down.</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067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Equilibrium does not mean “no forces.” It means the vector sum of the external forces is zero and the signed sum of the external moments is zero. “It is momentarily still, so it is in equilibrium”: a thrown object has zero vertical velocity at its highest point, but gravity still produces downward acceleration.</a:t>
            </a:r>
          </a:p>
        </p:txBody>
      </p:sp>
      <p:sp>
        <p:nvSpPr>
          <p:cNvPr id="7" name="text"/>
          <p:cNvSpPr txBox="1"/>
          <p:nvPr/>
        </p:nvSpPr>
        <p:spPr>
          <a:xfrm>
            <a:off x="558800" y="376428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“Zero moment is enough”: a force through the center can create translation with no turning, so force balance and moment balance are separate tests. “A different pivot changes the physics”: a true equilibrium satisfies the moment equation about every pivot, and a clever pivot only makes the algebra shorter.</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3 · STATIC · ONE DIRECTION</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941523" y="787400"/>
            <a:ext cx="1691677" cy="266700"/>
          </a:xfrm>
          <a:prstGeom prst="roundRect">
            <a:avLst>
              <a:gd name="adj" fmla="val 30000"/>
            </a:avLst>
          </a:prstGeom>
          <a:solidFill>
            <a:srgbClr val="E0A93F"/>
          </a:solidFill>
          <a:ln>
            <a:noFill/>
          </a:ln>
        </p:spPr>
      </p:sp>
      <p:sp>
        <p:nvSpPr>
          <p:cNvPr id="6" name="chip"/>
          <p:cNvSpPr txBox="1"/>
          <p:nvPr/>
        </p:nvSpPr>
        <p:spPr>
          <a:xfrm>
            <a:off x="9941523" y="787400"/>
            <a:ext cx="169167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static · one direction</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4.0 kg book rests on a level table. What upward normal force keeps the book in equilibrium? Use g = 9.8 m/s².</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3 · STATIC · ONE DIRECTION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941523" y="787400"/>
            <a:ext cx="1691677" cy="266700"/>
          </a:xfrm>
          <a:prstGeom prst="roundRect">
            <a:avLst>
              <a:gd name="adj" fmla="val 30000"/>
            </a:avLst>
          </a:prstGeom>
          <a:solidFill>
            <a:srgbClr val="E0A93F"/>
          </a:solidFill>
          <a:ln>
            <a:noFill/>
          </a:ln>
        </p:spPr>
      </p:sp>
      <p:sp>
        <p:nvSpPr>
          <p:cNvPr id="6" name="chip"/>
          <p:cNvSpPr txBox="1"/>
          <p:nvPr/>
        </p:nvSpPr>
        <p:spPr>
          <a:xfrm>
            <a:off x="9941523" y="787400"/>
            <a:ext cx="169167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static · one direction</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4.0 kg book rests on a level table. What upward normal force keeps the book in equilibrium? Use g = 9.8 m/s².</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Choose up as positive. ΣFᵧ = N − mg = 0.</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N = mg = 4.0 × 9.8 = 39.2 N.</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two forces are equal and opposite on the same object.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3 · STATIC · ONE DIRECTION</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9941523" y="787400"/>
            <a:ext cx="1691677" cy="266700"/>
          </a:xfrm>
          <a:prstGeom prst="roundRect">
            <a:avLst>
              <a:gd name="adj" fmla="val 30000"/>
            </a:avLst>
          </a:prstGeom>
          <a:solidFill>
            <a:srgbClr val="E0A93F"/>
          </a:solidFill>
          <a:ln>
            <a:noFill/>
          </a:ln>
        </p:spPr>
      </p:sp>
      <p:sp>
        <p:nvSpPr>
          <p:cNvPr id="6" name="chip"/>
          <p:cNvSpPr txBox="1"/>
          <p:nvPr/>
        </p:nvSpPr>
        <p:spPr>
          <a:xfrm>
            <a:off x="9941523" y="787400"/>
            <a:ext cx="169167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static · one direction</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N = 39.2 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EQUILIBRIUM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Equilibrium.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2.6 Free-Body Diagrams</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https://giophysics.com/chapter-3/free-body-diagrams-net-forces/</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2.8 Moments of Force</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https://giophysics.com/chapter-3/moments-of-force/</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2.2 Newton’s Laws</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https://giophysics.com/chapter-3/newtons-laws-of-motion/</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3 · DYNAMIC · CONSTANT VELOCITY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482370" y="787400"/>
            <a:ext cx="2150830" cy="266700"/>
          </a:xfrm>
          <a:prstGeom prst="roundRect">
            <a:avLst>
              <a:gd name="adj" fmla="val 30000"/>
            </a:avLst>
          </a:prstGeom>
          <a:solidFill>
            <a:srgbClr val="E0A93F"/>
          </a:solidFill>
          <a:ln>
            <a:noFill/>
          </a:ln>
        </p:spPr>
      </p:sp>
      <p:sp>
        <p:nvSpPr>
          <p:cNvPr id="6" name="chip"/>
          <p:cNvSpPr txBox="1"/>
          <p:nvPr/>
        </p:nvSpPr>
        <p:spPr>
          <a:xfrm>
            <a:off x="9482370" y="787400"/>
            <a:ext cx="215083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dynamic · constant velocity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car travels straight at 20 m/s while resistance is 650 N. What driving force is required if the speed stays constant?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3 · DYNAMIC · CONSTANT VELOCITY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482370" y="787400"/>
            <a:ext cx="2150830" cy="266700"/>
          </a:xfrm>
          <a:prstGeom prst="roundRect">
            <a:avLst>
              <a:gd name="adj" fmla="val 30000"/>
            </a:avLst>
          </a:prstGeom>
          <a:solidFill>
            <a:srgbClr val="E0A93F"/>
          </a:solidFill>
          <a:ln>
            <a:noFill/>
          </a:ln>
        </p:spPr>
      </p:sp>
      <p:sp>
        <p:nvSpPr>
          <p:cNvPr id="6" name="chip"/>
          <p:cNvSpPr txBox="1"/>
          <p:nvPr/>
        </p:nvSpPr>
        <p:spPr>
          <a:xfrm>
            <a:off x="9482370" y="787400"/>
            <a:ext cx="215083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dynamic · constant velocity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car travels straight at 20 m/s while resistance is 650 N. What driving force is required if the speed stays constant?</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Constant velocity means a = 0, so ΣFₓ = Fdrive − 650 = 0.</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Therefore Fdrive = 650 N.</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Motion does not prevent equilibrium.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3 · DYNAMIC · CONSTANT VELOCITY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9482370" y="787400"/>
            <a:ext cx="2150830" cy="266700"/>
          </a:xfrm>
          <a:prstGeom prst="roundRect">
            <a:avLst>
              <a:gd name="adj" fmla="val 30000"/>
            </a:avLst>
          </a:prstGeom>
          <a:solidFill>
            <a:srgbClr val="E0A93F"/>
          </a:solidFill>
          <a:ln>
            <a:noFill/>
          </a:ln>
        </p:spPr>
      </p:sp>
      <p:sp>
        <p:nvSpPr>
          <p:cNvPr id="6" name="chip"/>
          <p:cNvSpPr txBox="1"/>
          <p:nvPr/>
        </p:nvSpPr>
        <p:spPr>
          <a:xfrm>
            <a:off x="9482370" y="787400"/>
            <a:ext cx="215083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dynamic · constant velocity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Fdrive = 650 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EQUILIBRIUM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Equilibrium.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3 OF 3 · FORCE + MOMENT BALANCE</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688971" y="787400"/>
            <a:ext cx="1944229" cy="266700"/>
          </a:xfrm>
          <a:prstGeom prst="roundRect">
            <a:avLst>
              <a:gd name="adj" fmla="val 30000"/>
            </a:avLst>
          </a:prstGeom>
          <a:solidFill>
            <a:srgbClr val="E0A93F"/>
          </a:solidFill>
          <a:ln>
            <a:noFill/>
          </a:ln>
        </p:spPr>
      </p:sp>
      <p:sp>
        <p:nvSpPr>
          <p:cNvPr id="6" name="chip"/>
          <p:cNvSpPr txBox="1"/>
          <p:nvPr/>
        </p:nvSpPr>
        <p:spPr>
          <a:xfrm>
            <a:off x="9688971" y="787400"/>
            <a:ext cx="194422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force + moment balance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kg mass hangs at the midpoint of a light horizontal rod. The rod is hinged at one end and supported by a cable at the other end, 30° above the rod. Find its tension.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3 OF 3 · FORCE + MOMENT BALANCE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688971" y="787400"/>
            <a:ext cx="1944229" cy="266700"/>
          </a:xfrm>
          <a:prstGeom prst="roundRect">
            <a:avLst>
              <a:gd name="adj" fmla="val 30000"/>
            </a:avLst>
          </a:prstGeom>
          <a:solidFill>
            <a:srgbClr val="E0A93F"/>
          </a:solidFill>
          <a:ln>
            <a:noFill/>
          </a:ln>
        </p:spPr>
      </p:sp>
      <p:sp>
        <p:nvSpPr>
          <p:cNvPr id="6" name="chip"/>
          <p:cNvSpPr txBox="1"/>
          <p:nvPr/>
        </p:nvSpPr>
        <p:spPr>
          <a:xfrm>
            <a:off x="9688971" y="787400"/>
            <a:ext cx="194422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force + moment balance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662604"/>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kg mass hangs at the midpoint of a light horizontal rod. The rod is hinged at one end and supported by a cable at the other end, 30° above the rod. Find its tension.</a:t>
            </a:r>
          </a:p>
        </p:txBody>
      </p:sp>
      <p:sp>
        <p:nvSpPr>
          <p:cNvPr id="9" name="step-number"/>
          <p:cNvSpPr txBox="1"/>
          <p:nvPr/>
        </p:nvSpPr>
        <p:spPr>
          <a:xfrm>
            <a:off x="558800" y="32785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785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Take moments about the hinge, so the hinge reactions contribute zero moment. If the rod length is L:</a:t>
            </a:r>
          </a:p>
        </p:txBody>
      </p:sp>
      <p:sp>
        <p:nvSpPr>
          <p:cNvPr id="11" name="step-number"/>
          <p:cNvSpPr txBox="1"/>
          <p:nvPr/>
        </p:nvSpPr>
        <p:spPr>
          <a:xfrm>
            <a:off x="558800" y="36722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722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sin 30° × L − (2.0 × 9.8) × L/2 = 0.</a:t>
            </a:r>
          </a:p>
        </p:txBody>
      </p:sp>
      <p:sp>
        <p:nvSpPr>
          <p:cNvPr id="13" name="step-number"/>
          <p:cNvSpPr txBox="1"/>
          <p:nvPr/>
        </p:nvSpPr>
        <p:spPr>
          <a:xfrm>
            <a:off x="558800" y="40659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659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 cancels, giving 0.5T = 9.8 and T = 19.6 N.</a:t>
            </a:r>
          </a:p>
        </p:txBody>
      </p:sp>
      <p:sp>
        <p:nvSpPr>
          <p:cNvPr id="15" name="step-number"/>
          <p:cNvSpPr txBox="1"/>
          <p:nvPr/>
        </p:nvSpPr>
        <p:spPr>
          <a:xfrm>
            <a:off x="558800" y="44596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6" name="step"/>
          <p:cNvSpPr txBox="1"/>
          <p:nvPr/>
        </p:nvSpPr>
        <p:spPr>
          <a:xfrm>
            <a:off x="939800" y="44596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Force balance can then determine the hinge components.</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par>
                    <p:cTn id="33" fill="hold">
                      <p:stCondLst>
                        <p:cond delay="indefinite"/>
                      </p:stCondLst>
                      <p:childTnLst>
                        <p:par>
                          <p:cTn id="34"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4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3 OF 3 · FORCE + MOMENT BALANCE</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9688971" y="787400"/>
            <a:ext cx="1944229" cy="266700"/>
          </a:xfrm>
          <a:prstGeom prst="roundRect">
            <a:avLst>
              <a:gd name="adj" fmla="val 30000"/>
            </a:avLst>
          </a:prstGeom>
          <a:solidFill>
            <a:srgbClr val="E0A93F"/>
          </a:solidFill>
          <a:ln>
            <a:noFill/>
          </a:ln>
        </p:spPr>
      </p:sp>
      <p:sp>
        <p:nvSpPr>
          <p:cNvPr id="6" name="chip"/>
          <p:cNvSpPr txBox="1"/>
          <p:nvPr/>
        </p:nvSpPr>
        <p:spPr>
          <a:xfrm>
            <a:off x="9688971" y="787400"/>
            <a:ext cx="194422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force + moment balance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 = 19.6 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EQUILIBRIUM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Equilibrium.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2.0 kg mass hangs at the midpoint of a light horizontal rod of length L. The rod is hinged to a wall at one end and held by a cable at the far end, 30° above the rod. Find the cable tension.</a:t>
            </a:r>
          </a:p>
        </p:txBody>
      </p:sp>
      <p:sp>
        <p:nvSpPr>
          <p:cNvPr id="8" name="step-number"/>
          <p:cNvSpPr txBox="1"/>
          <p:nvPr/>
        </p:nvSpPr>
        <p:spPr>
          <a:xfrm>
            <a:off x="558800" y="243967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43967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Take moments about the hinge, so the two hinge reactions have zero lever arm and drop out.</a:t>
            </a:r>
          </a:p>
        </p:txBody>
      </p:sp>
      <p:sp>
        <p:nvSpPr>
          <p:cNvPr id="10" name="step-number"/>
          <p:cNvSpPr txBox="1"/>
          <p:nvPr/>
        </p:nvSpPr>
        <p:spPr>
          <a:xfrm>
            <a:off x="558800" y="283337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83337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Clockwise moment: (2.0 × 9.8) × L/2 = 9.8L</a:t>
            </a:r>
          </a:p>
        </p:txBody>
      </p:sp>
      <p:sp>
        <p:nvSpPr>
          <p:cNvPr id="12" name="step-number"/>
          <p:cNvSpPr txBox="1"/>
          <p:nvPr/>
        </p:nvSpPr>
        <p:spPr>
          <a:xfrm>
            <a:off x="558800" y="322707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22707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Anticlockwise moment: T × L</a:t>
            </a:r>
          </a:p>
        </p:txBody>
      </p:sp>
      <p:sp>
        <p:nvSpPr>
          <p:cNvPr id="14" name="step-number"/>
          <p:cNvSpPr txBox="1"/>
          <p:nvPr/>
        </p:nvSpPr>
        <p:spPr>
          <a:xfrm>
            <a:off x="558800" y="362077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62077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Setting them equal and cancelling L: T = 9.8 N</a:t>
            </a:r>
          </a:p>
        </p:txBody>
      </p:sp>
      <p:sp>
        <p:nvSpPr>
          <p:cNvPr id="16" name="text"/>
          <p:cNvSpPr txBox="1"/>
          <p:nvPr/>
        </p:nvSpPr>
        <p:spPr>
          <a:xfrm>
            <a:off x="558800" y="401447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22211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Only the component of a force perpendicular to the lever arm turns anything, and the cable is at 30° to the rod, not across it. Writing T × L quietly treats the cable as if it pulled straight up. It is an easy line to lose because the distance really is L and the tension really is T, so both symbols look right — the sine is the piece that was never written down.</a:t>
            </a:r>
          </a:p>
        </p:txBody>
      </p:sp>
      <p:sp>
        <p:nvSpPr>
          <p:cNvPr id="18" name="text"/>
          <p:cNvSpPr txBox="1"/>
          <p:nvPr/>
        </p:nvSpPr>
        <p:spPr>
          <a:xfrm>
            <a:off x="558800" y="50425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5018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Anticlockwise moment: T sin 30° × L = 0.5TL, so 0.5T = 9.8 and T = 19.6 N</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ball thrown straight up is, for one instant, completely at rest at the top of its flight. Is it in equilibrium at that instant?</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Yes — it is not moving, so nothing can be unbalanced</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No — its weight is unbalanced, so it is accelerating</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Only if air resistance is ignored</a:t>
            </a:r>
          </a:p>
        </p:txBody>
      </p:sp>
      <p:sp>
        <p:nvSpPr>
          <p:cNvPr id="10" name="panel"/>
          <p:cNvSpPr/>
          <p:nvPr/>
        </p:nvSpPr>
        <p:spPr>
          <a:xfrm>
            <a:off x="7010400" y="1854200"/>
            <a:ext cx="4622800" cy="2836872"/>
          </a:xfrm>
          <a:prstGeom prst="rect">
            <a:avLst/>
          </a:prstGeom>
          <a:solidFill>
            <a:srgbClr val="FFFFFF"/>
          </a:solidFill>
          <a:ln w="9525">
            <a:solidFill>
              <a:srgbClr val="C6C8BB"/>
            </a:solidFill>
          </a:ln>
        </p:spPr>
      </p:sp>
      <p:pic>
        <p:nvPicPr>
          <p:cNvPr id="11" name="One vertical throw drawn as three snapshots on dashed flight lines: a ball rising with a velocity arrow up, the same ball at the top marked v = 0 with no arrow on it at all, and the ball falling with a velocity arrow down." descr="One vertical throw drawn as three snapshots on dashed flight lines: a ball rising with a velocity arrow up, the same ball at the top marked v = 0 with no arrow on it at all, and the ball falling with a velocity arrow down."/>
          <p:cNvPicPr>
            <a:picLocks noChangeAspect="1"/>
          </p:cNvPicPr>
          <p:nvPr/>
        </p:nvPicPr>
        <p:blipFill>
          <a:blip r:embed="rId3"/>
          <a:stretch>
            <a:fillRect/>
          </a:stretch>
        </p:blipFill>
        <p:spPr>
          <a:xfrm>
            <a:off x="7124700" y="1968500"/>
            <a:ext cx="4394200" cy="2608272"/>
          </a:xfrm>
          <a:prstGeom prst="rect">
            <a:avLst/>
          </a:prstGeom>
        </p:spPr>
      </p:pic>
      <p:sp>
        <p:nvSpPr>
          <p:cNvPr id="12" name="text"/>
          <p:cNvSpPr txBox="1"/>
          <p:nvPr/>
        </p:nvSpPr>
        <p:spPr>
          <a:xfrm>
            <a:off x="7010400" y="4754572"/>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One vertical throw drawn as three snapshots on dashed flight lines: a ball rising with a velocity arrow up, the same ball at the top marked v = 0 with no arrow on it at all, and the ball falling with a velocity arrow down.</a:t>
            </a:r>
          </a:p>
        </p:txBody>
      </p:sp>
      <p:sp>
        <p:nvSpPr>
          <p:cNvPr id="13" name="text"/>
          <p:cNvSpPr txBox="1"/>
          <p:nvPr/>
        </p:nvSpPr>
        <p:spPr>
          <a:xfrm>
            <a:off x="7010400" y="559785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No — its weight is unbalanced, so it is accelerating</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Being still and being in equilibrium are different tests, and this is the case that separates them. There is exactly one force on the ball — its weight — and one force can never sum to zero. So ΣF = mg downward and the ball is accelerating at 9.8 m/s² at the very moment it is motionless. A moment earlier it was going up; a moment later it is going down; that change is the acceleration.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EQUILIBRIUM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Equilibrium.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horizontal beam is hinged to a wall and supported by a cable. Where is the cleanest point for taking moments?</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At the hinge</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At the midpoint</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At the cable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car is doing a steady 100 km/h in a straight line down the motorway. Is it in equilibrium?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engine is working hard, the tyres are hot, air is tearing past it and it is covering 28 metres every second.</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Yes. Equilibrium is about acceleration, not speed: the driving force and the resistances are cancelling, the resultant is zero, and the velocity is therefore not changing. Dynamic equilibrium looks nothing like being still, and being still is not required — only being unchanged.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At the hinge</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Both hinge reaction components pass through the pivot, so their moments are zero. Equilibrium works about any pivot, yet the other choices leave extra unknown moments in the equation.</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Both components of the hinge reaction pass through the hinge, so both have zero lever arm and drop out of Στ = 0, leaving the cable tension as the only unknown in the equation.</a:t>
            </a:r>
          </a:p>
        </p:txBody>
      </p:sp>
      <p:sp>
        <p:nvSpPr>
          <p:cNvPr id="11" name="text"/>
          <p:cNvSpPr txBox="1"/>
          <p:nvPr/>
        </p:nvSpPr>
        <p:spPr>
          <a:xfrm>
            <a:off x="558800" y="41084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Moments may be taken about any point at all, and this one is legal — it is just expensive. Choosing the midpoint leaves both hinge components and the cable in the moment equation, so one equation now has three unknowns in it.</a:t>
            </a:r>
          </a:p>
        </p:txBody>
      </p:sp>
      <p:sp>
        <p:nvSpPr>
          <p:cNvPr id="12" name="text"/>
          <p:cNvSpPr txBox="1"/>
          <p:nvPr/>
        </p:nvSpPr>
        <p:spPr>
          <a:xfrm>
            <a:off x="558800" y="46012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This does remove the cable, which is tempting when the cable is what you are after — but it is the unknown you actually want, and it hands you back the two hinge reactions instead. Pivot at the thing you do not care about.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EQUILIBRIUM</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Equilibrium.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 harder example in this lesson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6" name="text"/>
          <p:cNvSpPr txBox="1"/>
          <p:nvPr/>
        </p:nvSpPr>
        <p:spPr>
          <a:xfrm>
            <a:off x="558800" y="1854200"/>
            <a:ext cx="110744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4C5F59"/>
                </a:solidFill>
                <a:latin typeface="Arial"/>
                <a:cs typeface="Arial"/>
              </a:rPr>
              <a:t>This lesson sets no Hard or Challenging example. The extension for a class that has finished early is the next lesson, or the practice paper questions the figures came from.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FORCES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2.10 Equilibrium Advanced</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https://giophysics.com/chapter-3/equilibrium-advanced/</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https://giophysics.com/chapter-3/equilibrium/</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https://giophysics.com/chapter-3/presentation/?lesson=equilibrium</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Forces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https://giophysics.com/downloads/3-9-equilibrium.pdf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An object is in equilibrium when both its net force and net moment are zero.</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balanced sign remains at rest when its support forces cancel its weight and the clockwise and anticlockwise moments cancel.</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Balance every translation axis and every turning effect.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194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Zero resultant force prevents translational acceleration. Zero resultant moment prevents angular acceleration. Missing even one condition means the motion can change.</a:t>
            </a:r>
          </a:p>
        </p:txBody>
      </p:sp>
      <p:sp>
        <p:nvSpPr>
          <p:cNvPr id="7" name="text"/>
          <p:cNvSpPr txBox="1"/>
          <p:nvPr/>
        </p:nvSpPr>
        <p:spPr>
          <a:xfrm>
            <a:off x="558800" y="3512820"/>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Rightward forces must equal leftward forces, upward forces must equal downward forces, and counterclockwise moments must equal clockwise moments. In static equilibrium a book on a level table has zero velocity and remains still because its forces and moments balance; in dynamic equilibrium a vehicle travelling in a straight line at constant velocity has a velocity that is not zero, but an acceleration that is.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Every independent direction—and rotation—must balance.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Zero resultant force prevents translational acceleration. Zero resultant moment prevents angular acceleration. Missing even one condition means the motion can change.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Static equilibrium · dynamic equilibrium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Balanced and at rest: a book resting on a level table has zero velocity and remains still because its forces and moments balance. Balanced and moving steadily: a vehicle travelling in a straight line at constant velocity can be in equilibrium — its velocity is not zero, but its acceleration is.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Choose the object, axes, and pivot before calculating.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8545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equations are short. Most errors begin earlier, when the system boundary, positive directions, or moment center is unclear. Choose one object or system and draw only its external forces, because internal force pairs disappear when both connected parts are inside the boundary.</a:t>
            </a:r>
          </a:p>
        </p:txBody>
      </p:sp>
      <p:sp>
        <p:nvSpPr>
          <p:cNvPr id="7" name="text"/>
          <p:cNvSpPr txBox="1"/>
          <p:nvPr/>
        </p:nvSpPr>
        <p:spPr>
          <a:xfrm>
            <a:off x="558800" y="370038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Choose useful axes: horizontal–vertical axes often work, and on a slope, axes parallel and perpendicular to the surface can reduce components. Choose a helpful pivot: moments may be taken about any point, and a pivot through unknown reaction forces gives those forces zero lever arm.</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Forces — Equilibrium</dc:title>
  <dc:subject>Forces</dc:subject>
  <dc:creator>GioPhysics</dc:creator>
  <cp:keywords>lesson, Forces, chapter-3,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