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Friction Forces. Lesson 4 of 11.</a:t>
            </a:r>
          </a:p>
          <a:p>
            <a:pPr marL="0" indent="0">
              <a:buNone/>
            </a:pPr>
            <a:r>
              <a:rPr lang="en-GB" sz="1200" dirty="0"/>
              <a:t>[Intro] Friction responds before an object slides, then follows a simpler kinetic rule once the surfaces move past each other.</a:t>
            </a:r>
          </a:p>
          <a:p>
            <a:pPr marL="0" indent="0">
              <a:buNone/>
            </a:pPr>
            <a:r>
              <a:rPr lang="en-GB" sz="1200" dirty="0"/>
              <a:t>[Source] https://giophysics.com/chapter-3/friction-forces/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Dry-friction coefficients are useful approximations. Real surfaces, speed, temperature, lubrication, and deformation can change the interaction.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Static friction: 0 ≤ fs ≤ μsFN</a:t>
            </a:r>
          </a:p>
          <a:p>
            <a:pPr marL="0" indent="0">
              <a:buNone/>
            </a:pPr>
            <a:r>
              <a:rPr lang="en-GB" sz="1200" dirty="0"/>
              <a:t>[In plain English] It adjusts to prevent relative sliding. Equality occurs only at the threshold of motion.</a:t>
            </a:r>
          </a:p>
          <a:p>
            <a:pPr marL="0" indent="0">
              <a:buNone/>
            </a:pPr>
            <a:r>
              <a:rPr lang="en-GB" sz="1200" dirty="0"/>
              <a:t>[Note] Equality occurs only at the threshold of motion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Limiting friction: fs,max = μsFN</a:t>
            </a:r>
          </a:p>
          <a:p>
            <a:pPr marL="0" indent="0">
              <a:buNone/>
            </a:pPr>
            <a:r>
              <a:rPr lang="en-GB" sz="1200" dirty="0"/>
              <a:t>[In plain English] The largest static friction possible just before slipping begins.</a:t>
            </a:r>
          </a:p>
          <a:p>
            <a:pPr marL="0" indent="0">
              <a:buNone/>
            </a:pPr>
            <a:r>
              <a:rPr lang="en-GB" sz="1200" dirty="0"/>
              <a:t>[Note] The value just before slipping begins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Kinetic friction: fk = μkFN</a:t>
            </a:r>
          </a:p>
          <a:p>
            <a:pPr marL="0" indent="0">
              <a:buNone/>
            </a:pPr>
            <a:r>
              <a:rPr lang="en-GB" sz="1200" dirty="0"/>
              <a:t>[In plain English] It acts during sliding. Usually μk is smaller than μs.</a:t>
            </a:r>
          </a:p>
          <a:p>
            <a:pPr marL="0" indent="0">
              <a:buNone/>
            </a:pPr>
            <a:r>
              <a:rPr lang="en-GB" sz="1200" dirty="0"/>
              <a:t>[Note] Usually μk is smaller than μs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block that has not moved, pulled sideways through a spring balance reading 5.0 N, with a note that this block needs 12 N before it will slide and the friction arrow at its base left unmarked.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Direction test: friction opposes relative sliding—or the tendency to slide—not necessarily the object’s overall velocity. A driven car, for example, can receive forward static friction from the road.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Tilt-table measurement.</a:t>
            </a:r>
          </a:p>
          <a:p>
            <a:pPr marL="0" indent="0">
              <a:buNone/>
            </a:pPr>
            <a:r>
              <a:rPr lang="en-GB" sz="1200" dirty="0"/>
              <a:t>[Answer] μs = tan θ</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the instant sliding begins, mg sin θ = μs mg cos θ.</a:t>
            </a:r>
          </a:p>
          <a:p>
            <a:pPr marL="0" indent="0">
              <a:buNone/>
            </a:pPr>
            <a:r>
              <a:rPr lang="en-GB" sz="1200" dirty="0"/>
              <a:t>[Step 2] Therefore μs = tan θ. Mass cancels from this ideal model.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μs = tan θ</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Car climbing a steep hill.</a:t>
            </a:r>
          </a:p>
          <a:p>
            <a:pPr marL="0" indent="0">
              <a:buNone/>
            </a:pPr>
            <a:r>
              <a:rPr lang="en-GB" sz="1200" dirty="0"/>
              <a:t>[Answer] tan θ ≤ μs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1.5 Kinematics 2D; 2.3 Applied, Weight &amp; Normal; 2.2 Newton’s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road pushes the driven tyre uphill through static friction.</a:t>
            </a:r>
          </a:p>
          <a:p>
            <a:pPr marL="0" indent="0">
              <a:buNone/>
            </a:pPr>
            <a:r>
              <a:rPr lang="en-GB" sz="1200" dirty="0"/>
              <a:t>[Step 2] At rest or constant speed, avoiding slip requires mg sin θ ≤ μs mg cos θ, or tan θ ≤ μs.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tan θ ≤ μs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apparent contact area is absent.</a:t>
            </a:r>
          </a:p>
          <a:p>
            <a:pPr marL="0" indent="0">
              <a:buNone/>
            </a:pPr>
            <a:r>
              <a:rPr lang="en-GB" sz="1200" dirty="0"/>
              <a:t>[Answer] The model uses normal force, not visible area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Microscopic contact occurs at tiny high points.</a:t>
            </a:r>
          </a:p>
          <a:p>
            <a:pPr marL="0" indent="0">
              <a:buNone/>
            </a:pPr>
            <a:r>
              <a:rPr lang="en-GB" sz="1200" dirty="0"/>
              <a:t>[Step 2] A larger visible area does not automatically create more true microscopic contact, so the basic model uses normal force rather than visible area.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The model uses normal force, not visible area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From force to kinematics.</a:t>
            </a:r>
          </a:p>
          <a:p>
            <a:pPr marL="0" indent="0">
              <a:buNone/>
            </a:pPr>
            <a:r>
              <a:rPr lang="en-GB" sz="1200" dirty="0"/>
              <a:t>[Answer] v = u + at and s = ut + ½at² along the slope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Once the net down-slope force gives a constant acceleration, use the motion equations along that axis: v = u + at and s = ut + ½at².</a:t>
            </a:r>
          </a:p>
          <a:p>
            <a:pPr marL="0" indent="0">
              <a:buNone/>
            </a:pPr>
            <a:r>
              <a:rPr lang="en-GB" sz="1200" dirty="0"/>
              <a:t>[Step 2] The perpendicular acceleration remains zero while contact is maintained.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u + at and s = ut + ½at² along the slope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Two blocks of the same material sit on the tilt table, one twice the mass of the other. The table is tilted slowly. Which slides first?</a:t>
            </a:r>
          </a:p>
          <a:p>
            <a:pPr marL="0" indent="0">
              <a:buNone/>
            </a:pPr>
            <a:r>
              <a:rPr lang="en-GB" sz="1200" dirty="0"/>
              <a:t>[Options] A The lighter block   B The heavier block   C They begin to slide at the same angle</a:t>
            </a:r>
          </a:p>
          <a:p>
            <a:pPr marL="0" indent="0">
              <a:buNone/>
            </a:pPr>
            <a:r>
              <a:rPr lang="en-GB" sz="1200" dirty="0"/>
              <a:t>[Figure] A block on a table being tilted slowly through an angle θ, with the normal force and the friction both drawn at the contact surface and the weight drawn from the centre of the block.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They begin to slide at the same angle. At the instant of slipping the down-slope pull mg sin θ has just beaten the limiting friction μs mg cos θ. Both sides carry the same mg, so it cancels: the condition is tan θ = μs, and mass is nowhere in it. The heavier block is pulled harder down the slope, and gripped harder in exactly the same proportion. This is why a tilt table measures μs and never needs the block weighed.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car pulls away from the lights. Which way does friction act on its driving wheels? Everyone knows friction opposes motion, and the car is very definitely moving forwards.</a:t>
            </a:r>
          </a:p>
          <a:p>
            <a:pPr marL="0" indent="0">
              <a:buNone/>
            </a:pPr>
            <a:r>
              <a:rPr lang="en-GB" sz="1200" dirty="0"/>
              <a:t>[Answer] Forwards — the same way as the car. The tyre pushes backwards on the road where it grips, so the road pushes forwards on the tyre, and that forward push is the only thing accelerating the car. Friction opposes relative sliding between the surfaces, not the object's journey. Take it away and the car does not carry serenely on; the wheels spin and it goes nowhere.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box is resting while a small horizontal force acts. Must its static friction equal μsFN?</a:t>
            </a:r>
          </a:p>
          <a:p>
            <a:pPr marL="0" indent="0">
              <a:buNone/>
            </a:pPr>
            <a:r>
              <a:rPr lang="en-GB" sz="1200" dirty="0"/>
              <a:t>[Options] A yes   B no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box is resting while a small horizontal force acts. Must its static friction equal μsFN?</a:t>
            </a:r>
          </a:p>
          <a:p>
            <a:pPr marL="0" indent="0">
              <a:buNone/>
            </a:pPr>
            <a:r>
              <a:rPr lang="en-GB" sz="1200" dirty="0"/>
              <a:t>[Option by option] A: μsFN is the number the formula sheet offers, so it looks like the value of static friction rather than its ceiling. Try it: the block would be shoved backwards by a friction larger than the 5.0 N pulling it, and the drawing says it has not moved at all.  B: Correct. Static friction supplies exactly what is needed to prevent sliding and no more — 5.0 N of pull, 5.0 N of friction. Only at the threshold, 12 N for this block, has it run out of room, and that is the one moment when f = μsFN.</a:t>
            </a:r>
          </a:p>
          <a:p>
            <a:pPr marL="0" indent="0">
              <a:buNone/>
            </a:pPr>
            <a:r>
              <a:rPr lang="en-GB" sz="1200" dirty="0"/>
              <a:t>[Answer] B — no</a:t>
            </a:r>
          </a:p>
          <a:p>
            <a:pPr marL="0" indent="0">
              <a:buNone/>
            </a:pPr>
            <a:r>
              <a:rPr lang="en-GB" sz="1200" dirty="0"/>
              <a:t>[Why] Static friction matches the force needed to prevent sliding, up to μsFN. Equality occurs only at the threshold of slipping — μsFN is a maximum, not the default value.</a:t>
            </a:r>
          </a:p>
          <a:p>
            <a:pPr marL="0" indent="0">
              <a:buNone/>
            </a:pPr>
            <a:r>
              <a:rPr lang="en-GB" sz="1200" dirty="0"/>
              <a:t>[Reveal] One click for the answer, then one for the reason.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https://giophysics.com/chapter-3/presentation/?lesson=friction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Friction is a contact force parallel to a surface that opposes sliding or attempted sliding.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crate stays still while a small push is balanced by static friction; once it slides, kinetic friction opposes the motion.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normal force sets the scale, while the coefficient describes the interacting surfaces in this simplified dry-friction model. Static friction adjusts to prevent relative sliding, and equality occurs only at the threshold of motion. Limiting friction is the largest static friction possible just before slipping begins. Kinetic friction acts during sliding, and usually μk is smaller than μs. On a slope, choose x along the slope and y perpendicular to it: this turns one two-dimensional force diagram into two simple component equations.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normal force sets the scale, while the coefficient describes the interacting surfaces in this simplified dry-friction model.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x along the slope and y perpendicular to it. This turns one two-dimensional force diagram into two simple component equations. While the needed friction is below the limit, Fnet = 0 and the block remains at rest; past the threshold angle, static friction is insufficient, kinetic friction acts, and the block accelerates down the slope.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a separate level-surface experiment, increase a horizontal pull. The object remains still until the requested friction reaches its static maximum. Here FN = mg. Beyond the threshold the surfaces slide and the model changes to kinetic friction.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3/presentation/?lesson=fric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kinematics-2d/" TargetMode="External"/><Relationship Id="rId4" Type="http://schemas.openxmlformats.org/officeDocument/2006/relationships/hyperlink" Target="https://giophysics.com/chapter-3/applied-weight-normal-forces/" TargetMode="External"/><Relationship Id="rId5"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hyperlink" Target="https://giophysics.com/chapter-3/presentation/?lesson=friction"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3/tension-forces/" TargetMode="External"/><Relationship Id="rId4" Type="http://schemas.openxmlformats.org/officeDocument/2006/relationships/hyperlink" Target="https://giophysics.com/chapter-3/friction-forces/" TargetMode="External"/><Relationship Id="rId5" Type="http://schemas.openxmlformats.org/officeDocument/2006/relationships/hyperlink" Target="https://giophysics.com/chapter-3/presentation/?lesson=friction"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4-friction-forc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Direction. Normal force. Regime. Resultant.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Friction Forces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Friction responds before an object slides, then follows a simpler kinetic rule once the surfaces move past each other.</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https://giophysics.com/chapter-3/friction-forces/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the model—and know what it leaves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Dry-friction coefficients are useful approximations. Real surfaces, speed, temperature, lubrication, and deformation can change the interaction.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Static 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0 ≤ fs ≤ μsFN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Equality occurs only at the threshold of motion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 adjusts to prevent relative sliding. Equality occurs only at the threshold of motion.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Limiting 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fs,max = μsFN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value just before slipping begins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largest static friction possible just before slipping begins.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Kinetic 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fk = μkFN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Usually μk is smaller than μs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 acts during sliding. Usually μk is smaller than μs.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Friction supplies what is asked of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609850" y="1854200"/>
            <a:ext cx="6972300" cy="3600450"/>
          </a:xfrm>
          <a:prstGeom prst="rect">
            <a:avLst/>
          </a:prstGeom>
          <a:solidFill>
            <a:srgbClr val="FFFFFF"/>
          </a:solidFill>
          <a:ln w="9525">
            <a:solidFill>
              <a:srgbClr val="C6C8BB"/>
            </a:solidFill>
          </a:ln>
        </p:spPr>
      </p:sp>
      <p:pic>
        <p:nvPicPr>
          <p:cNvPr id="7" name="A block that has not moved, pulled sideways through a spring balance reading 5.0 N, with a note that this block needs 12 N before it will slide and the friction arrow at its base left unmarked." descr="A block that has not moved, pulled sideways through a spring balance reading 5.0 N, with a note that this block needs 12 N before it will slide and the friction arrow at its base left unmarked."/>
          <p:cNvPicPr>
            <a:picLocks noChangeAspect="1"/>
          </p:cNvPicPr>
          <p:nvPr/>
        </p:nvPicPr>
        <p:blipFill>
          <a:blip r:embed="rId3"/>
          <a:stretch>
            <a:fillRect/>
          </a:stretch>
        </p:blipFill>
        <p:spPr>
          <a:xfrm>
            <a:off x="2724150" y="1968500"/>
            <a:ext cx="674370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block that has not moved, pulled sideways through a spring balance reading 5.0 N, with a note that this block needs 12 N before it will slide and the friction arrow at its base left unmarked.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Direction test: friction opposes relative sliding—or the tendency to slide—not necessarily the object’s overall velocity. A driven car, for example, can receive forward static friction from the road.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FIND ΜS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89521" y="787400"/>
            <a:ext cx="743679" cy="266700"/>
          </a:xfrm>
          <a:prstGeom prst="roundRect">
            <a:avLst>
              <a:gd name="adj" fmla="val 30000"/>
            </a:avLst>
          </a:prstGeom>
          <a:solidFill>
            <a:srgbClr val="E0A93F"/>
          </a:solidFill>
          <a:ln>
            <a:noFill/>
          </a:ln>
        </p:spPr>
      </p:sp>
      <p:sp>
        <p:nvSpPr>
          <p:cNvPr id="6" name="chip"/>
          <p:cNvSpPr txBox="1"/>
          <p:nvPr/>
        </p:nvSpPr>
        <p:spPr>
          <a:xfrm>
            <a:off x="10889521" y="787400"/>
            <a:ext cx="74367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find μs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Tilt-table measurement.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FIND ΜS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89521" y="787400"/>
            <a:ext cx="743679" cy="266700"/>
          </a:xfrm>
          <a:prstGeom prst="roundRect">
            <a:avLst>
              <a:gd name="adj" fmla="val 30000"/>
            </a:avLst>
          </a:prstGeom>
          <a:solidFill>
            <a:srgbClr val="E0A93F"/>
          </a:solidFill>
          <a:ln>
            <a:noFill/>
          </a:ln>
        </p:spPr>
      </p:sp>
      <p:sp>
        <p:nvSpPr>
          <p:cNvPr id="6" name="chip"/>
          <p:cNvSpPr txBox="1"/>
          <p:nvPr/>
        </p:nvSpPr>
        <p:spPr>
          <a:xfrm>
            <a:off x="10889521" y="787400"/>
            <a:ext cx="74367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find μs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Tilt-table measurement.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instant sliding begins, mg sin θ = μs mg cos θ.</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Therefore μs = tan θ. Mass cancels from this ideal model.</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4 · FIND ΜS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89521" y="787400"/>
            <a:ext cx="743679" cy="266700"/>
          </a:xfrm>
          <a:prstGeom prst="roundRect">
            <a:avLst>
              <a:gd name="adj" fmla="val 30000"/>
            </a:avLst>
          </a:prstGeom>
          <a:solidFill>
            <a:srgbClr val="E0A93F"/>
          </a:solidFill>
          <a:ln>
            <a:noFill/>
          </a:ln>
        </p:spPr>
      </p:sp>
      <p:sp>
        <p:nvSpPr>
          <p:cNvPr id="6" name="chip"/>
          <p:cNvSpPr txBox="1"/>
          <p:nvPr/>
        </p:nvSpPr>
        <p:spPr>
          <a:xfrm>
            <a:off x="10889521" y="787400"/>
            <a:ext cx="74367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find μs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μs = tan θ</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STATIC TRACTION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92429" y="787400"/>
            <a:ext cx="1240771" cy="266700"/>
          </a:xfrm>
          <a:prstGeom prst="roundRect">
            <a:avLst>
              <a:gd name="adj" fmla="val 30000"/>
            </a:avLst>
          </a:prstGeom>
          <a:solidFill>
            <a:srgbClr val="E0A93F"/>
          </a:solidFill>
          <a:ln>
            <a:noFill/>
          </a:ln>
        </p:spPr>
      </p:sp>
      <p:sp>
        <p:nvSpPr>
          <p:cNvPr id="6" name="chip"/>
          <p:cNvSpPr txBox="1"/>
          <p:nvPr/>
        </p:nvSpPr>
        <p:spPr>
          <a:xfrm>
            <a:off x="10392429" y="787400"/>
            <a:ext cx="124077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traction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Car climbing a steep hill.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 Kinematics 2D</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2.3 Applied, Weight &amp; Normal</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2.2 Newton’s Laws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STATIC TRACTION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92429" y="787400"/>
            <a:ext cx="1240771" cy="266700"/>
          </a:xfrm>
          <a:prstGeom prst="roundRect">
            <a:avLst>
              <a:gd name="adj" fmla="val 30000"/>
            </a:avLst>
          </a:prstGeom>
          <a:solidFill>
            <a:srgbClr val="E0A93F"/>
          </a:solidFill>
          <a:ln>
            <a:noFill/>
          </a:ln>
        </p:spPr>
      </p:sp>
      <p:sp>
        <p:nvSpPr>
          <p:cNvPr id="6" name="chip"/>
          <p:cNvSpPr txBox="1"/>
          <p:nvPr/>
        </p:nvSpPr>
        <p:spPr>
          <a:xfrm>
            <a:off x="10392429" y="787400"/>
            <a:ext cx="124077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traction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Car climbing a steep hill.</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road pushes the driven tyre uphill through static friction.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rest or constant speed, avoiding slip requires mg sin θ ≤ μs mg cos θ, or tan θ ≤ μs.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4 · STATIC TRACTION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392429" y="787400"/>
            <a:ext cx="1240771" cy="266700"/>
          </a:xfrm>
          <a:prstGeom prst="roundRect">
            <a:avLst>
              <a:gd name="adj" fmla="val 30000"/>
            </a:avLst>
          </a:prstGeom>
          <a:solidFill>
            <a:srgbClr val="E0A93F"/>
          </a:solidFill>
          <a:ln>
            <a:noFill/>
          </a:ln>
        </p:spPr>
      </p:sp>
      <p:sp>
        <p:nvSpPr>
          <p:cNvPr id="6" name="chip"/>
          <p:cNvSpPr txBox="1"/>
          <p:nvPr/>
        </p:nvSpPr>
        <p:spPr>
          <a:xfrm>
            <a:off x="10392429" y="787400"/>
            <a:ext cx="124077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traction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tan θ ≤ μs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IDEAL DRY-FRICTION MODEL</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52065" y="787400"/>
            <a:ext cx="1881135" cy="266700"/>
          </a:xfrm>
          <a:prstGeom prst="roundRect">
            <a:avLst>
              <a:gd name="adj" fmla="val 30000"/>
            </a:avLst>
          </a:prstGeom>
          <a:solidFill>
            <a:srgbClr val="E0A93F"/>
          </a:solidFill>
          <a:ln>
            <a:noFill/>
          </a:ln>
        </p:spPr>
      </p:sp>
      <p:sp>
        <p:nvSpPr>
          <p:cNvPr id="6" name="chip"/>
          <p:cNvSpPr txBox="1"/>
          <p:nvPr/>
        </p:nvSpPr>
        <p:spPr>
          <a:xfrm>
            <a:off x="9752065" y="787400"/>
            <a:ext cx="18811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ideal dry-friction model</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apparent contact area is absent.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IDEAL DRY-FRICTION MODEL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52065" y="787400"/>
            <a:ext cx="1881135" cy="266700"/>
          </a:xfrm>
          <a:prstGeom prst="roundRect">
            <a:avLst>
              <a:gd name="adj" fmla="val 30000"/>
            </a:avLst>
          </a:prstGeom>
          <a:solidFill>
            <a:srgbClr val="E0A93F"/>
          </a:solidFill>
          <a:ln>
            <a:noFill/>
          </a:ln>
        </p:spPr>
      </p:sp>
      <p:sp>
        <p:nvSpPr>
          <p:cNvPr id="6" name="chip"/>
          <p:cNvSpPr txBox="1"/>
          <p:nvPr/>
        </p:nvSpPr>
        <p:spPr>
          <a:xfrm>
            <a:off x="9752065" y="787400"/>
            <a:ext cx="18811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ideal dry-friction model</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7106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apparent contact area is absent.</a:t>
            </a:r>
          </a:p>
        </p:txBody>
      </p:sp>
      <p:sp>
        <p:nvSpPr>
          <p:cNvPr id="9" name="step-number"/>
          <p:cNvSpPr txBox="1"/>
          <p:nvPr/>
        </p:nvSpPr>
        <p:spPr>
          <a:xfrm>
            <a:off x="558800" y="338064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8064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Microscopic contact occurs at tiny high points.</a:t>
            </a:r>
          </a:p>
        </p:txBody>
      </p:sp>
      <p:sp>
        <p:nvSpPr>
          <p:cNvPr id="11" name="step-number"/>
          <p:cNvSpPr txBox="1"/>
          <p:nvPr/>
        </p:nvSpPr>
        <p:spPr>
          <a:xfrm>
            <a:off x="558800" y="377434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7434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larger visible area does not automatically create more true microscopic contact, so the basic model uses normal force rather than visible area.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4 · IDEAL DRY-FRICTION MODEL</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752065" y="787400"/>
            <a:ext cx="1881135" cy="266700"/>
          </a:xfrm>
          <a:prstGeom prst="roundRect">
            <a:avLst>
              <a:gd name="adj" fmla="val 30000"/>
            </a:avLst>
          </a:prstGeom>
          <a:solidFill>
            <a:srgbClr val="E0A93F"/>
          </a:solidFill>
          <a:ln>
            <a:noFill/>
          </a:ln>
        </p:spPr>
      </p:sp>
      <p:sp>
        <p:nvSpPr>
          <p:cNvPr id="6" name="chip"/>
          <p:cNvSpPr txBox="1"/>
          <p:nvPr/>
        </p:nvSpPr>
        <p:spPr>
          <a:xfrm>
            <a:off x="9752065" y="787400"/>
            <a:ext cx="18811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ideal dry-friction model</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The model uses normal force, not visible area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MOTION ALONG THE SLOPE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83818" y="787400"/>
            <a:ext cx="1849382" cy="266700"/>
          </a:xfrm>
          <a:prstGeom prst="roundRect">
            <a:avLst>
              <a:gd name="adj" fmla="val 30000"/>
            </a:avLst>
          </a:prstGeom>
          <a:solidFill>
            <a:srgbClr val="E0A93F"/>
          </a:solidFill>
          <a:ln>
            <a:noFill/>
          </a:ln>
        </p:spPr>
      </p:sp>
      <p:sp>
        <p:nvSpPr>
          <p:cNvPr id="6" name="chip"/>
          <p:cNvSpPr txBox="1"/>
          <p:nvPr/>
        </p:nvSpPr>
        <p:spPr>
          <a:xfrm>
            <a:off x="9783818" y="787400"/>
            <a:ext cx="18493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along the slope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From force to kinematics.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MOTION ALONG THE SLOPE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83818" y="787400"/>
            <a:ext cx="1849382" cy="266700"/>
          </a:xfrm>
          <a:prstGeom prst="roundRect">
            <a:avLst>
              <a:gd name="adj" fmla="val 30000"/>
            </a:avLst>
          </a:prstGeom>
          <a:solidFill>
            <a:srgbClr val="E0A93F"/>
          </a:solidFill>
          <a:ln>
            <a:noFill/>
          </a:ln>
        </p:spPr>
      </p:sp>
      <p:sp>
        <p:nvSpPr>
          <p:cNvPr id="6" name="chip"/>
          <p:cNvSpPr txBox="1"/>
          <p:nvPr/>
        </p:nvSpPr>
        <p:spPr>
          <a:xfrm>
            <a:off x="9783818" y="787400"/>
            <a:ext cx="18493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along the slope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7106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force to kinematics.</a:t>
            </a:r>
          </a:p>
        </p:txBody>
      </p:sp>
      <p:sp>
        <p:nvSpPr>
          <p:cNvPr id="9" name="step-number"/>
          <p:cNvSpPr txBox="1"/>
          <p:nvPr/>
        </p:nvSpPr>
        <p:spPr>
          <a:xfrm>
            <a:off x="558800" y="338064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8064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Once the net down-slope force gives a constant acceleration, use the motion equations along that axis: v = u + at and s = ut + ½at².</a:t>
            </a:r>
          </a:p>
        </p:txBody>
      </p:sp>
      <p:sp>
        <p:nvSpPr>
          <p:cNvPr id="11" name="step-number"/>
          <p:cNvSpPr txBox="1"/>
          <p:nvPr/>
        </p:nvSpPr>
        <p:spPr>
          <a:xfrm>
            <a:off x="558800" y="396611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6611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perpendicular acceleration remains zero while contact is maintained.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4 OF 4 · MOTION ALONG THE SLOPE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783818" y="787400"/>
            <a:ext cx="1849382" cy="266700"/>
          </a:xfrm>
          <a:prstGeom prst="roundRect">
            <a:avLst>
              <a:gd name="adj" fmla="val 30000"/>
            </a:avLst>
          </a:prstGeom>
          <a:solidFill>
            <a:srgbClr val="E0A93F"/>
          </a:solidFill>
          <a:ln>
            <a:noFill/>
          </a:ln>
        </p:spPr>
      </p:sp>
      <p:sp>
        <p:nvSpPr>
          <p:cNvPr id="6" name="chip"/>
          <p:cNvSpPr txBox="1"/>
          <p:nvPr/>
        </p:nvSpPr>
        <p:spPr>
          <a:xfrm>
            <a:off x="9783818" y="787400"/>
            <a:ext cx="18493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along the slope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u + at and s = ut + ½at² along the slope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blocks of the same material sit on the tilt table, one twice the mass of the other. The table is tilted slowly. Which slides first?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lighter block</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heavier block</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begin to slide at the same angle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block on a table being tilted slowly through an angle θ, with the normal force and the friction both drawn at the contact surface and the weight drawn from the centre of the block." descr="A block on a table being tilted slowly through an angle θ, with the normal force and the friction both drawn at the contact surface and the weight drawn from the centre of the bloc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block on a table being tilted slowly through an angle θ, with the normal force and the friction both drawn at the contact surface and the weight drawn from the centre of the block.</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They begin to slide at the same angle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At the instant of slipping the down-slope pull mg sin θ has just beaten the limiting friction μs mg cos θ. Both sides carry the same mg, so it cancels: the condition is tan θ = μs, and mass is nowhere in it. The heavier block is pulled harder down the slope, and gripped harder in exactly the same proportion. This is why a tilt table measures μs and never needs the block weighed.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car pulls away from the lights. Which way does friction act on its driving wheels?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Everyone knows friction opposes motion, and the car is very definitely moving forwards.</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Forwards — the same way as the car. The tyre pushes backwards on the road where it grips, so the road pushes forwards on the tyre, and that forward push is the only thing accelerating the car. Friction opposes relative sliding between the surfaces, not the object's journey. Take it away and the car does not carry serenely on; the wheels spin and it goes nowhere.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26019"/>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box is resting while a small horizontal force acts. Must its static friction equal μsFN?</a:t>
            </a:r>
          </a:p>
        </p:txBody>
      </p:sp>
      <p:sp>
        <p:nvSpPr>
          <p:cNvPr id="7" name="option-letter"/>
          <p:cNvSpPr txBox="1"/>
          <p:nvPr/>
        </p:nvSpPr>
        <p:spPr>
          <a:xfrm>
            <a:off x="558800" y="3509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09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a:t>
            </a:r>
          </a:p>
        </p:txBody>
      </p:sp>
      <p:sp>
        <p:nvSpPr>
          <p:cNvPr id="9" name="option-letter"/>
          <p:cNvSpPr txBox="1"/>
          <p:nvPr/>
        </p:nvSpPr>
        <p:spPr>
          <a:xfrm>
            <a:off x="558800" y="3890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890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Static friction matches the force needed to prevent sliding, up to μsFN. Equality occurs only at the threshold of slipping — μsFN is a maximum, not the default value.</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μsFN is the number the formula sheet offers, so it looks like the value of static friction rather than its ceiling. Try it: the block would be shoved backwards by a friction larger than the 5.0 N pulling it, and the drawing says it has not moved at all.</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Static friction supplies exactly what is needed to prevent sliding and no more — 5.0 N of pull, 5.0 N of friction. Only at the threshold, 12 N for this block, has it run out of room, and that is the one moment when f = μsFN.</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FRICTION FORCES</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Friction Forces.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 Tension Forces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https://giophysics.com/chapter-3/tension-forces/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https://giophysics.com/chapter-3/friction-forces/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https://giophysics.com/chapter-3/presentation/?lesson=friction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https://giophysics.com/downloads/3-4-friction-forces.pdf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Friction is a contact force parallel to a surface that opposes sliding or attempted sliding.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crate stays still while a small push is balanced by static friction; once it slides, kinetic friction opposes the motion.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 Normal force. Regime. Resultant.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normal force sets the scale, while the coefficient describes the interacting surfaces in this simplified dry-friction model. Static friction adjusts to prevent relative sliding, and equality occurs only at the threshold of motion. Limiting friction is the largest static friction possible just before slipping begins.</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Kinetic friction acts during sliding, and usually μk is smaller than μs. On a slope, choose x along the slope and y perpendicular to it: this turns one two-dimensional force diagram into two simple component equations.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Friction supplies what is needed—up to a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normal force sets the scale, while the coefficient describes the interacting surfaces in this simplified dry-friction model.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Resolve weight, then test the static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x along the slope and y perpendicular to it. This turns one two-dimensional force diagram into two simple component equations. While the needed friction is below the limit, Fnet = 0 and the block remains at rest; past the threshold angle, static friction is insufficient, kinetic friction acts, and the block accelerates down the slope.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Static friction follows the demand, then kinetic friction takes over.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212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separate level-surface experiment, increase a horizontal pull. The object remains still until the requested friction reaches its static maximum.</a:t>
            </a:r>
          </a:p>
        </p:txBody>
      </p:sp>
      <p:sp>
        <p:nvSpPr>
          <p:cNvPr id="7" name="text"/>
          <p:cNvSpPr txBox="1"/>
          <p:nvPr/>
        </p:nvSpPr>
        <p:spPr>
          <a:xfrm>
            <a:off x="558800" y="373594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Here FN = mg. Beyond the threshold the surfaces slide and the model changes to kinetic friction.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FRICTION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Friction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Friction Forces</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