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notesMaster" Target="notesMasters/notesMaster1.xml"/><Relationship Id="rId3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Forces — Newton’s Law of Universal Gravitation. Lesson 7 of 11.</a:t>
            </a:r>
          </a:p>
          <a:p>
            <a:pPr marL="0" indent="0">
              <a:buNone/>
            </a:pPr>
            <a:r>
              <a:rPr lang="en-GB" sz="1200" dirty="0"/>
              <a:t>[Intro] Every mass attracts every other mass. More mass strengthens the interaction; more separation weakens it by the square.</a:t>
            </a:r>
          </a:p>
          <a:p>
            <a:pPr marL="0" indent="0">
              <a:buNone/>
            </a:pPr>
            <a:r>
              <a:rPr lang="en-GB" sz="1200" dirty="0"/>
              <a:t>[Source] https://giophysics.com/chapter-3/universal-gravitation/</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Near a planet’s surface, GM/R² is nearly constant, so the universal law becomes the familiar weight model W = mg.</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Universal gravitation: F = Gm₁m₂/r²</a:t>
            </a:r>
          </a:p>
          <a:p>
            <a:pPr marL="0" indent="0">
              <a:buNone/>
            </a:pPr>
            <a:r>
              <a:rPr lang="en-GB" sz="1200" dirty="0"/>
              <a:t>[In plain English] For spherical bodies observed from outside, each body acts as if its mass were concentrated at its center.</a:t>
            </a:r>
          </a:p>
          <a:p>
            <a:pPr marL="0" indent="0">
              <a:buNone/>
            </a:pPr>
            <a:r>
              <a:rPr lang="en-GB" sz="1200" dirty="0"/>
              <a:t>[Note] r is the center-to-center distance</a:t>
            </a:r>
          </a:p>
          <a:p>
            <a:pPr marL="0" indent="0">
              <a:buNone/>
            </a:pPr>
            <a:r>
              <a:rPr lang="en-GB" sz="1200" dirty="0"/>
              <a:t>[Graph] Gravity with distance. With both masses fixed, doubling centre-to-centre distance reduces gravitational force to one quarter.</a:t>
            </a:r>
          </a:p>
          <a:p>
            <a:pPr marL="0" indent="0">
              <a:buNone/>
            </a:pPr>
            <a:r>
              <a:rPr lang="en-GB" sz="1200" dirty="0"/>
              <a:t>[Axes] Horizontal: separation r. Vertical: force F. Values are normalised — the graph teaches the shape, not a measurement.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Mass dependence: F ∝ m₁m₂</a:t>
            </a:r>
          </a:p>
          <a:p>
            <a:pPr marL="0" indent="0">
              <a:buNone/>
            </a:pPr>
            <a:r>
              <a:rPr lang="en-GB" sz="1200" dirty="0"/>
              <a:t>[In plain English] Double either mass and the gravitational force doubles.</a:t>
            </a:r>
          </a:p>
          <a:p>
            <a:pPr marL="0" indent="0">
              <a:buNone/>
            </a:pPr>
            <a:r>
              <a:rPr lang="en-GB" sz="1200" dirty="0"/>
              <a:t>[Note] Double both masses and the force becomes four times larger</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Distance dependence: F ∝ 1/r²</a:t>
            </a:r>
          </a:p>
          <a:p>
            <a:pPr marL="0" indent="0">
              <a:buNone/>
            </a:pPr>
            <a:r>
              <a:rPr lang="en-GB" sz="1200" dirty="0"/>
              <a:t>[In plain English] Double the center-to-center distance and the force becomes one quarter as large.</a:t>
            </a:r>
          </a:p>
          <a:p>
            <a:pPr marL="0" indent="0">
              <a:buNone/>
            </a:pPr>
            <a:r>
              <a:rPr lang="en-GB" sz="1200" dirty="0"/>
              <a:t>[Note] At 2 radii the field is 1/4; at 10 radii it is only 1/100</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Interaction pair: |F₁₂| = |F₂₁|</a:t>
            </a:r>
          </a:p>
          <a:p>
            <a:pPr marL="0" indent="0">
              <a:buNone/>
            </a:pPr>
            <a:r>
              <a:rPr lang="en-GB" sz="1200" dirty="0"/>
              <a:t>[In plain English] The forces are equal and opposite. Different masses still have different accelerations because a = F/m.</a:t>
            </a:r>
          </a:p>
          <a:p>
            <a:pPr marL="0" indent="0">
              <a:buNone/>
            </a:pPr>
            <a:r>
              <a:rPr lang="en-GB" sz="1200" dirty="0"/>
              <a:t>[Note] Equal forces · different accelerations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An apple of 0.10 kg hangs above an Earth of 6 × 10²⁴ kg, with two force arrows of identical length between them — one down onto the apple, one up off the Earth's surface — and the acceleration beside each left as a = ?</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 7.1. The Earth is drawn as a circle, labelled, with a dot marking its centre. A second, larger circle drawn concentric with it is the satellite's circular orbit. The satellite itself is a small block sitting on that larger circle, above and to the right of the Earth, and a dashed straight line runs from the dot at the centre of the Earth out to the satellite, labelled r. The figure is marked not to scale.</a:t>
            </a:r>
          </a:p>
          <a:p>
            <a:pPr marL="0" indent="0">
              <a:buNone/>
            </a:pPr>
            <a:r>
              <a:rPr lang="en-GB" sz="1200" dirty="0"/>
              <a:t>[Where it came from] A Level · Topics 12–25, question 7; syllabus 12, 13.</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Figure 2. A planet is drawn as a large shaded circle labelled 'planet of mass M'. A dashed circle, concentric with the planet and well outside it, is labelled 'circular orbit'. A small rectangle sitting on the dashed circle, above and to the right of the planet, is labelled 'satellite of mass m'. A short arrow from the satellite, drawn along the tangent to the orbit and labelled v, shows the direction in which it travels. A line runs from the centre of the planet out to the satellite and is labelled r.</a:t>
            </a:r>
          </a:p>
          <a:p>
            <a:pPr marL="0" indent="0">
              <a:buNone/>
            </a:pPr>
            <a:r>
              <a:rPr lang="en-GB" sz="1200" dirty="0"/>
              <a:t>[Where it came from] IB Theme D · Fields, question 4; syllabus D.1.</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Universal gravity is always attractive. The force on each mass points toward the other mass. A larger body does not pull harder on a smaller body than the smaller body pulls on it.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Why all masses fall with the same g.</a:t>
            </a:r>
          </a:p>
          <a:p>
            <a:pPr marL="0" indent="0">
              <a:buNone/>
            </a:pPr>
            <a:r>
              <a:rPr lang="en-GB" sz="1200" dirty="0"/>
              <a:t>[Answer] a = GM/r², independent of the falling mass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2.3 Weight &amp; Normal; 2.6 Free-Body Diagrams; 1.2 Vectors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Gravity gives F = GMm/r².</a:t>
            </a:r>
          </a:p>
          <a:p>
            <a:pPr marL="0" indent="0">
              <a:buNone/>
            </a:pPr>
            <a:r>
              <a:rPr lang="en-GB" sz="1200" dirty="0"/>
              <a:t>[Step 2] Dividing by the falling mass gives a = F/m = GM/r².</a:t>
            </a:r>
          </a:p>
          <a:p>
            <a:pPr marL="0" indent="0">
              <a:buNone/>
            </a:pPr>
            <a:r>
              <a:rPr lang="en-GB" sz="1200" dirty="0"/>
              <a:t>[Step 3] Without air resistance, the object’s own mass no longer appears.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a = GM/r², independent of the falling mass</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The Moon is about 60 Earth radii away.</a:t>
            </a:r>
          </a:p>
          <a:p>
            <a:pPr marL="0" indent="0">
              <a:buNone/>
            </a:pPr>
            <a:r>
              <a:rPr lang="en-GB" sz="1200" dirty="0"/>
              <a:t>[Answer] 1/3600 of the near-surface field</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At 60 times the distance, Earth’s field is 1/60² = 1/3600 of its near-surface value.</a:t>
            </a:r>
          </a:p>
          <a:p>
            <a:pPr marL="0" indent="0">
              <a:buNone/>
            </a:pPr>
            <a:r>
              <a:rPr lang="en-GB" sz="1200" dirty="0"/>
              <a:t>[Step 2] Gravity is weaker there, not absent.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1/3600 of the near-surface field</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What “weightless” means in orbit.</a:t>
            </a:r>
          </a:p>
          <a:p>
            <a:pPr marL="0" indent="0">
              <a:buNone/>
            </a:pPr>
            <a:r>
              <a:rPr lang="en-GB" sz="1200" dirty="0"/>
              <a:t>[Answer] FN = 0 — gravity still acts</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An orbiting astronaut and spacecraft fall together.</a:t>
            </a:r>
          </a:p>
          <a:p>
            <a:pPr marL="0" indent="0">
              <a:buNone/>
            </a:pPr>
            <a:r>
              <a:rPr lang="en-GB" sz="1200" dirty="0"/>
              <a:t>[Step 2] Gravity still provides their acceleration, but no surface supports the astronaut, so the felt normal force is FN = 0.</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FN = 0 — gravity still acts</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More than one source mass.</a:t>
            </a:r>
          </a:p>
          <a:p>
            <a:pPr marL="0" indent="0">
              <a:buNone/>
            </a:pPr>
            <a:r>
              <a:rPr lang="en-GB" sz="1200" dirty="0"/>
              <a:t>[Answer] Add the force vectors, not the magnitudes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Calculate each gravitational force separately, including its direction, then add the force vectors.</a:t>
            </a:r>
          </a:p>
          <a:p>
            <a:pPr marL="0" indent="0">
              <a:buNone/>
            </a:pPr>
            <a:r>
              <a:rPr lang="en-GB" sz="1200" dirty="0"/>
              <a:t>[Step 2] Magnitudes alone cannot decide the resultant.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Astronauts float around inside the space station, 400 km up. How much weaker is Earth's gravity out there? They drift, they push off walls, they let a spanner go and it stays put beside them. Everything about the footage says gravity has stopped.</a:t>
            </a:r>
          </a:p>
          <a:p>
            <a:pPr marL="0" indent="0">
              <a:buNone/>
            </a:pPr>
            <a:r>
              <a:rPr lang="en-GB" sz="1200" dirty="0"/>
              <a:t>[Answer] About eleven per cent weaker — that is all. At 6771 km from the centre instead of 6371, the field is (6371/6771)² of its surface value, roughly 8.7 N/kg. They float because they and the station are falling around the Earth together, so nothing is pressing on them. Weightless means unsupported, not ungoverned.</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Add the force vectors, not the magnitudes</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You let go of an apple and it falls to the Earth. Does the Earth move towards the apple?</a:t>
            </a:r>
          </a:p>
          <a:p>
            <a:pPr marL="0" indent="0">
              <a:buNone/>
            </a:pPr>
            <a:r>
              <a:rPr lang="en-GB" sz="1200" dirty="0"/>
              <a:t>[Options] A No — the Earth is far too massive for the apple to move it   B Yes, but by an amount far too small to measure   C Yes, and by exactly the distance the apple falls, since the forces are equal</a:t>
            </a:r>
          </a:p>
          <a:p>
            <a:pPr marL="0" indent="0">
              <a:buNone/>
            </a:pPr>
            <a:r>
              <a:rPr lang="en-GB" sz="1200" dirty="0"/>
              <a:t>[Figure] An apple of 0.10 kg hangs above an Earth of 6 × 10²⁴ kg, with two force arrows of identical length between them — one down onto the apple, one up off the Earth's surface — and the acceleration beside each left as a = ?</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Yes, but by an amount far too small to measure. The apple pulls the Earth with precisely the force the Earth pulls the apple — the same interaction, seen from the two ends. What differs is a = F/m. Divide that force by the apple's 0.1 kg and you get 9.8 m/s²; divide it by the Earth's 6 × 10²⁴ kg and you get something around 10⁻²⁵ m/s². The Earth does move. It moves less than the width of a nucleus, which is why nobody has ever had to allow for it.</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Does Earth feel the same size gravitational force that it exerts on an orbiting object?</a:t>
            </a:r>
          </a:p>
          <a:p>
            <a:pPr marL="0" indent="0">
              <a:buNone/>
            </a:pPr>
            <a:r>
              <a:rPr lang="en-GB" sz="1200" dirty="0"/>
              <a:t>[Options] A yes   B no</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Does Earth feel the same size gravitational force that it exerts on an orbiting object?</a:t>
            </a:r>
          </a:p>
          <a:p>
            <a:pPr marL="0" indent="0">
              <a:buNone/>
            </a:pPr>
            <a:r>
              <a:rPr lang="en-GB" sz="1200" dirty="0"/>
              <a:t>[Option by option] A: Correct. It is one interaction and it has two ends, so the magnitudes match exactly. The Earth's response is invisible only because a = F/m divides that same force by a mass 10²⁵ times larger.  B: The idea that a bigger body pulls harder is the natural one, and everything you have seen agrees with it — the small object is always the one that visibly moves. That is the acceleration talking, not the force. F = Gm₁m₂/r² has both masses multiplied together in it, so the expression cannot come out differently depending on which body you ask about.</a:t>
            </a:r>
          </a:p>
          <a:p>
            <a:pPr marL="0" indent="0">
              <a:buNone/>
            </a:pPr>
            <a:r>
              <a:rPr lang="en-GB" sz="1200" dirty="0"/>
              <a:t>[Answer] A — yes</a:t>
            </a:r>
          </a:p>
          <a:p>
            <a:pPr marL="0" indent="0">
              <a:buNone/>
            </a:pPr>
            <a:r>
              <a:rPr lang="en-GB" sz="1200" dirty="0"/>
              <a:t>[Why] The forces are equal and opposite. Earth’s acceleration is much smaller because its mass is enormous. Newton’s third law applies to gravitation too: equal force, different a = F/m.</a:t>
            </a:r>
          </a:p>
          <a:p>
            <a:pPr marL="0" indent="0">
              <a:buNone/>
            </a:pPr>
            <a:r>
              <a:rPr lang="en-GB" sz="1200" dirty="0"/>
              <a:t>[Reveal] One click for the answer, then one for the reason.</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[Extension] The lesson record carries no Hard or Challenging example.</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https://giophysics.com/chapter-3/presentation/?lesson=gravitation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Universal gravitation is the attractive force between any two masses.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Earth and a satellite attract each other; increasing their separation weakens the force according to 1/r².</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The distance r is measured from center to center. For spherical bodies observed from outside, each body acts as if its mass were concentrated at its center. Double either mass and the gravitational force doubles; double both masses and the force becomes four times larger. Double the center-to-center distance and the force becomes one quarter as large. The forces on the two bodies are equal and opposite, yet different masses still have different accelerations because a = F/m. Near a planet’s surface, GM/R² is nearly constant, so the universal law becomes the familiar weight model W = mg.</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distance r is measured from center to center. For spherical bodies observed from outside, each body acts as if its mass were concentrated at its center.</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source mass is measured in Earth masses and distance in Earth radii. The smaller object’s mass changes the force but not its gravitational acceleration. Both bodies feel the same force; the object accelerates more because the same force is divided by a much smaller mass.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graph holds source mass fixed and compares gravitational field strength at selected distances. Object mass is absent because it cancels from a = F/m. At 2 radii, field strength is 1/4 of its value at 1 radius. At 10 radii, it is only 1/100.</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hyperlink" Target="https://giophysics.com/chapter-3/presentation/?lesson=gravitation"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png"/><Relationship Id="rId4" Type="http://schemas.openxmlformats.org/officeDocument/2006/relationships/hyperlink" Target="https://giophysics.com/chapter-3/presentation/?lesson=gravitation"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png"/><Relationship Id="rId4" Type="http://schemas.openxmlformats.org/officeDocument/2006/relationships/hyperlink" Target="https://giophysics.com/curricula/a-level/exams/a-level-extension#q7"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 Id="rId4" Type="http://schemas.openxmlformats.org/officeDocument/2006/relationships/hyperlink" Target="https://giophysics.com/curricula/ib/exams/fields#q4"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3/applied-weight-normal-forces/" TargetMode="External"/><Relationship Id="rId4" Type="http://schemas.openxmlformats.org/officeDocument/2006/relationships/hyperlink" Target="https://giophysics.com/chapter-3/free-body-diagrams-net-forces/" TargetMode="External"/><Relationship Id="rId5" Type="http://schemas.openxmlformats.org/officeDocument/2006/relationships/hyperlink" Target="https://giophysics.com/chapter-1/scalar-vector/"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2.png"/><Relationship Id="rId4" Type="http://schemas.openxmlformats.org/officeDocument/2006/relationships/hyperlink" Target="https://giophysics.com/chapter-3/presentation/?lesson=gravitation"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hyperlink" Target="https://giophysics.com/chapter-3/moments-of-force/" TargetMode="External"/><Relationship Id="rId4" Type="http://schemas.openxmlformats.org/officeDocument/2006/relationships/hyperlink" Target="https://giophysics.com/chapter-3/universal-gravitation/" TargetMode="External"/><Relationship Id="rId5" Type="http://schemas.openxmlformats.org/officeDocument/2006/relationships/hyperlink" Target="https://giophysics.com/chapter-3/presentation/?lesson=gravitation" TargetMode="External"/><Relationship Id="rId6" Type="http://schemas.openxmlformats.org/officeDocument/2006/relationships/hyperlink" Target="https://giophysics.com/chapter-3/" TargetMode="External"/><Relationship Id="rId7" Type="http://schemas.openxmlformats.org/officeDocument/2006/relationships/hyperlink" Target="https://giophysics.com/downloads/3-7-newtons-law-of-universal-gravitation.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02 · Forces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Masses. Center distance. Inverse square. Direction.</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Newton’s Law of Universal Gravitation</a:t>
            </a:r>
          </a:p>
        </p:txBody>
      </p:sp>
      <p:sp>
        <p:nvSpPr>
          <p:cNvPr id="6" name="text"/>
          <p:cNvSpPr txBox="1"/>
          <p:nvPr/>
        </p:nvSpPr>
        <p:spPr>
          <a:xfrm>
            <a:off x="558800" y="2211070"/>
            <a:ext cx="11074400" cy="20637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Every mass attracts every other mass. More mass strengthens the interaction; more separation weakens it by the square.</a:t>
            </a:r>
          </a:p>
        </p:txBody>
      </p:sp>
      <p:sp>
        <p:nvSpPr>
          <p:cNvPr id="7" name="panel"/>
          <p:cNvSpPr/>
          <p:nvPr/>
        </p:nvSpPr>
        <p:spPr>
          <a:xfrm>
            <a:off x="558800" y="2569845"/>
            <a:ext cx="11074400" cy="12700"/>
          </a:xfrm>
          <a:prstGeom prst="rect">
            <a:avLst/>
          </a:prstGeom>
          <a:solidFill>
            <a:srgbClr val="C6C8BB"/>
          </a:solidFill>
          <a:ln>
            <a:noFill/>
          </a:ln>
        </p:spPr>
      </p:sp>
      <p:sp>
        <p:nvSpPr>
          <p:cNvPr id="8" name="fact-label"/>
          <p:cNvSpPr txBox="1"/>
          <p:nvPr/>
        </p:nvSpPr>
        <p:spPr>
          <a:xfrm>
            <a:off x="558800" y="274764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74764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7 of 11 in Forces</a:t>
            </a:r>
          </a:p>
        </p:txBody>
      </p:sp>
      <p:sp>
        <p:nvSpPr>
          <p:cNvPr id="10" name="fact-label"/>
          <p:cNvSpPr txBox="1"/>
          <p:nvPr/>
        </p:nvSpPr>
        <p:spPr>
          <a:xfrm>
            <a:off x="558800" y="302641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02641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15 slides in the 45-minute core run, about 43 minutes of it</a:t>
            </a:r>
          </a:p>
        </p:txBody>
      </p:sp>
      <p:sp>
        <p:nvSpPr>
          <p:cNvPr id="12" name="fact-label"/>
          <p:cNvSpPr txBox="1"/>
          <p:nvPr/>
        </p:nvSpPr>
        <p:spPr>
          <a:xfrm>
            <a:off x="558800" y="330517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30517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https://giophysics.com/chapter-3/universal-gravitation/</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NEWTON’S LAW OF UNIVERSAL GRAVITATION</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Newton’s Law of Universal Gravitation.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4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Weight, free fall, and orbit are one interaction.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Near a planet’s surface, GM/R² is nearly constant, so the universal law becomes the familiar weight model W = mg.</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NEWTON’S LAW OF UNIVERSAL GRAVITATION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Newton’s Law of Universal Gravitation.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36</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Universal gravitation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53848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F = Gm₁m₂/r²</a:t>
            </a:r>
          </a:p>
        </p:txBody>
      </p:sp>
      <p:sp>
        <p:nvSpPr>
          <p:cNvPr id="7" name="text"/>
          <p:cNvSpPr txBox="1"/>
          <p:nvPr/>
        </p:nvSpPr>
        <p:spPr>
          <a:xfrm>
            <a:off x="558800" y="2626360"/>
            <a:ext cx="53848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r is the center-to-center distance</a:t>
            </a:r>
          </a:p>
        </p:txBody>
      </p:sp>
      <p:sp>
        <p:nvSpPr>
          <p:cNvPr id="8" name="text"/>
          <p:cNvSpPr txBox="1"/>
          <p:nvPr/>
        </p:nvSpPr>
        <p:spPr>
          <a:xfrm>
            <a:off x="558800" y="2985135"/>
            <a:ext cx="5384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53848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For spherical bodies observed from outside, each body acts as if its mass were concentrated at its center.</a:t>
            </a:r>
          </a:p>
        </p:txBody>
      </p:sp>
      <p:sp>
        <p:nvSpPr>
          <p:cNvPr id="10" name="panel"/>
          <p:cNvSpPr/>
          <p:nvPr/>
        </p:nvSpPr>
        <p:spPr>
          <a:xfrm>
            <a:off x="6248400" y="1854200"/>
            <a:ext cx="5384800" cy="3359150"/>
          </a:xfrm>
          <a:prstGeom prst="rect">
            <a:avLst/>
          </a:prstGeom>
          <a:solidFill>
            <a:srgbClr val="FFFFFF"/>
          </a:solidFill>
          <a:ln w="9525">
            <a:solidFill>
              <a:srgbClr val="C6C8BB"/>
            </a:solidFill>
          </a:ln>
        </p:spPr>
      </p:sp>
      <p:pic>
        <p:nvPicPr>
          <p:cNvPr id="11" name="Gravity with distance: With both masses fixed, doubling centre-to-centre distance reduces gravitational force to one quarter." descr="Gravity with distance: With both masses fixed, doubling centre-to-centre distance reduces gravitational force to one quarter."/>
          <p:cNvPicPr>
            <a:picLocks noChangeAspect="1"/>
          </p:cNvPicPr>
          <p:nvPr/>
        </p:nvPicPr>
        <p:blipFill>
          <a:blip r:embed="rId3"/>
          <a:stretch>
            <a:fillRect/>
          </a:stretch>
        </p:blipFill>
        <p:spPr>
          <a:xfrm>
            <a:off x="6362700" y="1968500"/>
            <a:ext cx="5156200" cy="3130550"/>
          </a:xfrm>
          <a:prstGeom prst="rect">
            <a:avLst/>
          </a:prstGeom>
        </p:spPr>
      </p:pic>
      <p:sp>
        <p:nvSpPr>
          <p:cNvPr id="12" name="text"/>
          <p:cNvSpPr txBox="1"/>
          <p:nvPr/>
        </p:nvSpPr>
        <p:spPr>
          <a:xfrm>
            <a:off x="6248400" y="5276850"/>
            <a:ext cx="5384800" cy="1981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Gravity with distance</a:t>
            </a:r>
          </a:p>
        </p:txBody>
      </p:sp>
      <p:sp>
        <p:nvSpPr>
          <p:cNvPr id="13" name="text"/>
          <p:cNvSpPr txBox="1"/>
          <p:nvPr/>
        </p:nvSpPr>
        <p:spPr>
          <a:xfrm>
            <a:off x="6248400" y="5525770"/>
            <a:ext cx="5384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Move this graph on the live version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NEWTON’S LAW OF UNIVERSAL GRAVITATION</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Newton’s Law of Universal Gravitation.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36</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Mass dependence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F ∝ m₁m₂</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Double both masses and the force becomes four times larger</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Double either mass and the gravitational force doubles.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NEWTON’S LAW OF UNIVERSAL GRAVITATION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Newton’s Law of Universal Gravitation.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36</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Distance dependence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F ∝ 1/r²</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At 2 radii the field is 1/4; at 10 radii it is only 1/100</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Double the center-to-center distance and the force becomes one quarter as large.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NEWTON’S LAW OF UNIVERSAL GRAVITATION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Newton’s Law of Universal Gravitation.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36</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4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Interaction pair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|F₁₂| = |F₂₁|</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Equal forces · different accelerations</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forces are equal and opposite. Different masses still have different accelerations because a = F/m.</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NEWTON’S LAW OF UNIVERSAL GRAVITATION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Newton’s Law of Universal Gravitation.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Both ends of one interaction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530719" y="1854200"/>
            <a:ext cx="5130563" cy="3600450"/>
          </a:xfrm>
          <a:prstGeom prst="rect">
            <a:avLst/>
          </a:prstGeom>
          <a:solidFill>
            <a:srgbClr val="FFFFFF"/>
          </a:solidFill>
          <a:ln w="9525">
            <a:solidFill>
              <a:srgbClr val="C6C8BB"/>
            </a:solidFill>
          </a:ln>
        </p:spPr>
      </p:sp>
      <p:pic>
        <p:nvPicPr>
          <p:cNvPr id="7" name="An apple of 0.10 kg hangs above an Earth of 6 × 10²⁴ kg, with two force arrows of identical length between them — one down onto the apple, one up off the Earth's surface — and the acceleration beside each left as a = ?" descr="An apple of 0.10 kg hangs above an Earth of 6 × 10²⁴ kg, with two force arrows of identical length between them — one down onto the apple, one up off the Earth's surface — and the acceleration beside each left as a = ?"/>
          <p:cNvPicPr>
            <a:picLocks noChangeAspect="1"/>
          </p:cNvPicPr>
          <p:nvPr/>
        </p:nvPicPr>
        <p:blipFill>
          <a:blip r:embed="rId3"/>
          <a:stretch>
            <a:fillRect/>
          </a:stretch>
        </p:blipFill>
        <p:spPr>
          <a:xfrm>
            <a:off x="3645019" y="1968500"/>
            <a:ext cx="4901963"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An apple of 0.10 kg hangs above an Earth of 6 × 10²⁴ kg, with two force arrows of identical length between them — one down onto the apple, one up off the Earth's surface — and the acceleration beside each left as a = ?</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NEWTON’S LAW OF UNIVERSAL GRAVITATION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Newton’s Law of Universal Gravitation.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36</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 1 OF 2</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 7.1 — A Level · Topics 12–25</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7 of that paper · syllabus 12, 13</a:t>
            </a:r>
          </a:p>
        </p:txBody>
      </p:sp>
      <p:sp>
        <p:nvSpPr>
          <p:cNvPr id="6" name="panel"/>
          <p:cNvSpPr/>
          <p:nvPr/>
        </p:nvSpPr>
        <p:spPr>
          <a:xfrm>
            <a:off x="3162397" y="1854200"/>
            <a:ext cx="5867207" cy="3402330"/>
          </a:xfrm>
          <a:prstGeom prst="rect">
            <a:avLst/>
          </a:prstGeom>
          <a:solidFill>
            <a:srgbClr val="FFFFFF"/>
          </a:solidFill>
          <a:ln w="9525">
            <a:solidFill>
              <a:srgbClr val="C6C8BB"/>
            </a:solidFill>
          </a:ln>
        </p:spPr>
      </p:sp>
      <p:pic>
        <p:nvPicPr>
          <p:cNvPr id="7" name="The Earth is drawn as a circle, labelled, with a dot marking its centre. A second, larger circle drawn concentric with it is the satellite's circular orbit. The satellite itself is a small block sitting on that larger circle, above and to the right of the Earth, and a dashed straight line runs from the dot at the centre of the Earth out to the satellite, labelled r. The figure is marked not to scale." descr="The Earth is drawn as a circle, labelled, with a dot marking its centre. A second, larger circle drawn concentric with it is the satellite's circular orbit. The satellite itself is a small block sitting on that larger circle, above and to the right of the Earth, and a dashed straight line runs from the dot at the centre of the Earth out to the satellite, labelled r. The figure is marked not to scale."/>
          <p:cNvPicPr>
            <a:picLocks noChangeAspect="1"/>
          </p:cNvPicPr>
          <p:nvPr/>
        </p:nvPicPr>
        <p:blipFill>
          <a:blip r:embed="rId3"/>
          <a:stretch>
            <a:fillRect/>
          </a:stretch>
        </p:blipFill>
        <p:spPr>
          <a:xfrm>
            <a:off x="3276697" y="1968500"/>
            <a:ext cx="5638607"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The Earth is drawn as a circle, labelled, with a dot marking its centre. A second, larger circle drawn concentric with it is the satellite's circular orbit. The satellite itself is a small block sitting on that larger circle, above and to the right of the Earth, and a dashed straight line runs from the dot at the centre of the Earth out to the satellite, labelled r. The figure is marked not to scale.</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NEWTON’S LAW OF UNIVERSAL GRAVITATION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Newton’s Law of Universal Gravitation.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 2 OF 2</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Figure 2 — IB Theme D · Fields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4 of that paper · syllabus D.1</a:t>
            </a:r>
          </a:p>
        </p:txBody>
      </p:sp>
      <p:sp>
        <p:nvSpPr>
          <p:cNvPr id="6" name="panel"/>
          <p:cNvSpPr/>
          <p:nvPr/>
        </p:nvSpPr>
        <p:spPr>
          <a:xfrm>
            <a:off x="3475169" y="1854200"/>
            <a:ext cx="5241661" cy="3204210"/>
          </a:xfrm>
          <a:prstGeom prst="rect">
            <a:avLst/>
          </a:prstGeom>
          <a:solidFill>
            <a:srgbClr val="FFFFFF"/>
          </a:solidFill>
          <a:ln w="9525">
            <a:solidFill>
              <a:srgbClr val="C6C8BB"/>
            </a:solidFill>
          </a:ln>
        </p:spPr>
      </p:sp>
      <p:pic>
        <p:nvPicPr>
          <p:cNvPr id="7" name="A planet is drawn as a large shaded circle labelled 'planet of mass M'. A dashed circle, concentric with the planet and well outside it, is labelled 'circular orbit'. A small rectangle sitting on the dashed circle, above and to the right of the planet, is labelled 'satellite of mass m'. A short arrow from the satellite, drawn along the tangent to the orbit and labelled v, shows the direction in which it travels. A line runs from the centre of the planet out to the satellite and is labelled r." descr="A planet is drawn as a large shaded circle labelled 'planet of mass M'. A dashed circle, concentric with the planet and well outside it, is labelled 'circular orbit'. A small rectangle sitting on the dashed circle, above and to the right of the planet, is labelled 'satellite of mass m'. A short arrow from the satellite, drawn along the tangent to the orbit and labelled v, shows the direction in which it travels. A line runs from the centre of the planet out to the satellite and is labelled r."/>
          <p:cNvPicPr>
            <a:picLocks noChangeAspect="1"/>
          </p:cNvPicPr>
          <p:nvPr/>
        </p:nvPicPr>
        <p:blipFill>
          <a:blip r:embed="rId3"/>
          <a:stretch>
            <a:fillRect/>
          </a:stretch>
        </p:blipFill>
        <p:spPr>
          <a:xfrm>
            <a:off x="3589469" y="1968500"/>
            <a:ext cx="5013061" cy="2975610"/>
          </a:xfrm>
          <a:prstGeom prst="rect">
            <a:avLst/>
          </a:prstGeom>
        </p:spPr>
      </p:pic>
      <p:sp>
        <p:nvSpPr>
          <p:cNvPr id="8" name="text"/>
          <p:cNvSpPr txBox="1"/>
          <p:nvPr/>
        </p:nvSpPr>
        <p:spPr>
          <a:xfrm>
            <a:off x="558800" y="5121910"/>
            <a:ext cx="110744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planet is drawn as a large shaded circle labelled 'planet of mass M'. A dashed circle, concentric with the planet and well outside it, is labelled 'circular orbit'. A small rectangle sitting on the dashed circle, above and to the right of the planet, is labelled 'satellite of mass m'. A short arrow from the satellite, drawn along the tangent to the orbit and labelled v, shows the direction in which it travels. A line runs from the centre of the planet out to the satellite and is labelled r.</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NEWTON’S LAW OF UNIVERSAL GRAVITATION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Newton’s Law of Universal Gravitation.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36</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Universal gravity is always attractive. The force on each mass points toward the other mass. A larger body does not pull harder on a smaller body than the smaller body pulls on it.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NEWTON’S LAW OF UNIVERSAL GRAVITATION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Newton’s Law of Universal Gravitation.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36</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4 · OBJECT MASS CANCELS</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9992069" y="787400"/>
            <a:ext cx="1641131" cy="266700"/>
          </a:xfrm>
          <a:prstGeom prst="roundRect">
            <a:avLst>
              <a:gd name="adj" fmla="val 30000"/>
            </a:avLst>
          </a:prstGeom>
          <a:solidFill>
            <a:srgbClr val="E0A93F"/>
          </a:solidFill>
          <a:ln>
            <a:noFill/>
          </a:ln>
        </p:spPr>
      </p:sp>
      <p:sp>
        <p:nvSpPr>
          <p:cNvPr id="6" name="chip"/>
          <p:cNvSpPr txBox="1"/>
          <p:nvPr/>
        </p:nvSpPr>
        <p:spPr>
          <a:xfrm>
            <a:off x="9992069" y="787400"/>
            <a:ext cx="164113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object mass cancels</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Why all masses fall with the same g.</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NEWTON’S LAW OF UNIVERSAL GRAVITATION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Newton’s Law of Universal Gravitation.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2894379"/>
            <a:ext cx="838200" cy="190500"/>
          </a:xfrm>
          <a:prstGeom prst="roundRect">
            <a:avLst>
              <a:gd name="adj" fmla="val 30000"/>
            </a:avLst>
          </a:prstGeom>
          <a:noFill/>
          <a:ln w="9525">
            <a:solidFill>
              <a:srgbClr val="C6C8BB"/>
            </a:solidFill>
          </a:ln>
        </p:spPr>
      </p:sp>
      <p:sp>
        <p:nvSpPr>
          <p:cNvPr id="7" name="hint"/>
          <p:cNvSpPr txBox="1"/>
          <p:nvPr/>
        </p:nvSpPr>
        <p:spPr>
          <a:xfrm>
            <a:off x="558800" y="289437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288167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2.3 Weight &amp; Normal</a:t>
            </a:r>
          </a:p>
        </p:txBody>
      </p:sp>
      <p:sp>
        <p:nvSpPr>
          <p:cNvPr id="9" name="text"/>
          <p:cNvSpPr txBox="1"/>
          <p:nvPr/>
        </p:nvSpPr>
        <p:spPr>
          <a:xfrm>
            <a:off x="558800" y="312170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https://giophysics.com/chapter-3/applied-weight-normal-forces/</a:t>
            </a:r>
          </a:p>
        </p:txBody>
      </p:sp>
      <p:sp>
        <p:nvSpPr>
          <p:cNvPr id="10" name="panel"/>
          <p:cNvSpPr/>
          <p:nvPr/>
        </p:nvSpPr>
        <p:spPr>
          <a:xfrm>
            <a:off x="558800" y="3434764"/>
            <a:ext cx="838200" cy="190500"/>
          </a:xfrm>
          <a:prstGeom prst="roundRect">
            <a:avLst>
              <a:gd name="adj" fmla="val 30000"/>
            </a:avLst>
          </a:prstGeom>
          <a:noFill/>
          <a:ln w="9525">
            <a:solidFill>
              <a:srgbClr val="C6C8BB"/>
            </a:solidFill>
          </a:ln>
        </p:spPr>
      </p:sp>
      <p:sp>
        <p:nvSpPr>
          <p:cNvPr id="11" name="hint"/>
          <p:cNvSpPr txBox="1"/>
          <p:nvPr/>
        </p:nvSpPr>
        <p:spPr>
          <a:xfrm>
            <a:off x="558800" y="343476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42206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2.6 Free-Body Diagrams</a:t>
            </a:r>
          </a:p>
        </p:txBody>
      </p:sp>
      <p:sp>
        <p:nvSpPr>
          <p:cNvPr id="13" name="text"/>
          <p:cNvSpPr txBox="1"/>
          <p:nvPr/>
        </p:nvSpPr>
        <p:spPr>
          <a:xfrm>
            <a:off x="558800" y="366209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https://giophysics.com/chapter-3/free-body-diagrams-net-forces/</a:t>
            </a:r>
          </a:p>
        </p:txBody>
      </p:sp>
      <p:sp>
        <p:nvSpPr>
          <p:cNvPr id="14" name="panel"/>
          <p:cNvSpPr/>
          <p:nvPr/>
        </p:nvSpPr>
        <p:spPr>
          <a:xfrm>
            <a:off x="558800" y="3975149"/>
            <a:ext cx="838200" cy="190500"/>
          </a:xfrm>
          <a:prstGeom prst="roundRect">
            <a:avLst>
              <a:gd name="adj" fmla="val 30000"/>
            </a:avLst>
          </a:prstGeom>
          <a:noFill/>
          <a:ln w="9525">
            <a:solidFill>
              <a:srgbClr val="C6C8BB"/>
            </a:solidFill>
          </a:ln>
        </p:spPr>
      </p:sp>
      <p:sp>
        <p:nvSpPr>
          <p:cNvPr id="15" name="hint"/>
          <p:cNvSpPr txBox="1"/>
          <p:nvPr/>
        </p:nvSpPr>
        <p:spPr>
          <a:xfrm>
            <a:off x="558800" y="397514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6" name="text"/>
          <p:cNvSpPr txBox="1"/>
          <p:nvPr/>
        </p:nvSpPr>
        <p:spPr>
          <a:xfrm>
            <a:off x="1549400" y="396244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1.2 Vectors</a:t>
            </a:r>
          </a:p>
        </p:txBody>
      </p:sp>
      <p:sp>
        <p:nvSpPr>
          <p:cNvPr id="17" name="text"/>
          <p:cNvSpPr txBox="1"/>
          <p:nvPr/>
        </p:nvSpPr>
        <p:spPr>
          <a:xfrm>
            <a:off x="558800" y="420247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https://giophysics.com/chapter-1/scalar-vector/</a:t>
            </a:r>
          </a:p>
        </p:txBody>
      </p:sp>
      <p:sp>
        <p:nvSpPr>
          <p:cNvPr id="18" name="panel"/>
          <p:cNvSpPr/>
          <p:nvPr/>
        </p:nvSpPr>
        <p:spPr>
          <a:xfrm>
            <a:off x="558800" y="431800"/>
            <a:ext cx="11074400" cy="12700"/>
          </a:xfrm>
          <a:prstGeom prst="rect">
            <a:avLst/>
          </a:prstGeom>
          <a:solidFill>
            <a:srgbClr val="C6C8BB"/>
          </a:solidFill>
          <a:ln>
            <a:noFill/>
          </a:ln>
        </p:spPr>
      </p:sp>
      <p:sp>
        <p:nvSpPr>
          <p:cNvPr id="1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NEWTON’S LAW OF UNIVERSAL GRAVITATION</a:t>
            </a:r>
          </a:p>
        </p:txBody>
      </p:sp>
      <p:sp>
        <p:nvSpPr>
          <p:cNvPr id="2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1" name="panel"/>
          <p:cNvSpPr/>
          <p:nvPr/>
        </p:nvSpPr>
        <p:spPr>
          <a:xfrm>
            <a:off x="558800" y="6299200"/>
            <a:ext cx="11074400" cy="12700"/>
          </a:xfrm>
          <a:prstGeom prst="rect">
            <a:avLst/>
          </a:prstGeom>
          <a:solidFill>
            <a:srgbClr val="C6C8BB"/>
          </a:solidFill>
          <a:ln>
            <a:noFill/>
          </a:ln>
        </p:spPr>
      </p:sp>
      <p:sp>
        <p:nvSpPr>
          <p:cNvPr id="2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Newton’s Law of Universal Gravitation. Built by GioPhysics from the lesson's own copy; nothing on these slides is re-authored.</a:t>
            </a:r>
          </a:p>
        </p:txBody>
      </p:sp>
      <p:sp>
        <p:nvSpPr>
          <p:cNvPr id="2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4 · OBJECT MASS CANCELS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9992069" y="787400"/>
            <a:ext cx="1641131" cy="266700"/>
          </a:xfrm>
          <a:prstGeom prst="roundRect">
            <a:avLst>
              <a:gd name="adj" fmla="val 30000"/>
            </a:avLst>
          </a:prstGeom>
          <a:solidFill>
            <a:srgbClr val="E0A93F"/>
          </a:solidFill>
          <a:ln>
            <a:noFill/>
          </a:ln>
        </p:spPr>
      </p:sp>
      <p:sp>
        <p:nvSpPr>
          <p:cNvPr id="6" name="chip"/>
          <p:cNvSpPr txBox="1"/>
          <p:nvPr/>
        </p:nvSpPr>
        <p:spPr>
          <a:xfrm>
            <a:off x="9992069" y="787400"/>
            <a:ext cx="164113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object mass cancels</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Why all masses fall with the same g.</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Gravity gives F = GMm/r².</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Dividing by the falling mass gives a = F/m = GM/r².</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Without air resistance, the object’s own mass no longer appears.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NEWTON’S LAW OF UNIVERSAL GRAVITATION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Newton’s Law of Universal Gravitation.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36</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4 · OBJECT MASS CANCELS</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9992069" y="787400"/>
            <a:ext cx="1641131" cy="266700"/>
          </a:xfrm>
          <a:prstGeom prst="roundRect">
            <a:avLst>
              <a:gd name="adj" fmla="val 30000"/>
            </a:avLst>
          </a:prstGeom>
          <a:solidFill>
            <a:srgbClr val="E0A93F"/>
          </a:solidFill>
          <a:ln>
            <a:noFill/>
          </a:ln>
        </p:spPr>
      </p:sp>
      <p:sp>
        <p:nvSpPr>
          <p:cNvPr id="6" name="chip"/>
          <p:cNvSpPr txBox="1"/>
          <p:nvPr/>
        </p:nvSpPr>
        <p:spPr>
          <a:xfrm>
            <a:off x="9992069" y="787400"/>
            <a:ext cx="164113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object mass cancels</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a = GM/r², independent of the falling mass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FORCES  ·  NEWTON’S LAW OF UNIVERSAL GRAVITATION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Forces — Newton’s Law of Universal Gravitation.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36</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4 · INVERSE-SQUARE SCALE</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9946118" y="787400"/>
            <a:ext cx="1687082" cy="266700"/>
          </a:xfrm>
          <a:prstGeom prst="roundRect">
            <a:avLst>
              <a:gd name="adj" fmla="val 30000"/>
            </a:avLst>
          </a:prstGeom>
          <a:solidFill>
            <a:srgbClr val="E0A93F"/>
          </a:solidFill>
          <a:ln>
            <a:noFill/>
          </a:ln>
        </p:spPr>
      </p:sp>
      <p:sp>
        <p:nvSpPr>
          <p:cNvPr id="6" name="chip"/>
          <p:cNvSpPr txBox="1"/>
          <p:nvPr/>
        </p:nvSpPr>
        <p:spPr>
          <a:xfrm>
            <a:off x="9946118" y="787400"/>
            <a:ext cx="16870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inverse-square scale</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Moon is about 60 Earth radii away.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NEWTON’S LAW OF UNIVERSAL GRAVITATION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Newton’s Law of Universal Gravitation.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36</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4 · INVERSE-SQUARE SCALE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9946118" y="787400"/>
            <a:ext cx="1687082" cy="266700"/>
          </a:xfrm>
          <a:prstGeom prst="roundRect">
            <a:avLst>
              <a:gd name="adj" fmla="val 30000"/>
            </a:avLst>
          </a:prstGeom>
          <a:solidFill>
            <a:srgbClr val="E0A93F"/>
          </a:solidFill>
          <a:ln>
            <a:noFill/>
          </a:ln>
        </p:spPr>
      </p:sp>
      <p:sp>
        <p:nvSpPr>
          <p:cNvPr id="6" name="chip"/>
          <p:cNvSpPr txBox="1"/>
          <p:nvPr/>
        </p:nvSpPr>
        <p:spPr>
          <a:xfrm>
            <a:off x="9946118" y="787400"/>
            <a:ext cx="16870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inverse-square scale</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The Moon is about 60 Earth radii away.</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At 60 times the distance, Earth’s field is 1/60² = 1/3600 of its near-surface value.</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Gravity is weaker there, not absent.</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NEWTON’S LAW OF UNIVERSAL GRAVITATION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Newton’s Law of Universal Gravitation.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36</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4 · INVERSE-SQUARE SCALE</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9946118" y="787400"/>
            <a:ext cx="1687082" cy="266700"/>
          </a:xfrm>
          <a:prstGeom prst="roundRect">
            <a:avLst>
              <a:gd name="adj" fmla="val 30000"/>
            </a:avLst>
          </a:prstGeom>
          <a:solidFill>
            <a:srgbClr val="E0A93F"/>
          </a:solidFill>
          <a:ln>
            <a:noFill/>
          </a:ln>
        </p:spPr>
      </p:sp>
      <p:sp>
        <p:nvSpPr>
          <p:cNvPr id="6" name="chip"/>
          <p:cNvSpPr txBox="1"/>
          <p:nvPr/>
        </p:nvSpPr>
        <p:spPr>
          <a:xfrm>
            <a:off x="9946118" y="787400"/>
            <a:ext cx="16870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inverse-square scale</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1/3600 of the near-surface field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FORCES  ·  NEWTON’S LAW OF UNIVERSAL GRAVITATION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Forces — Newton’s Law of Universal Gravitation.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36</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3 OF 4 · SUPPORT FORCE IS ZERO</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9941465" y="787400"/>
            <a:ext cx="1691735" cy="266700"/>
          </a:xfrm>
          <a:prstGeom prst="roundRect">
            <a:avLst>
              <a:gd name="adj" fmla="val 30000"/>
            </a:avLst>
          </a:prstGeom>
          <a:solidFill>
            <a:srgbClr val="E0A93F"/>
          </a:solidFill>
          <a:ln>
            <a:noFill/>
          </a:ln>
        </p:spPr>
      </p:sp>
      <p:sp>
        <p:nvSpPr>
          <p:cNvPr id="6" name="chip"/>
          <p:cNvSpPr txBox="1"/>
          <p:nvPr/>
        </p:nvSpPr>
        <p:spPr>
          <a:xfrm>
            <a:off x="9941465" y="787400"/>
            <a:ext cx="169173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support force is zero</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What “weightless” means in orbit.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NEWTON’S LAW OF UNIVERSAL GRAVITATION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Newton’s Law of Universal Gravitation.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36</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3 OF 4 · SUPPORT FORCE IS ZERO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9941465" y="787400"/>
            <a:ext cx="1691735" cy="266700"/>
          </a:xfrm>
          <a:prstGeom prst="roundRect">
            <a:avLst>
              <a:gd name="adj" fmla="val 30000"/>
            </a:avLst>
          </a:prstGeom>
          <a:solidFill>
            <a:srgbClr val="E0A93F"/>
          </a:solidFill>
          <a:ln>
            <a:noFill/>
          </a:ln>
        </p:spPr>
      </p:sp>
      <p:sp>
        <p:nvSpPr>
          <p:cNvPr id="6" name="chip"/>
          <p:cNvSpPr txBox="1"/>
          <p:nvPr/>
        </p:nvSpPr>
        <p:spPr>
          <a:xfrm>
            <a:off x="9941465" y="787400"/>
            <a:ext cx="169173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support force is zero</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What “weightless” means in orbit.</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An orbiting astronaut and spacecraft fall together.</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Gravity still provides their acceleration, but no surface supports the astronaut, so the felt normal force is FN = 0.</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NEWTON’S LAW OF UNIVERSAL GRAVITATION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Newton’s Law of Universal Gravitation.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36</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3 OF 4 · SUPPORT FORCE IS ZERO</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9941465" y="787400"/>
            <a:ext cx="1691735" cy="266700"/>
          </a:xfrm>
          <a:prstGeom prst="roundRect">
            <a:avLst>
              <a:gd name="adj" fmla="val 30000"/>
            </a:avLst>
          </a:prstGeom>
          <a:solidFill>
            <a:srgbClr val="E0A93F"/>
          </a:solidFill>
          <a:ln>
            <a:noFill/>
          </a:ln>
        </p:spPr>
      </p:sp>
      <p:sp>
        <p:nvSpPr>
          <p:cNvPr id="6" name="chip"/>
          <p:cNvSpPr txBox="1"/>
          <p:nvPr/>
        </p:nvSpPr>
        <p:spPr>
          <a:xfrm>
            <a:off x="9941465" y="787400"/>
            <a:ext cx="169173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support force is zero</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FN = 0 — gravity still acts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FORCES  ·  NEWTON’S LAW OF UNIVERSAL GRAVITATION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Forces — Newton’s Law of Universal Gravitation.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36</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4 OF 4 · VECTOR ADDITION</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316434" y="787400"/>
            <a:ext cx="1316766" cy="266700"/>
          </a:xfrm>
          <a:prstGeom prst="roundRect">
            <a:avLst>
              <a:gd name="adj" fmla="val 30000"/>
            </a:avLst>
          </a:prstGeom>
          <a:solidFill>
            <a:srgbClr val="E0A93F"/>
          </a:solidFill>
          <a:ln>
            <a:noFill/>
          </a:ln>
        </p:spPr>
      </p:sp>
      <p:sp>
        <p:nvSpPr>
          <p:cNvPr id="6" name="chip"/>
          <p:cNvSpPr txBox="1"/>
          <p:nvPr/>
        </p:nvSpPr>
        <p:spPr>
          <a:xfrm>
            <a:off x="10316434" y="787400"/>
            <a:ext cx="131676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vector addition</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More than one source mass.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NEWTON’S LAW OF UNIVERSAL GRAVITATION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Newton’s Law of Universal Gravitation.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36</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4 OF 4 · VECTOR ADDITION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316434" y="787400"/>
            <a:ext cx="1316766" cy="266700"/>
          </a:xfrm>
          <a:prstGeom prst="roundRect">
            <a:avLst>
              <a:gd name="adj" fmla="val 30000"/>
            </a:avLst>
          </a:prstGeom>
          <a:solidFill>
            <a:srgbClr val="E0A93F"/>
          </a:solidFill>
          <a:ln>
            <a:noFill/>
          </a:ln>
        </p:spPr>
      </p:sp>
      <p:sp>
        <p:nvSpPr>
          <p:cNvPr id="6" name="chip"/>
          <p:cNvSpPr txBox="1"/>
          <p:nvPr/>
        </p:nvSpPr>
        <p:spPr>
          <a:xfrm>
            <a:off x="10316434" y="787400"/>
            <a:ext cx="131676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vector addition</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More than one source mass.</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Calculate each gravitational force separately, including its direction, then add the force vectors.</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Magnitudes alone cannot decide the resultant.</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NEWTON’S LAW OF UNIVERSAL GRAVITATION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Newton’s Law of Universal Gravitation.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36</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Astronauts float around inside the space station, 400 km up. How much weaker is Earth's gravity out there?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709252"/>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They drift, they push off walls, they let a spanner go and it stays put beside them. Everything about the footage says gravity has stopped.</a:t>
            </a:r>
          </a:p>
        </p:txBody>
      </p:sp>
      <p:sp>
        <p:nvSpPr>
          <p:cNvPr id="7" name="text"/>
          <p:cNvSpPr txBox="1"/>
          <p:nvPr/>
        </p:nvSpPr>
        <p:spPr>
          <a:xfrm>
            <a:off x="558800" y="344839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656037"/>
            <a:ext cx="110744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About eleven per cent weaker — that is all. At 6771 km from the centre instead of 6371, the field is (6371/6771)² of its surface value, roughly 8.7 N/kg. They float because they and the station are falling around the Earth together, so nothing is pressing on them. Weightless means unsupported, not ungoverned.</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NEWTON’S LAW OF UNIVERSAL GRAVITATION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Newton’s Law of Universal Gravitation.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36</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4 OF 4 · VECTOR ADDITION</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316434" y="787400"/>
            <a:ext cx="1316766" cy="266700"/>
          </a:xfrm>
          <a:prstGeom prst="roundRect">
            <a:avLst>
              <a:gd name="adj" fmla="val 30000"/>
            </a:avLst>
          </a:prstGeom>
          <a:solidFill>
            <a:srgbClr val="E0A93F"/>
          </a:solidFill>
          <a:ln>
            <a:noFill/>
          </a:ln>
        </p:spPr>
      </p:sp>
      <p:sp>
        <p:nvSpPr>
          <p:cNvPr id="6" name="chip"/>
          <p:cNvSpPr txBox="1"/>
          <p:nvPr/>
        </p:nvSpPr>
        <p:spPr>
          <a:xfrm>
            <a:off x="10316434" y="787400"/>
            <a:ext cx="131676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vector addition</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Add the force vectors, not the magnitudes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FORCES  ·  NEWTON’S LAW OF UNIVERSAL GRAVITATION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Forces — Newton’s Law of Universal Gravitation.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30 / 36</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You let go of an apple and it falls to the Earth. Does the Earth move towards the apple?</a:t>
            </a:r>
          </a:p>
        </p:txBody>
      </p:sp>
      <p:sp>
        <p:nvSpPr>
          <p:cNvPr id="7" name="text"/>
          <p:cNvSpPr txBox="1"/>
          <p:nvPr/>
        </p:nvSpPr>
        <p:spPr>
          <a:xfrm>
            <a:off x="558800" y="26339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No — the Earth is far too massive for the apple to move it</a:t>
            </a:r>
          </a:p>
        </p:txBody>
      </p:sp>
      <p:sp>
        <p:nvSpPr>
          <p:cNvPr id="8" name="text"/>
          <p:cNvSpPr txBox="1"/>
          <p:nvPr/>
        </p:nvSpPr>
        <p:spPr>
          <a:xfrm>
            <a:off x="558800" y="293243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Yes, but by an amount far too small to measure</a:t>
            </a:r>
          </a:p>
        </p:txBody>
      </p:sp>
      <p:sp>
        <p:nvSpPr>
          <p:cNvPr id="9" name="text"/>
          <p:cNvSpPr txBox="1"/>
          <p:nvPr/>
        </p:nvSpPr>
        <p:spPr>
          <a:xfrm>
            <a:off x="558800" y="323088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Yes, and by exactly the distance the apple falls, since the forces are equal</a:t>
            </a:r>
          </a:p>
        </p:txBody>
      </p:sp>
      <p:sp>
        <p:nvSpPr>
          <p:cNvPr id="10" name="panel"/>
          <p:cNvSpPr/>
          <p:nvPr/>
        </p:nvSpPr>
        <p:spPr>
          <a:xfrm>
            <a:off x="7044544" y="1854200"/>
            <a:ext cx="4554513" cy="3204210"/>
          </a:xfrm>
          <a:prstGeom prst="rect">
            <a:avLst/>
          </a:prstGeom>
          <a:solidFill>
            <a:srgbClr val="FFFFFF"/>
          </a:solidFill>
          <a:ln w="9525">
            <a:solidFill>
              <a:srgbClr val="C6C8BB"/>
            </a:solidFill>
          </a:ln>
        </p:spPr>
      </p:sp>
      <p:pic>
        <p:nvPicPr>
          <p:cNvPr id="11" name="An apple of 0.10 kg hangs above an Earth of 6 × 10²⁴ kg, with two force arrows of identical length between them — one down onto the apple, one up off the Earth's surface — and the acceleration beside each left as a = ?" descr="An apple of 0.10 kg hangs above an Earth of 6 × 10²⁴ kg, with two force arrows of identical length between them — one down onto the apple, one up off the Earth's surface — and the acceleration beside each left as a = ?"/>
          <p:cNvPicPr>
            <a:picLocks noChangeAspect="1"/>
          </p:cNvPicPr>
          <p:nvPr/>
        </p:nvPicPr>
        <p:blipFill>
          <a:blip r:embed="rId3"/>
          <a:stretch>
            <a:fillRect/>
          </a:stretch>
        </p:blipFill>
        <p:spPr>
          <a:xfrm>
            <a:off x="7158844" y="1968500"/>
            <a:ext cx="4325913" cy="2975610"/>
          </a:xfrm>
          <a:prstGeom prst="rect">
            <a:avLst/>
          </a:prstGeom>
        </p:spPr>
      </p:pic>
      <p:sp>
        <p:nvSpPr>
          <p:cNvPr id="12" name="text"/>
          <p:cNvSpPr txBox="1"/>
          <p:nvPr/>
        </p:nvSpPr>
        <p:spPr>
          <a:xfrm>
            <a:off x="7010400" y="5121910"/>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An apple of 0.10 kg hangs above an Earth of 6 × 10²⁴ kg, with two force arrows of identical length between them — one down onto the apple, one up off the Earth's surface — and the acceleration beside each left as a = ?</a:t>
            </a:r>
          </a:p>
        </p:txBody>
      </p:sp>
      <p:sp>
        <p:nvSpPr>
          <p:cNvPr id="13" name="text"/>
          <p:cNvSpPr txBox="1"/>
          <p:nvPr/>
        </p:nvSpPr>
        <p:spPr>
          <a:xfrm>
            <a:off x="7010400" y="596519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NEWTON’S LAW OF UNIVERSAL GRAVITATION</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Newton’s Law of Universal Gravitation.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36</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621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Yes, but by an amount far too small to measure</a:t>
            </a:r>
          </a:p>
        </p:txBody>
      </p:sp>
      <p:sp>
        <p:nvSpPr>
          <p:cNvPr id="7" name="text"/>
          <p:cNvSpPr txBox="1"/>
          <p:nvPr/>
        </p:nvSpPr>
        <p:spPr>
          <a:xfrm>
            <a:off x="558800" y="32088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41649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The apple pulls the Earth with precisely the force the Earth pulls the apple — the same interaction, seen from the two ends. What differs is a = F/m. Divide that force by the apple's 0.1 kg and you get 9.8 m/s²; divide it by the Earth's 6 × 10²⁴ kg and you get something around 10⁻²⁵ m/s². The Earth does move. It moves less than the width of a nucleus, which is why nobody has ever had to allow for it.</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FORCES  ·  NEWTON’S LAW OF UNIVERSAL GRAVITATION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Forces — Newton’s Law of Universal Gravitation.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32 / 36</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026019"/>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Does Earth feel the same size gravitational force that it exerts on an orbiting object?</a:t>
            </a:r>
          </a:p>
        </p:txBody>
      </p:sp>
      <p:sp>
        <p:nvSpPr>
          <p:cNvPr id="7" name="option-letter"/>
          <p:cNvSpPr txBox="1"/>
          <p:nvPr/>
        </p:nvSpPr>
        <p:spPr>
          <a:xfrm>
            <a:off x="558800" y="3509889"/>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509889"/>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yes</a:t>
            </a:r>
          </a:p>
        </p:txBody>
      </p:sp>
      <p:sp>
        <p:nvSpPr>
          <p:cNvPr id="9" name="option-letter"/>
          <p:cNvSpPr txBox="1"/>
          <p:nvPr/>
        </p:nvSpPr>
        <p:spPr>
          <a:xfrm>
            <a:off x="558800" y="3890889"/>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890889"/>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no</a:t>
            </a:r>
          </a:p>
        </p:txBody>
      </p:sp>
      <p:sp>
        <p:nvSpPr>
          <p:cNvPr id="11" name="panel"/>
          <p:cNvSpPr/>
          <p:nvPr/>
        </p:nvSpPr>
        <p:spPr>
          <a:xfrm>
            <a:off x="558800" y="431800"/>
            <a:ext cx="11074400" cy="12700"/>
          </a:xfrm>
          <a:prstGeom prst="rect">
            <a:avLst/>
          </a:prstGeom>
          <a:solidFill>
            <a:srgbClr val="C6C8BB"/>
          </a:solidFill>
          <a:ln>
            <a:noFill/>
          </a:ln>
        </p:spPr>
      </p:sp>
      <p:sp>
        <p:nvSpPr>
          <p:cNvPr id="12"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NEWTON’S LAW OF UNIVERSAL GRAVITATION</a:t>
            </a:r>
          </a:p>
        </p:txBody>
      </p:sp>
      <p:sp>
        <p:nvSpPr>
          <p:cNvPr id="13"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4" name="panel"/>
          <p:cNvSpPr/>
          <p:nvPr/>
        </p:nvSpPr>
        <p:spPr>
          <a:xfrm>
            <a:off x="558800" y="6299200"/>
            <a:ext cx="11074400" cy="12700"/>
          </a:xfrm>
          <a:prstGeom prst="rect">
            <a:avLst/>
          </a:prstGeom>
          <a:solidFill>
            <a:srgbClr val="C6C8BB"/>
          </a:solidFill>
          <a:ln>
            <a:noFill/>
          </a:ln>
        </p:spPr>
      </p:sp>
      <p:sp>
        <p:nvSpPr>
          <p:cNvPr id="15"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Newton’s Law of Universal Gravitation. Built by GioPhysics from the lesson's own copy; nothing on these slides is re-authored.</a:t>
            </a:r>
          </a:p>
        </p:txBody>
      </p:sp>
      <p:sp>
        <p:nvSpPr>
          <p:cNvPr id="16"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33 / 36</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A  yes</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The forces are equal and opposite. Earth’s acceleration is much smaller because its mass is enormous. Newton’s third law applies to gravitation too: equal force, different a = F/m.</a:t>
            </a:r>
          </a:p>
        </p:txBody>
      </p:sp>
      <p:sp>
        <p:nvSpPr>
          <p:cNvPr id="9" name="text"/>
          <p:cNvSpPr txBox="1"/>
          <p:nvPr/>
        </p:nvSpPr>
        <p:spPr>
          <a:xfrm>
            <a:off x="558800" y="329374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50139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A   Correct. It is one interaction and it has two ends, so the magnitudes match exactly. The Earth's response is invisible only because a = F/m divides that same force by a mass 10²⁵ times larger.</a:t>
            </a:r>
          </a:p>
        </p:txBody>
      </p:sp>
      <p:sp>
        <p:nvSpPr>
          <p:cNvPr id="11" name="text"/>
          <p:cNvSpPr txBox="1"/>
          <p:nvPr/>
        </p:nvSpPr>
        <p:spPr>
          <a:xfrm>
            <a:off x="558800" y="410845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The idea that a bigger body pulls harder is the natural one, and everything you have seen agrees with it — the small object is always the one that visibly moves. That is the acceleration talking, not the force. F = Gm₁m₂/r² has both masses multiplied together in it, so the expression cannot come out differently depending on which body you ask about.</a:t>
            </a:r>
          </a:p>
        </p:txBody>
      </p:sp>
      <p:sp>
        <p:nvSpPr>
          <p:cNvPr id="12" name="panel"/>
          <p:cNvSpPr/>
          <p:nvPr/>
        </p:nvSpPr>
        <p:spPr>
          <a:xfrm>
            <a:off x="558800" y="431800"/>
            <a:ext cx="11074400" cy="12700"/>
          </a:xfrm>
          <a:prstGeom prst="rect">
            <a:avLst/>
          </a:prstGeom>
          <a:solidFill>
            <a:srgbClr val="2F4B45"/>
          </a:solidFill>
          <a:ln>
            <a:noFill/>
          </a:ln>
        </p:spPr>
      </p:sp>
      <p:sp>
        <p:nvSpPr>
          <p:cNvPr id="13"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FORCES  ·  NEWTON’S LAW OF UNIVERSAL GRAVITATION</a:t>
            </a:r>
          </a:p>
        </p:txBody>
      </p:sp>
      <p:sp>
        <p:nvSpPr>
          <p:cNvPr id="14"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5" name="panel"/>
          <p:cNvSpPr/>
          <p:nvPr/>
        </p:nvSpPr>
        <p:spPr>
          <a:xfrm>
            <a:off x="558800" y="6299200"/>
            <a:ext cx="11074400" cy="12700"/>
          </a:xfrm>
          <a:prstGeom prst="rect">
            <a:avLst/>
          </a:prstGeom>
          <a:solidFill>
            <a:srgbClr val="2F4B45"/>
          </a:solidFill>
          <a:ln>
            <a:noFill/>
          </a:ln>
        </p:spPr>
      </p:sp>
      <p:sp>
        <p:nvSpPr>
          <p:cNvPr id="16"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Forces — Newton’s Law of Universal Gravitation. Built by GioPhysics from the lesson's own copy; nothing on these slides is re-authored.</a:t>
            </a:r>
          </a:p>
        </p:txBody>
      </p:sp>
      <p:sp>
        <p:nvSpPr>
          <p:cNvPr id="17"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34 / 36</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No harder example in this lesson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6" name="text"/>
          <p:cNvSpPr txBox="1"/>
          <p:nvPr/>
        </p:nvSpPr>
        <p:spPr>
          <a:xfrm>
            <a:off x="558800" y="1854200"/>
            <a:ext cx="110744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4C5F59"/>
                </a:solidFill>
                <a:latin typeface="Arial"/>
                <a:cs typeface="Arial"/>
              </a:rPr>
              <a:t>This lesson sets no Hard or Challenging example. The extension for a class that has finished early is the next lesson, or the practice paper questions the figures came from.</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NEWTON’S LAW OF UNIVERSAL GRAVITATION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Newton’s Law of Universal Gravitation.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35 / 36</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FORCES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2.8 Moments of Force</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https://giophysics.com/chapter-3/moments-of-force/</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https://giophysics.com/chapter-3/universal-gravitation/</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https://giophysics.com/chapter-3/presentation/?lesson=gravitation</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Forces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https://giophysics.com/downloads/3-7-newtons-law-of-universal-gravitation.pdf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NEWTON’S LAW OF UNIVERSAL GRAVITATION</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Newton’s Law of Universal Gravitation.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36 / 36</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46046"/>
            <a:ext cx="11074400" cy="9906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Universal gravitation is the attractive force between any two masses.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NEWTON’S LAW OF UNIVERSAL GRAVITATION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Newton’s Law of Universal Gravitation.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36</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Earth and a satellite attract each other; increasing their separation weakens the force according to 1/r².</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NEWTON’S LAW OF UNIVERSAL GRAVITATION</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Newton’s Law of Universal Gravitation.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36</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Masses. Center distance. Inverse square. Direction.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067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The distance r is measured from center to center. For spherical bodies observed from outside, each body acts as if its mass were concentrated at its center. Double either mass and the gravitational force doubles; double both masses and the force becomes four times larger.</a:t>
            </a:r>
          </a:p>
        </p:txBody>
      </p:sp>
      <p:sp>
        <p:nvSpPr>
          <p:cNvPr id="7" name="text"/>
          <p:cNvSpPr txBox="1"/>
          <p:nvPr/>
        </p:nvSpPr>
        <p:spPr>
          <a:xfrm>
            <a:off x="558800" y="3764280"/>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Double the center-to-center distance and the force becomes one quarter as large. The forces on the two bodies are equal and opposite, yet different masses still have different accelerations because a = F/m. Near a planet’s surface, GM/R² is nearly constant, so the universal law becomes the familiar weight model W = mg.</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NEWTON’S LAW OF UNIVERSAL GRAVITATION</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Newton’s Law of Universal Gravitation.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Multiply the masses. Divide by distance squared.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distance r is measured from center to center. For spherical bodies observed from outside, each body acts as if its mass were concentrated at its center.</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NEWTON’S LAW OF UNIVERSAL GRAVITATION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Newton’s Law of Universal Gravitation.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36</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Change mass and distance independently.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7988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source mass is measured in Earth masses and distance in Earth radii. The smaller object’s mass changes the force but not its gravitational acceleration. Both bodies feel the same force; the object accelerates more because the same force is divided by a much smaller mass.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NEWTON’S LAW OF UNIVERSAL GRAVITATION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Newton’s Law of Universal Gravitation.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36</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Distance wins quickly because it is squared.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2126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graph holds source mass fixed and compares gravitational field strength at selected distances. Object mass is absent because it cancels from a = F/m.</a:t>
            </a:r>
          </a:p>
        </p:txBody>
      </p:sp>
      <p:sp>
        <p:nvSpPr>
          <p:cNvPr id="7" name="text"/>
          <p:cNvSpPr txBox="1"/>
          <p:nvPr/>
        </p:nvSpPr>
        <p:spPr>
          <a:xfrm>
            <a:off x="558800" y="3735949"/>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At 2 radii, field strength is 1/4 of its value at 1 radius. At 10 radii, it is only 1/100.</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NEWTON’S LAW OF UNIVERSAL GRAVITATION</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Newton’s Law of Universal Gravitation.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36</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36</Slides>
  <Notes>36</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Forces — Newton’s Law of Universal Gravitation</dc:title>
  <dc:subject>Forces</dc:subject>
  <dc:creator>GioPhysics</dc:creator>
  <cp:keywords>lesson, Forces, chapter-3,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