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notesMaster" Target="notesMasters/notesMaster1.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Forces — Newton’s Laws of Motion. Lesson 2 of 11.</a:t>
            </a:r>
          </a:p>
          <a:p>
            <a:pPr marL="0" indent="0">
              <a:buNone/>
            </a:pPr>
            <a:r>
              <a:rPr lang="en-GB" sz="1200" dirty="0"/>
              <a:t>[Intro] Three laws connect the forces on an object to what its velocity does next.</a:t>
            </a:r>
          </a:p>
          <a:p>
            <a:pPr marL="0" indent="0">
              <a:buNone/>
            </a:pPr>
            <a:r>
              <a:rPr lang="en-GB" sz="1200" dirty="0"/>
              <a:t>[Source] https://giophysics.com/chapter-3/newtons-laws-of-motion/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two forces are equal, opposite, simultaneous, and placed on different objects: equal magnitude, opposite direction, same interaction, different objects. Your foot pushes the ground backward and the ground pushes you forward; hands push water backward and the water pushes the swimmer forward; a rocket pushes exhaust backward and the exhaust pushes the rocket forward, even in space.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Inertia: Fnet = 0 → a = 0 → velocity is constant</a:t>
            </a:r>
          </a:p>
          <a:p>
            <a:pPr marL="0" indent="0">
              <a:buNone/>
            </a:pPr>
            <a:r>
              <a:rPr lang="en-GB" sz="1200" dirty="0"/>
              <a:t>[In plain English] Zero resultant does not always mean zero velocity. It means no change in velocity.</a:t>
            </a:r>
          </a:p>
          <a:p>
            <a:pPr marL="0" indent="0">
              <a:buNone/>
            </a:pPr>
            <a:r>
              <a:rPr lang="en-GB" sz="1200" dirty="0"/>
              <a:t>[Note] Newton’s first law</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Acceleration: Fnet = ma</a:t>
            </a:r>
          </a:p>
          <a:p>
            <a:pPr marL="0" indent="0">
              <a:buNone/>
            </a:pPr>
            <a:r>
              <a:rPr lang="en-GB" sz="1200" dirty="0"/>
              <a:t>[In plain English] Double the net force and acceleration doubles. Double the mass and acceleration halves.</a:t>
            </a:r>
          </a:p>
          <a:p>
            <a:pPr marL="0" indent="0">
              <a:buNone/>
            </a:pPr>
            <a:r>
              <a:rPr lang="en-GB" sz="1200" dirty="0"/>
              <a:t>[Note] Newton’s second law</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Interaction pairs: FA on B = −FB on A</a:t>
            </a:r>
          </a:p>
          <a:p>
            <a:pPr marL="0" indent="0">
              <a:buNone/>
            </a:pPr>
            <a:r>
              <a:rPr lang="en-GB" sz="1200" dirty="0"/>
              <a:t>[In plain English] The pair acts on different objects, so the two forces do not cancel on one free-body diagram.</a:t>
            </a:r>
          </a:p>
          <a:p>
            <a:pPr marL="0" indent="0">
              <a:buNone/>
            </a:pPr>
            <a:r>
              <a:rPr lang="en-GB" sz="1200" dirty="0"/>
              <a:t>[Note] Newton’s third law</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scene on the left shows a book resting on a table; on the right the same book stands alone with two arrows leaving its centre, one up labelled N and one down labelled W, and the table gone.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7.1. A car on a straight, level road, labelled mass = 1200 kg, with a faint arrow above it showing the direction of travel to the right. A long horizontal arrow points forwards from the front of the car and is labelled forward force 4500 N. A shorter horizontal arrow points backwards from the rear of the car and is labelled total resistive force, with no value given.</a:t>
            </a:r>
          </a:p>
          <a:p>
            <a:pPr marL="0" indent="0">
              <a:buNone/>
            </a:pPr>
            <a:r>
              <a:rPr lang="en-GB" sz="1200" dirty="0"/>
              <a:t>[Where it came from] IGCSE Topic 1 · Motion, forces and energy, question 7; syllabus 1.2, 1.5.1.</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7.1. The falling skydiver is drawn as a block with a dot at her centre of mass, labelled as having a total mass of 85 kg. A long arrow labelled W starts at that dot and points vertically downwards. A shorter arrow labelled F starts at her upper surface and points vertically upwards. To one side, a separate arrow labelled v points downwards to show her direction of motion.</a:t>
            </a:r>
          </a:p>
          <a:p>
            <a:pPr marL="0" indent="0">
              <a:buNone/>
            </a:pPr>
            <a:r>
              <a:rPr lang="en-GB" sz="1200" dirty="0"/>
              <a:t>[Where it came from] A Level AS · Topics 1–11, question 7; syllabus 2, 3, 4.</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Braking car — a 1500 kg car stops from 20 m/s in 50 m.</a:t>
            </a:r>
          </a:p>
          <a:p>
            <a:pPr marL="0" indent="0">
              <a:buNone/>
            </a:pPr>
            <a:r>
              <a:rPr lang="en-GB" sz="1200" dirty="0"/>
              <a:t>[Answer] Fnet = −6000 N, opposite the motion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First use v² = u² + 2as to find a = −4 m/s².</a:t>
            </a:r>
          </a:p>
          <a:p>
            <a:pPr marL="0" indent="0">
              <a:buNone/>
            </a:pPr>
            <a:r>
              <a:rPr lang="en-GB" sz="1200" dirty="0"/>
              <a:t>[Step 2] Then Fnet = ma gives −6000 N, opposite the motion.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Fnet = −6000 N, opposite the motion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2.1 Force definitions; 1.2 Vectors; 1.4 Acceleration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linked boxes — smooth-table masses of 12 kg and 10 kg are pulled by 40 N.</a:t>
            </a:r>
          </a:p>
          <a:p>
            <a:pPr marL="0" indent="0">
              <a:buNone/>
            </a:pPr>
            <a:r>
              <a:rPr lang="en-GB" sz="1200" dirty="0"/>
              <a:t>[Answer] a = 1.82 m/s²; T = 21.8 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Treat both boxes as a 22 kg system, with the 40 N pull applied to the 10 kg box: a = 40/22 = 1.82 m/s².</a:t>
            </a:r>
          </a:p>
          <a:p>
            <a:pPr marL="0" indent="0">
              <a:buNone/>
            </a:pPr>
            <a:r>
              <a:rPr lang="en-GB" sz="1200" dirty="0"/>
              <a:t>[Step 2] For the 12 kg box alone, the cord tension is T = 12a = 21.8 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 1.82 m/s²; T = 21.8 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Accelerating lift — a 65 kg person accelerates downward at 0.2g.</a:t>
            </a:r>
          </a:p>
          <a:p>
            <a:pPr marL="0" indent="0">
              <a:buNone/>
            </a:pPr>
            <a:r>
              <a:rPr lang="en-GB" sz="1200" dirty="0"/>
              <a:t>[Answer] N = 510 N — the scale displays about 52 kg</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scale’s normal force is N = 0.8mg = 510 N, so it displays about 52 kg.</a:t>
            </a:r>
          </a:p>
          <a:p>
            <a:pPr marL="0" indent="0">
              <a:buNone/>
            </a:pPr>
            <a:r>
              <a:rPr lang="en-GB" sz="1200" dirty="0"/>
              <a:t>[Step 2] At constant velocity, acceleration is zero and it displays 65 kg.</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 = 510 N — the scale displays about 52 kg</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Box on an incline.</a:t>
            </a:r>
          </a:p>
          <a:p>
            <a:pPr marL="0" indent="0">
              <a:buNone/>
            </a:pPr>
            <a:r>
              <a:rPr lang="en-GB" sz="1200" dirty="0"/>
              <a:t>[Answer] a = g sin θ on a smooth slope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Put the x-axis along the slope and the y-axis perpendicular to it.</a:t>
            </a:r>
          </a:p>
          <a:p>
            <a:pPr marL="0" indent="0">
              <a:buNone/>
            </a:pPr>
            <a:r>
              <a:rPr lang="en-GB" sz="1200" dirty="0"/>
              <a:t>[Step 2] Weight contributes mg sin θ down the slope and mg cos θ into it.</a:t>
            </a:r>
          </a:p>
          <a:p>
            <a:pPr marL="0" indent="0">
              <a:buNone/>
            </a:pPr>
            <a:r>
              <a:rPr lang="en-GB" sz="1200" dirty="0"/>
              <a:t>[Step 3] On a smooth slope, a = g sin θ.</a:t>
            </a:r>
          </a:p>
          <a:p>
            <a:pPr marL="0" indent="0">
              <a:buNone/>
            </a:pPr>
            <a:r>
              <a:rPr lang="en-GB" sz="1200" dirty="0"/>
              <a:t>[Step 4] If the box slides or tends to slide down a rough slope, friction acts up the slope and reduces that acceleration.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 g sin θ on a smooth slope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rearrangement on the line above is right and the substitution under it is back to front: v is the final velocity, which is zero, and u is the 20 m/s. Writing 20² on top is the reflex of putting the number you were given where the number should go. The physics catches it a line later — a positive acceleration on a car that is stopping, and a driving force pointing the way it is already travelling.</a:t>
            </a:r>
          </a:p>
          <a:p>
            <a:pPr marL="0" indent="0">
              <a:buNone/>
            </a:pPr>
            <a:r>
              <a:rPr lang="en-GB" sz="1200" dirty="0"/>
              <a:t>[It should say] a = (0 − 20²) / (2 × 50) = −4.0 m/s², so Fnet = −6000 N, opposite the motion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fly hits the windscreen of a lorry doing 60 mph. Which of the two felt the bigger force? One of them is destroyed and the other does not notice. Everything about the outcome says the lorry won.</a:t>
            </a:r>
          </a:p>
          <a:p>
            <a:pPr marL="0" indent="0">
              <a:buNone/>
            </a:pPr>
            <a:r>
              <a:rPr lang="en-GB" sz="1200" dirty="0"/>
              <a:t>[Answer] Neither — the two forces are exactly equal and exactly opposite, because they are the same interaction seen from two ends. What differs is a = F/m: the same force divided by a fly's mass is an enormous acceleration, and divided by 40 tonnes it is nothing. The lorry did not hit harder; it merely had more mass to spread the same force over.</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40 N pull acts on the 10 kg box, which drags the 12 kg box behind it through the cord. What does the cord's tension come to?</a:t>
            </a:r>
          </a:p>
          <a:p>
            <a:pPr marL="0" indent="0">
              <a:buNone/>
            </a:pPr>
            <a:r>
              <a:rPr lang="en-GB" sz="1200" dirty="0"/>
              <a:t>[Options] A 40 N — the pull is handed straight along the cord   B 21.8 N   C 18.2 N</a:t>
            </a:r>
          </a:p>
          <a:p>
            <a:pPr marL="0" indent="0">
              <a:buNone/>
            </a:pPr>
            <a:r>
              <a:rPr lang="en-GB" sz="1200" dirty="0"/>
              <a:t>[Figure] A 12 kg box and a 10 kg box on a smooth table joined by a light cord, with a 40 N arrow pulling the 10 kg box away from the pair and the cord's tension marked only with a question mark.</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21.8 N. The cord's only job is to accelerate the 12 kg box. Take the pair as one 22 kg system first: a = 40/22 = 1.82 m/s². Then look at the 12 kg box on its own — the cord is the only horizontal force on it, so T = 12 × 1.82 = 21.8 N. A cord does not pass a force through unchanged unless there is no mass in front of it.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book rests on a horizontal table with no other vertical forces. Its downward weight and the table’s upward normal force are equal. Are they a third-law pair?</a:t>
            </a:r>
          </a:p>
          <a:p>
            <a:pPr marL="0" indent="0">
              <a:buNone/>
            </a:pPr>
            <a:r>
              <a:rPr lang="en-GB" sz="1200" dirty="0"/>
              <a:t>[Options] A yes   B no</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book rests on a horizontal table with no other vertical forces. Its downward weight and the table’s upward normal force are equal. Are they a third-law pair?</a:t>
            </a:r>
          </a:p>
          <a:p>
            <a:pPr marL="0" indent="0">
              <a:buNone/>
            </a:pPr>
            <a:r>
              <a:rPr lang="en-GB" sz="1200" dirty="0"/>
              <a:t>[Option by option] A: Equal in size, opposite in direction, acting at the same instant — that is three of the four marks of a third-law pair, which is exactly what makes this the popular answer. The fourth is where it fails: look at the free-body diagram and both arrows start on the book. A pair is split between two objects, one force each.  B: Correct. Both forces act on the book, so they balance without being partners. The table's push on the book is paired with the book's push on the table; the book's weight is paired with the book's own gravitational pull on the Earth.</a:t>
            </a:r>
          </a:p>
          <a:p>
            <a:pPr marL="0" indent="0">
              <a:buNone/>
            </a:pPr>
            <a:r>
              <a:rPr lang="en-GB" sz="1200" dirty="0"/>
              <a:t>[Answer] B — no</a:t>
            </a:r>
          </a:p>
          <a:p>
            <a:pPr marL="0" indent="0">
              <a:buNone/>
            </a:pPr>
            <a:r>
              <a:rPr lang="en-GB" sz="1200" dirty="0"/>
              <a:t>[Why] Both forces act on the book, so they can balance but are not a third-law pair. The normal force pairs with the book pushing the table; the weight pairs with the book pulling Earth gravitationally.</a:t>
            </a:r>
          </a:p>
          <a:p>
            <a:pPr marL="0" indent="0">
              <a:buNone/>
            </a:pPr>
            <a:r>
              <a:rPr lang="en-GB" sz="1200" dirty="0"/>
              <a:t>[Reveal] One click for the answer, then one for the reason.</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https://giophysics.com/chapter-3/presentation/?lesson=laws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Newton’s laws connect forces to changes in motion and describe the equal-and-opposite forces in an interaction.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harder push gives the same shopping cart a larger acceleration, while the cart pushes back on the hand.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An object remains at rest, or continues at constant velocity in a straight line, unless an unbalanced external force acts on it. Acceleration is directly proportional to the resultant force, inversely proportional to mass for a fixed resultant, and points in the same direction as that force. When object A exerts a force on object B, object B simultaneously exerts an equal-magnitude force in the opposite direction on object A. The first law describes unchanged motion, the second predicts the change, and the third connects the two interacting objects.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first law describes unchanged motion, the second predicts the change, and the third connects the two interacting objects.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Add every horizontal force with its sign, then divide the resultant by mass. At a fixed mass, net force and acceleration rise in direct proportion: the values start together at zero and grow in the same ratio. Double Fnet and acceleration doubles; double the mass and acceleration halves; the direction of the acceleration is the direction of Fnet.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Complex systems become manageable when every step answers one clear question. Select one object, or a whole connected system. Draw a free-body diagram of external forces only. Choose axes: pick a positive direction and resolve angled vectors. Add: calculate the signed resultant in each direction. Apply Fnet = ma, then check the unit and direction.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3/presentation/?lesson=law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hyperlink" Target="https://giophysics.com/curricula/igcse/exams/motion-forces-and-energy#q7"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hyperlink" Target="https://giophysics.com/curricula/a-level/exams/as-level-foundations#q7"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applied-definitions/" TargetMode="External"/><Relationship Id="rId4" Type="http://schemas.openxmlformats.org/officeDocument/2006/relationships/hyperlink" Target="https://giophysics.com/chapter-1/scalar-vector/" TargetMode="External"/><Relationship Id="rId5" Type="http://schemas.openxmlformats.org/officeDocument/2006/relationships/hyperlink" Target="https://giophysics.com/chapter-1/kinematics-1d-part-2/"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4.png"/><Relationship Id="rId4" Type="http://schemas.openxmlformats.org/officeDocument/2006/relationships/hyperlink" Target="https://giophysics.com/chapter-3/presentation/?lesson=laws"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hyperlink" Target="https://giophysics.com/chapter-3/applied-weight-normal-forces/" TargetMode="External"/><Relationship Id="rId4" Type="http://schemas.openxmlformats.org/officeDocument/2006/relationships/hyperlink" Target="https://giophysics.com/chapter-3/newtons-laws-of-motion/" TargetMode="External"/><Relationship Id="rId5" Type="http://schemas.openxmlformats.org/officeDocument/2006/relationships/hyperlink" Target="https://giophysics.com/chapter-3/presentation/?lesson=laws" TargetMode="External"/><Relationship Id="rId6" Type="http://schemas.openxmlformats.org/officeDocument/2006/relationships/hyperlink" Target="https://giophysics.com/chapter-3/" TargetMode="External"/><Relationship Id="rId7" Type="http://schemas.openxmlformats.org/officeDocument/2006/relationships/hyperlink" Target="https://giophysics.com/downloads/3-2-newtons-laws-of-mo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02 · Forces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Keep motion, resultants, and interactions connected.</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Newton’s Laws of Motion</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Three laws connect the forces on an object to what its velocity does next.</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11 in Forces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https://giophysics.com/chapter-3/newtons-laws-of-motion/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Every force belongs to an interaction.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two forces are equal, opposite, simultaneous, and placed on different objects: equal magnitude, opposite direction, same interaction, different objects. Your foot pushes the ground backward and the ground pushes you forward; hands push water backward and the water pushes the swimmer forward; a rocket pushes exhaust backward and the exhaust pushes the rocket forward, even in space.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Inertia</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Fnet = 0 → a = 0 → velocity is constant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Newton’s first law</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Zero resultant does not always mean zero velocity. It means no change in velocity.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Acceleration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Fnet = ma</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Newton’s second law</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Double the net force and acceleration doubles. Double the mass and acceleration halves.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Interaction pairs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FA on B = −FB on A</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Newton’s third law</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pair acts on different objects, so the two forces do not cancel on one free-body diagram.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book, and the book alone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609850" y="1854200"/>
            <a:ext cx="6972300" cy="3600450"/>
          </a:xfrm>
          <a:prstGeom prst="rect">
            <a:avLst/>
          </a:prstGeom>
          <a:solidFill>
            <a:srgbClr val="FFFFFF"/>
          </a:solidFill>
          <a:ln w="9525">
            <a:solidFill>
              <a:srgbClr val="C6C8BB"/>
            </a:solidFill>
          </a:ln>
        </p:spPr>
      </p:sp>
      <p:pic>
        <p:nvPicPr>
          <p:cNvPr id="7" name="The scene on the left shows a book resting on a table; on the right the same book stands alone with two arrows leaving its centre, one up labelled N and one down labelled W, and the table gone." descr="The scene on the left shows a book resting on a table; on the right the same book stands alone with two arrows leaving its centre, one up labelled N and one down labelled W, and the table gone."/>
          <p:cNvPicPr>
            <a:picLocks noChangeAspect="1"/>
          </p:cNvPicPr>
          <p:nvPr/>
        </p:nvPicPr>
        <p:blipFill>
          <a:blip r:embed="rId3"/>
          <a:stretch>
            <a:fillRect/>
          </a:stretch>
        </p:blipFill>
        <p:spPr>
          <a:xfrm>
            <a:off x="2724150" y="1968500"/>
            <a:ext cx="674370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scene on the left shows a book resting on a table; on the right the same book stands alone with two arrows leaving its centre, one up labelled N and one down labelled W, and the table gone.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7.1 — IGCSE Topic 1 · Motion, forces and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7 of that paper · syllabus 1.2, 1.5.1</a:t>
            </a:r>
          </a:p>
        </p:txBody>
      </p:sp>
      <p:sp>
        <p:nvSpPr>
          <p:cNvPr id="6" name="panel"/>
          <p:cNvSpPr/>
          <p:nvPr/>
        </p:nvSpPr>
        <p:spPr>
          <a:xfrm>
            <a:off x="2077287" y="1854200"/>
            <a:ext cx="8037426" cy="3402330"/>
          </a:xfrm>
          <a:prstGeom prst="rect">
            <a:avLst/>
          </a:prstGeom>
          <a:solidFill>
            <a:srgbClr val="FFFFFF"/>
          </a:solidFill>
          <a:ln w="9525">
            <a:solidFill>
              <a:srgbClr val="C6C8BB"/>
            </a:solidFill>
          </a:ln>
        </p:spPr>
      </p:sp>
      <p:pic>
        <p:nvPicPr>
          <p:cNvPr id="7" name="A car on a straight, level road, labelled mass = 1200 kg, with a faint arrow above it showing the direction of travel to the right. A long horizontal arrow points forwards from the front of the car and is labelled forward force 4500 N. A shorter horizontal arrow points backwards from the rear of the car and is labelled total resistive force, with no value given." descr="A car on a straight, level road, labelled mass = 1200 kg, with a faint arrow above it showing the direction of travel to the right. A long horizontal arrow points forwards from the front of the car and is labelled forward force 4500 N. A shorter horizontal arrow points backwards from the rear of the car and is labelled total resistive force, with no value given."/>
          <p:cNvPicPr>
            <a:picLocks noChangeAspect="1"/>
          </p:cNvPicPr>
          <p:nvPr/>
        </p:nvPicPr>
        <p:blipFill>
          <a:blip r:embed="rId3"/>
          <a:stretch>
            <a:fillRect/>
          </a:stretch>
        </p:blipFill>
        <p:spPr>
          <a:xfrm>
            <a:off x="2191587" y="1968500"/>
            <a:ext cx="7808826"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car on a straight, level road, labelled mass = 1200 kg, with a faint arrow above it showing the direction of travel to the right. A long horizontal arrow points forwards from the front of the car and is labelled forward force 4500 N. A shorter horizontal arrow points backwards from the rear of the car and is labelled total resistive force, with no value given.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7.1 — A Level AS · Topics 1–11</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7 of that paper · syllabus 2, 3, 4</a:t>
            </a:r>
          </a:p>
        </p:txBody>
      </p:sp>
      <p:sp>
        <p:nvSpPr>
          <p:cNvPr id="6" name="panel"/>
          <p:cNvSpPr/>
          <p:nvPr/>
        </p:nvSpPr>
        <p:spPr>
          <a:xfrm>
            <a:off x="3232181" y="1854200"/>
            <a:ext cx="5727637" cy="3402330"/>
          </a:xfrm>
          <a:prstGeom prst="rect">
            <a:avLst/>
          </a:prstGeom>
          <a:solidFill>
            <a:srgbClr val="FFFFFF"/>
          </a:solidFill>
          <a:ln w="9525">
            <a:solidFill>
              <a:srgbClr val="C6C8BB"/>
            </a:solidFill>
          </a:ln>
        </p:spPr>
      </p:sp>
      <p:pic>
        <p:nvPicPr>
          <p:cNvPr id="7" name="The falling skydiver is drawn as a block with a dot at her centre of mass, labelled as having a total mass of 85 kg. A long arrow labelled W starts at that dot and points vertically downwards. A shorter arrow labelled F starts at her upper surface and points vertically upwards. To one side, a separate arrow labelled v points downwards to show her direction of motion." descr="The falling skydiver is drawn as a block with a dot at her centre of mass, labelled as having a total mass of 85 kg. A long arrow labelled W starts at that dot and points vertically downwards. A shorter arrow labelled F starts at her upper surface and points vertically upwards. To one side, a separate arrow labelled v points downwards to show her direction of motion."/>
          <p:cNvPicPr>
            <a:picLocks noChangeAspect="1"/>
          </p:cNvPicPr>
          <p:nvPr/>
        </p:nvPicPr>
        <p:blipFill>
          <a:blip r:embed="rId3"/>
          <a:stretch>
            <a:fillRect/>
          </a:stretch>
        </p:blipFill>
        <p:spPr>
          <a:xfrm>
            <a:off x="3346481" y="1968500"/>
            <a:ext cx="549903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falling skydiver is drawn as a block with a dot at her centre of mass, labelled as having a total mass of 85 kg. A long arrow labelled W starts at that dot and points vertically downwards. A shorter arrow labelled F starts at her upper surface and points vertically upwards. To one side, a separate arrow labelled v points downwards to show her direction of motion.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4 · MOTION → FORCE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344063" y="787400"/>
            <a:ext cx="1289137" cy="266700"/>
          </a:xfrm>
          <a:prstGeom prst="roundRect">
            <a:avLst>
              <a:gd name="adj" fmla="val 30000"/>
            </a:avLst>
          </a:prstGeom>
          <a:solidFill>
            <a:srgbClr val="E0A93F"/>
          </a:solidFill>
          <a:ln>
            <a:noFill/>
          </a:ln>
        </p:spPr>
      </p:sp>
      <p:sp>
        <p:nvSpPr>
          <p:cNvPr id="6" name="chip"/>
          <p:cNvSpPr txBox="1"/>
          <p:nvPr/>
        </p:nvSpPr>
        <p:spPr>
          <a:xfrm>
            <a:off x="10344063" y="787400"/>
            <a:ext cx="1289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motion → force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Braking car — a 1500 kg car stops from 20 m/s in 50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4 · MOTION → FORCE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344063" y="787400"/>
            <a:ext cx="1289137" cy="266700"/>
          </a:xfrm>
          <a:prstGeom prst="roundRect">
            <a:avLst>
              <a:gd name="adj" fmla="val 30000"/>
            </a:avLst>
          </a:prstGeom>
          <a:solidFill>
            <a:srgbClr val="E0A93F"/>
          </a:solidFill>
          <a:ln>
            <a:noFill/>
          </a:ln>
        </p:spPr>
      </p:sp>
      <p:sp>
        <p:nvSpPr>
          <p:cNvPr id="6" name="chip"/>
          <p:cNvSpPr txBox="1"/>
          <p:nvPr/>
        </p:nvSpPr>
        <p:spPr>
          <a:xfrm>
            <a:off x="10344063" y="787400"/>
            <a:ext cx="1289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motion → force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Braking car — a 1500 kg car stops from 20 m/s in 50 m.</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First use v² = u² + 2as to find a = −4 m/s².</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Then Fnet = ma gives −6000 N, opposite the motion.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4 · MOTION → FORCE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344063" y="787400"/>
            <a:ext cx="1289137" cy="266700"/>
          </a:xfrm>
          <a:prstGeom prst="roundRect">
            <a:avLst>
              <a:gd name="adj" fmla="val 30000"/>
            </a:avLst>
          </a:prstGeom>
          <a:solidFill>
            <a:srgbClr val="E0A93F"/>
          </a:solidFill>
          <a:ln>
            <a:noFill/>
          </a:ln>
        </p:spPr>
      </p:sp>
      <p:sp>
        <p:nvSpPr>
          <p:cNvPr id="6" name="chip"/>
          <p:cNvSpPr txBox="1"/>
          <p:nvPr/>
        </p:nvSpPr>
        <p:spPr>
          <a:xfrm>
            <a:off x="10344063" y="787400"/>
            <a:ext cx="1289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motion → force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Fnet = −6000 N, opposite the motion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NEWTON’S LAWS OF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Newton’s Laws of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2.1 Force definitions</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https://giophysics.com/chapter-3/applied-definitions/</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1.2 Vectors</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https://giophysics.com/chapter-1/scalar-vector/</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1.4 Acceleration</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https://giophysics.com/chapter-1/kinematics-1d-part-2/</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4 · CHOOSE A SYSTEM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224061" y="787400"/>
            <a:ext cx="1409139" cy="266700"/>
          </a:xfrm>
          <a:prstGeom prst="roundRect">
            <a:avLst>
              <a:gd name="adj" fmla="val 30000"/>
            </a:avLst>
          </a:prstGeom>
          <a:solidFill>
            <a:srgbClr val="E0A93F"/>
          </a:solidFill>
          <a:ln>
            <a:noFill/>
          </a:ln>
        </p:spPr>
      </p:sp>
      <p:sp>
        <p:nvSpPr>
          <p:cNvPr id="6" name="chip"/>
          <p:cNvSpPr txBox="1"/>
          <p:nvPr/>
        </p:nvSpPr>
        <p:spPr>
          <a:xfrm>
            <a:off x="10224061" y="787400"/>
            <a:ext cx="140913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choose a system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linked boxes — smooth-table masses of 12 kg and 10 kg are pulled by 40 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4 · CHOOSE A SYSTEM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224061" y="787400"/>
            <a:ext cx="1409139" cy="266700"/>
          </a:xfrm>
          <a:prstGeom prst="roundRect">
            <a:avLst>
              <a:gd name="adj" fmla="val 30000"/>
            </a:avLst>
          </a:prstGeom>
          <a:solidFill>
            <a:srgbClr val="E0A93F"/>
          </a:solidFill>
          <a:ln>
            <a:noFill/>
          </a:ln>
        </p:spPr>
      </p:sp>
      <p:sp>
        <p:nvSpPr>
          <p:cNvPr id="6" name="chip"/>
          <p:cNvSpPr txBox="1"/>
          <p:nvPr/>
        </p:nvSpPr>
        <p:spPr>
          <a:xfrm>
            <a:off x="10224061" y="787400"/>
            <a:ext cx="140913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choose a system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linked boxes — smooth-table masses of 12 kg and 10 kg are pulled by 40 N.</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Treat both boxes as a 22 kg system, with the 40 N pull applied to the 10 kg box: a = 40/22 = 1.82 m/s².</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the 12 kg box alone, the cord tension is T = 12a = 21.8 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4 · CHOOSE A SYSTEM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224061" y="787400"/>
            <a:ext cx="1409139" cy="266700"/>
          </a:xfrm>
          <a:prstGeom prst="roundRect">
            <a:avLst>
              <a:gd name="adj" fmla="val 30000"/>
            </a:avLst>
          </a:prstGeom>
          <a:solidFill>
            <a:srgbClr val="E0A93F"/>
          </a:solidFill>
          <a:ln>
            <a:noFill/>
          </a:ln>
        </p:spPr>
      </p:sp>
      <p:sp>
        <p:nvSpPr>
          <p:cNvPr id="6" name="chip"/>
          <p:cNvSpPr txBox="1"/>
          <p:nvPr/>
        </p:nvSpPr>
        <p:spPr>
          <a:xfrm>
            <a:off x="10224061" y="787400"/>
            <a:ext cx="140913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choose a system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 1.82 m/s²; T = 21.8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NEWTON’S LAWS OF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Newton’s Laws of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4 · APPARENT WEIGHT</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226771" y="787400"/>
            <a:ext cx="1406429" cy="266700"/>
          </a:xfrm>
          <a:prstGeom prst="roundRect">
            <a:avLst>
              <a:gd name="adj" fmla="val 30000"/>
            </a:avLst>
          </a:prstGeom>
          <a:solidFill>
            <a:srgbClr val="E0A93F"/>
          </a:solidFill>
          <a:ln>
            <a:noFill/>
          </a:ln>
        </p:spPr>
      </p:sp>
      <p:sp>
        <p:nvSpPr>
          <p:cNvPr id="6" name="chip"/>
          <p:cNvSpPr txBox="1"/>
          <p:nvPr/>
        </p:nvSpPr>
        <p:spPr>
          <a:xfrm>
            <a:off x="10226771" y="787400"/>
            <a:ext cx="140642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apparent weight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Accelerating lift — a 65 kg person accelerates downward at 0.2g.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4 · APPARENT WEIGHT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226771" y="787400"/>
            <a:ext cx="1406429" cy="266700"/>
          </a:xfrm>
          <a:prstGeom prst="roundRect">
            <a:avLst>
              <a:gd name="adj" fmla="val 30000"/>
            </a:avLst>
          </a:prstGeom>
          <a:solidFill>
            <a:srgbClr val="E0A93F"/>
          </a:solidFill>
          <a:ln>
            <a:noFill/>
          </a:ln>
        </p:spPr>
      </p:sp>
      <p:sp>
        <p:nvSpPr>
          <p:cNvPr id="6" name="chip"/>
          <p:cNvSpPr txBox="1"/>
          <p:nvPr/>
        </p:nvSpPr>
        <p:spPr>
          <a:xfrm>
            <a:off x="10226771" y="787400"/>
            <a:ext cx="140642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apparent weight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Accelerating lift — a 65 kg person accelerates downward at 0.2g.</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scale’s normal force is N = 0.8mg = 510 N, so it displays about 52 kg.</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constant velocity, acceleration is zero and it displays 65 kg.</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3 OF 4 · APPARENT WEIGHT</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226771" y="787400"/>
            <a:ext cx="1406429" cy="266700"/>
          </a:xfrm>
          <a:prstGeom prst="roundRect">
            <a:avLst>
              <a:gd name="adj" fmla="val 30000"/>
            </a:avLst>
          </a:prstGeom>
          <a:solidFill>
            <a:srgbClr val="E0A93F"/>
          </a:solidFill>
          <a:ln>
            <a:noFill/>
          </a:ln>
        </p:spPr>
      </p:sp>
      <p:sp>
        <p:nvSpPr>
          <p:cNvPr id="6" name="chip"/>
          <p:cNvSpPr txBox="1"/>
          <p:nvPr/>
        </p:nvSpPr>
        <p:spPr>
          <a:xfrm>
            <a:off x="10226771" y="787400"/>
            <a:ext cx="140642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apparent weight</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 = 510 N — the scale displays about 52 kg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NEWTON’S LAWS OF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Newton’s Laws of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4 OF 4 · CHOOSE HELPFUL AXES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004912" y="787400"/>
            <a:ext cx="1628288" cy="266700"/>
          </a:xfrm>
          <a:prstGeom prst="roundRect">
            <a:avLst>
              <a:gd name="adj" fmla="val 30000"/>
            </a:avLst>
          </a:prstGeom>
          <a:solidFill>
            <a:srgbClr val="E0A93F"/>
          </a:solidFill>
          <a:ln>
            <a:noFill/>
          </a:ln>
        </p:spPr>
      </p:sp>
      <p:sp>
        <p:nvSpPr>
          <p:cNvPr id="6" name="chip"/>
          <p:cNvSpPr txBox="1"/>
          <p:nvPr/>
        </p:nvSpPr>
        <p:spPr>
          <a:xfrm>
            <a:off x="10004912" y="787400"/>
            <a:ext cx="162828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choose helpful axes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Box on an incline.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4 OF 4 · CHOOSE HELPFUL AXES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004912" y="787400"/>
            <a:ext cx="1628288" cy="266700"/>
          </a:xfrm>
          <a:prstGeom prst="roundRect">
            <a:avLst>
              <a:gd name="adj" fmla="val 30000"/>
            </a:avLst>
          </a:prstGeom>
          <a:solidFill>
            <a:srgbClr val="E0A93F"/>
          </a:solidFill>
          <a:ln>
            <a:noFill/>
          </a:ln>
        </p:spPr>
      </p:sp>
      <p:sp>
        <p:nvSpPr>
          <p:cNvPr id="6" name="chip"/>
          <p:cNvSpPr txBox="1"/>
          <p:nvPr/>
        </p:nvSpPr>
        <p:spPr>
          <a:xfrm>
            <a:off x="10004912" y="787400"/>
            <a:ext cx="162828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choose helpful axes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1979"/>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Box on an incline.</a:t>
            </a:r>
          </a:p>
        </p:txBody>
      </p:sp>
      <p:sp>
        <p:nvSpPr>
          <p:cNvPr id="9" name="step-number"/>
          <p:cNvSpPr txBox="1"/>
          <p:nvPr/>
        </p:nvSpPr>
        <p:spPr>
          <a:xfrm>
            <a:off x="558800" y="31515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515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Put the x-axis along the slope and the y-axis perpendicular to it.</a:t>
            </a:r>
          </a:p>
        </p:txBody>
      </p:sp>
      <p:sp>
        <p:nvSpPr>
          <p:cNvPr id="11" name="step-number"/>
          <p:cNvSpPr txBox="1"/>
          <p:nvPr/>
        </p:nvSpPr>
        <p:spPr>
          <a:xfrm>
            <a:off x="558800" y="35452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452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Weight contributes mg sin θ down the slope and mg cos θ into it.</a:t>
            </a:r>
          </a:p>
        </p:txBody>
      </p:sp>
      <p:sp>
        <p:nvSpPr>
          <p:cNvPr id="13" name="step-number"/>
          <p:cNvSpPr txBox="1"/>
          <p:nvPr/>
        </p:nvSpPr>
        <p:spPr>
          <a:xfrm>
            <a:off x="558800" y="39389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9389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 a smooth slope, a = g sin θ.</a:t>
            </a:r>
          </a:p>
        </p:txBody>
      </p:sp>
      <p:sp>
        <p:nvSpPr>
          <p:cNvPr id="15" name="step-number"/>
          <p:cNvSpPr txBox="1"/>
          <p:nvPr/>
        </p:nvSpPr>
        <p:spPr>
          <a:xfrm>
            <a:off x="558800" y="43326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3326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If the box slides or tends to slide down a rough slope, friction acts up the slope and reduces that acceleration.</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4 OF 4 · CHOOSE HELPFUL AXES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004912" y="787400"/>
            <a:ext cx="1628288" cy="266700"/>
          </a:xfrm>
          <a:prstGeom prst="roundRect">
            <a:avLst>
              <a:gd name="adj" fmla="val 30000"/>
            </a:avLst>
          </a:prstGeom>
          <a:solidFill>
            <a:srgbClr val="E0A93F"/>
          </a:solidFill>
          <a:ln>
            <a:noFill/>
          </a:ln>
        </p:spPr>
      </p:sp>
      <p:sp>
        <p:nvSpPr>
          <p:cNvPr id="6" name="chip"/>
          <p:cNvSpPr txBox="1"/>
          <p:nvPr/>
        </p:nvSpPr>
        <p:spPr>
          <a:xfrm>
            <a:off x="10004912" y="787400"/>
            <a:ext cx="162828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choose helpful axes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 g sin θ on a smooth slope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NEWTON’S LAWS OF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Newton’s Laws of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1500 kg car stops from 20 m/s in 50 m. Find the net force on it.</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Taking the direction of travel as positive: u = 20 m/s, v = 0, s = 50 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v² = u² + 2as, so a = (v² − u²) / 2s</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(20² − 0) / (2 × 50) = +4.0 m/s²</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Fnet = ma = 1500 × 4.0 = +6000 N, in the direction of travel</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rearrangement on the line above is right and the substitution under it is back to front: v is the final velocity, which is zero, and u is the 20 m/s. Writing 20² on top is the reflex of putting the number you were given where the number should go. The physics catches it a line later — a positive acceleration on a car that is stopping, and a driving force pointing the way it is already travelling.</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 = (0 − 20²) / (2 × 50) = −4.0 m/s², so Fnet = −6000 N, opposite the motion</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fly hits the windscreen of a lorry doing 60 mph. Which of the two felt the bigger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One of them is destroyed and the other does not notice. Everything about the outcome says the lorry won.</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Neither — the two forces are exactly equal and exactly opposite, because they are the same interaction seen from two ends. What differs is a = F/m: the same force divided by a fly's mass is an enormous acceleration, and divided by 40 tonnes it is nothing. The lorry did not hit harder; it merely had more mass to spread the same force over.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40 N pull acts on the 10 kg box, which drags the 12 kg box behind it through the cord. What does the cord's tension come to?</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40 N — the pull is handed straight along the cord</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21.8 N</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18.2 N</a:t>
            </a:r>
          </a:p>
        </p:txBody>
      </p:sp>
      <p:sp>
        <p:nvSpPr>
          <p:cNvPr id="10" name="panel"/>
          <p:cNvSpPr/>
          <p:nvPr/>
        </p:nvSpPr>
        <p:spPr>
          <a:xfrm>
            <a:off x="7010400" y="1854200"/>
            <a:ext cx="4622800" cy="2287597"/>
          </a:xfrm>
          <a:prstGeom prst="rect">
            <a:avLst/>
          </a:prstGeom>
          <a:solidFill>
            <a:srgbClr val="FFFFFF"/>
          </a:solidFill>
          <a:ln w="9525">
            <a:solidFill>
              <a:srgbClr val="C6C8BB"/>
            </a:solidFill>
          </a:ln>
        </p:spPr>
      </p:sp>
      <p:pic>
        <p:nvPicPr>
          <p:cNvPr id="11" name="A 12 kg box and a 10 kg box on a smooth table joined by a light cord, with a 40 N arrow pulling the 10 kg box away from the pair and the cord's tension marked only with a question mark." descr="A 12 kg box and a 10 kg box on a smooth table joined by a light cord, with a 40 N arrow pulling the 10 kg box away from the pair and the cord's tension marked only with a question mark."/>
          <p:cNvPicPr>
            <a:picLocks noChangeAspect="1"/>
          </p:cNvPicPr>
          <p:nvPr/>
        </p:nvPicPr>
        <p:blipFill>
          <a:blip r:embed="rId3"/>
          <a:stretch>
            <a:fillRect/>
          </a:stretch>
        </p:blipFill>
        <p:spPr>
          <a:xfrm>
            <a:off x="7124700" y="1968500"/>
            <a:ext cx="4394200" cy="2058997"/>
          </a:xfrm>
          <a:prstGeom prst="rect">
            <a:avLst/>
          </a:prstGeom>
        </p:spPr>
      </p:pic>
      <p:sp>
        <p:nvSpPr>
          <p:cNvPr id="12" name="text"/>
          <p:cNvSpPr txBox="1"/>
          <p:nvPr/>
        </p:nvSpPr>
        <p:spPr>
          <a:xfrm>
            <a:off x="7010400" y="420529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12 kg box and a 10 kg box on a smooth table joined by a light cord, with a 40 N arrow pulling the 10 kg box away from the pair and the cord's tension marked only with a question mark.</a:t>
            </a:r>
          </a:p>
        </p:txBody>
      </p:sp>
      <p:sp>
        <p:nvSpPr>
          <p:cNvPr id="13" name="text"/>
          <p:cNvSpPr txBox="1"/>
          <p:nvPr/>
        </p:nvSpPr>
        <p:spPr>
          <a:xfrm>
            <a:off x="7010400" y="504857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21.8 N</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cord's only job is to accelerate the 12 kg box. Take the pair as one 22 kg system first: a = 40/22 = 1.82 m/s². Then look at the 12 kg box on its own — the cord is the only horizontal force on it, so T = 12 × 1.82 = 21.8 N. A cord does not pass a force through unchanged unless there is no mass in front of it.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NEWTON’S LAWS OF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Newton’s Laws of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35</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918069"/>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book rests on a horizontal table with no other vertical forces. Its downward weight and the table’s upward normal force are equal. Are they a third-law pair?</a:t>
            </a:r>
          </a:p>
        </p:txBody>
      </p:sp>
      <p:sp>
        <p:nvSpPr>
          <p:cNvPr id="7" name="option-letter"/>
          <p:cNvSpPr txBox="1"/>
          <p:nvPr/>
        </p:nvSpPr>
        <p:spPr>
          <a:xfrm>
            <a:off x="558800" y="3682609"/>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682609"/>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yes</a:t>
            </a:r>
          </a:p>
        </p:txBody>
      </p:sp>
      <p:sp>
        <p:nvSpPr>
          <p:cNvPr id="9" name="option-letter"/>
          <p:cNvSpPr txBox="1"/>
          <p:nvPr/>
        </p:nvSpPr>
        <p:spPr>
          <a:xfrm>
            <a:off x="558800" y="4063609"/>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4063609"/>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a:t>
            </a:r>
          </a:p>
        </p:txBody>
      </p:sp>
      <p:sp>
        <p:nvSpPr>
          <p:cNvPr id="11" name="panel"/>
          <p:cNvSpPr/>
          <p:nvPr/>
        </p:nvSpPr>
        <p:spPr>
          <a:xfrm>
            <a:off x="558800" y="431800"/>
            <a:ext cx="11074400" cy="12700"/>
          </a:xfrm>
          <a:prstGeom prst="rect">
            <a:avLst/>
          </a:prstGeom>
          <a:solidFill>
            <a:srgbClr val="C6C8BB"/>
          </a:solidFill>
          <a:ln>
            <a:noFill/>
          </a:ln>
        </p:spPr>
      </p:sp>
      <p:sp>
        <p:nvSpPr>
          <p:cNvPr id="12"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3"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4" name="panel"/>
          <p:cNvSpPr/>
          <p:nvPr/>
        </p:nvSpPr>
        <p:spPr>
          <a:xfrm>
            <a:off x="558800" y="6299200"/>
            <a:ext cx="11074400" cy="12700"/>
          </a:xfrm>
          <a:prstGeom prst="rect">
            <a:avLst/>
          </a:prstGeom>
          <a:solidFill>
            <a:srgbClr val="C6C8BB"/>
          </a:solidFill>
          <a:ln>
            <a:noFill/>
          </a:ln>
        </p:spPr>
      </p:sp>
      <p:sp>
        <p:nvSpPr>
          <p:cNvPr id="15"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6"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no</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Both forces act on the book, so they can balance but are not a third-law pair. The normal force pairs with the book pushing the table; the weight pairs with the book pulling Earth gravitationally.</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Equal in size, opposite in direction, acting at the same instant — that is three of the four marks of a third-law pair, which is exactly what makes this the popular answer. The fourth is where it fails: look at the free-body diagram and both arrows start on the book. A pair is split between two objects, one force each.</a:t>
            </a:r>
          </a:p>
        </p:txBody>
      </p:sp>
      <p:sp>
        <p:nvSpPr>
          <p:cNvPr id="11" name="text"/>
          <p:cNvSpPr txBox="1"/>
          <p:nvPr/>
        </p:nvSpPr>
        <p:spPr>
          <a:xfrm>
            <a:off x="558800" y="43230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Both forces act on the book, so they balance without being partners. The table's push on the book is paired with the book's push on the table; the book's weight is paired with the book's own gravitational pull on the Earth.</a:t>
            </a:r>
          </a:p>
        </p:txBody>
      </p:sp>
      <p:sp>
        <p:nvSpPr>
          <p:cNvPr id="12" name="panel"/>
          <p:cNvSpPr/>
          <p:nvPr/>
        </p:nvSpPr>
        <p:spPr>
          <a:xfrm>
            <a:off x="558800" y="431800"/>
            <a:ext cx="11074400" cy="12700"/>
          </a:xfrm>
          <a:prstGeom prst="rect">
            <a:avLst/>
          </a:prstGeom>
          <a:solidFill>
            <a:srgbClr val="2F4B45"/>
          </a:solidFill>
          <a:ln>
            <a:noFill/>
          </a:ln>
        </p:spPr>
      </p:sp>
      <p:sp>
        <p:nvSpPr>
          <p:cNvPr id="1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NEWTON’S LAWS OF MOTION</a:t>
            </a:r>
          </a:p>
        </p:txBody>
      </p:sp>
      <p:sp>
        <p:nvSpPr>
          <p:cNvPr id="1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5" name="panel"/>
          <p:cNvSpPr/>
          <p:nvPr/>
        </p:nvSpPr>
        <p:spPr>
          <a:xfrm>
            <a:off x="558800" y="6299200"/>
            <a:ext cx="11074400" cy="12700"/>
          </a:xfrm>
          <a:prstGeom prst="rect">
            <a:avLst/>
          </a:prstGeom>
          <a:solidFill>
            <a:srgbClr val="2F4B45"/>
          </a:solidFill>
          <a:ln>
            <a:noFill/>
          </a:ln>
        </p:spPr>
      </p:sp>
      <p:sp>
        <p:nvSpPr>
          <p:cNvPr id="1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Newton’s Laws of Motion. Built by GioPhysics from the lesson's own copy; nothing on these slides is re-authored.</a:t>
            </a:r>
          </a:p>
        </p:txBody>
      </p:sp>
      <p:sp>
        <p:nvSpPr>
          <p:cNvPr id="1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33 / 35</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FORCES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2.3 Applied, Weight and Normal Forces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https://giophysics.com/chapter-3/applied-weight-normal-forces/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https://giophysics.com/chapter-3/newtons-laws-of-motion/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https://giophysics.com/chapter-3/presentation/?lesson=laws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Forces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https://giophysics.com/downloads/3-2-newtons-laws-of-motion.pdf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35 / 35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Newton’s laws connect forces to changes in motion and describe the equal-and-opposite forces in an interaction.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harder push gives the same shopping cart a larger acceleration, while the cart pushes back on the hand.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Keep motion, resultants, and interactions connected.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An object remains at rest, or continues at constant velocity in a straight line, unless an unbalanced external force acts on it. Acceleration is directly proportional to the resultant force, inversely proportional to mass for a fixed resultant, and points in the same direction as that force.</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When object A exerts a force on object B, object B simultaneously exerts an equal-magnitude force in the opposite direction on object A. The first law describes unchanged motion, the second predicts the change, and the third connects the two interacting objects.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Choose a law. Follow the interaction.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first law describes unchanged motion, the second predicts the change, and the third connects the two interacting objects.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Change the force. Change the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Add every horizontal force with its sign, then divide the resultant by mass. At a fixed mass, net force and acceleration rise in direct proportion: the values start together at zero and grow in the same ratio. Double Fnet and acceleration doubles; double the mass and acceleration halves; the direction of the acceleration is the direction of Fnet.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Draw first. Calculate second.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Complex systems become manageable when every step answers one clear question. Select one object, or a whole connected system. Draw a free-body diagram of external forces only.</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Choose axes: pick a positive direction and resolve angled vectors. Add: calculate the signed resultant in each direction. Apply Fnet = ma, then check the unit and direction.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LAWS OF MOTION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Laws of Motion.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35</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35</Slides>
  <Notes>35</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 Newton’s Laws of Motion</dc:title>
  <dc:subject>Forces</dc:subject>
  <dc:creator>GioPhysics</dc:creator>
  <cp:keywords>lesson, Forces, chapter-3,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