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3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Forces — Moments of Force. Lesson 8 of 11.</a:t>
            </a:r>
          </a:p>
          <a:p>
            <a:pPr marL="0" indent="0">
              <a:buNone/>
            </a:pPr>
            <a:r>
              <a:rPr lang="en-GB" sz="1200" dirty="0"/>
              <a:t>[Intro] A force can change translation, rotation, or both. The turning effect depends on the pivot, the force, and the perpendicular distance between them.</a:t>
            </a:r>
          </a:p>
          <a:p>
            <a:pPr marL="0" indent="0">
              <a:buNone/>
            </a:pPr>
            <a:r>
              <a:rPr lang="en-GB" sz="1200" dirty="0"/>
              <a:t>[Source] https://giophysics.com/chapter-3/moments-of-force/</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For a stationary lever, the net force and the net moment must both be zero. Choosing the pivot can remove unknown pivot forces from the moment equation.</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Magnitude: τ = rF sin θ</a:t>
            </a:r>
          </a:p>
          <a:p>
            <a:pPr marL="0" indent="0">
              <a:buNone/>
            </a:pPr>
            <a:r>
              <a:rPr lang="en-GB" sz="1200" dirty="0"/>
              <a:t>[In plain English] Only the component perpendicular to the lever arm creates a turning effect. A force directed through the pivot has zero moment.</a:t>
            </a:r>
          </a:p>
          <a:p>
            <a:pPr marL="0" indent="0">
              <a:buNone/>
            </a:pPr>
            <a:r>
              <a:rPr lang="en-GB" sz="1200" dirty="0"/>
              <a:t>[Note] Equivalently τ = Fd⊥; the SI unit is the newton metre, N·m</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Direction: clockwise or counterclockwise</a:t>
            </a:r>
          </a:p>
          <a:p>
            <a:pPr marL="0" indent="0">
              <a:buNone/>
            </a:pPr>
            <a:r>
              <a:rPr lang="en-GB" sz="1200" dirty="0"/>
              <a:t>[In plain English] Choose a sign convention and keep it. The sign records the turning direction.</a:t>
            </a:r>
          </a:p>
          <a:p>
            <a:pPr marL="0" indent="0">
              <a:buNone/>
            </a:pPr>
            <a:r>
              <a:rPr lang="en-GB" sz="1200" dirty="0"/>
              <a:t>[Note] This lesson treats counterclockwise moments as positive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Equilibrium: ΣF = 0 and Στ = 0</a:t>
            </a:r>
          </a:p>
          <a:p>
            <a:pPr marL="0" indent="0">
              <a:buNone/>
            </a:pPr>
            <a:r>
              <a:rPr lang="en-GB" sz="1200" dirty="0"/>
              <a:t>[In plain English] An object in full static equilibrium has neither translational nor angular acceleration.</a:t>
            </a:r>
          </a:p>
          <a:p>
            <a:pPr marL="0" indent="0">
              <a:buNone/>
            </a:pPr>
            <a:r>
              <a:rPr lang="en-GB" sz="1200" dirty="0"/>
              <a:t>[Note] Neither translational nor angular acceleration</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person stands on a plank directly above the triangular pivot that carries it, their 700 N weight drawn straight down the same dashed line the pivot sits on, with the plank's length dimensioned and the perpendicular distance marked only d⊥ = ?</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A large force does not guarantee a large moment. Apply it at the pivot or along the lever arm and its perpendicular distance is zero.</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Why a door handle is far from the hinge.</a:t>
            </a:r>
          </a:p>
          <a:p>
            <a:pPr marL="0" indent="0">
              <a:buNone/>
            </a:pPr>
            <a:r>
              <a:rPr lang="en-GB" sz="1200" dirty="0"/>
              <a:t>[Answer] A longer lever arm gives a larger moment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A force at the hinge has d⊥ = 0, so its moment is zero.</a:t>
            </a:r>
          </a:p>
          <a:p>
            <a:pPr marL="0" indent="0">
              <a:buNone/>
            </a:pPr>
            <a:r>
              <a:rPr lang="en-GB" sz="1200" dirty="0"/>
              <a:t>[Step 2] The same perpendicular force at the handle creates a much larger moment because the lever arm is longer.</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A longer lever arm gives a larger moment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2 kg mass at the midpoint of a light hinged rod.</a:t>
            </a:r>
          </a:p>
          <a:p>
            <a:pPr marL="0" indent="0">
              <a:buNone/>
            </a:pPr>
            <a:r>
              <a:rPr lang="en-GB" sz="1200" dirty="0"/>
              <a:t>[Answer] T ≈ 19.6 N, or about 20 N</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2.6 Free-Body Diagrams; 2.5 Tension Forces; 1.2 Vectors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If a cable at the rod’s end makes 30° with the horizontal, moment balance about the hinge gives T sin 30° × L = mg × L/2.</a:t>
            </a:r>
          </a:p>
          <a:p>
            <a:pPr marL="0" indent="0">
              <a:buNone/>
            </a:pPr>
            <a:r>
              <a:rPr lang="en-GB" sz="1200" dirty="0"/>
              <a:t>[Step 2] Therefore T = mg ≈ 19.6 N, or about 20 N.</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T ≈ 19.6 N, or about 20 N</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couple.</a:t>
            </a:r>
          </a:p>
          <a:p>
            <a:pPr marL="0" indent="0">
              <a:buNone/>
            </a:pPr>
            <a:r>
              <a:rPr lang="en-GB" sz="1200" dirty="0"/>
              <a:t>[Answer] τ = Fd, the same about any pivot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Two equal, opposite, parallel forces separated by perpendicular distance d have zero resultant force but a nonzero moment τ = Fd.</a:t>
            </a:r>
          </a:p>
          <a:p>
            <a:pPr marL="0" indent="0">
              <a:buNone/>
            </a:pPr>
            <a:r>
              <a:rPr lang="en-GB" sz="1200" dirty="0"/>
              <a:t>[Step 2] That moment has the same value about any pivot.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τ = Fd, the same about any pivot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A 700 N person stands on a plank, directly above the pivot it rests on. What moment do they exert about that pivot?</a:t>
            </a:r>
          </a:p>
          <a:p>
            <a:pPr marL="0" indent="0">
              <a:buNone/>
            </a:pPr>
            <a:r>
              <a:rPr lang="en-GB" sz="1200" dirty="0"/>
              <a:t>[Options] A 700 N·m   B Zero   C It depends on how long the plank is</a:t>
            </a:r>
          </a:p>
          <a:p>
            <a:pPr marL="0" indent="0">
              <a:buNone/>
            </a:pPr>
            <a:r>
              <a:rPr lang="en-GB" sz="1200" dirty="0"/>
              <a:t>[Figure] A person stands on a plank directly above the triangular pivot that carries it, their 700 N weight drawn straight down the same dashed line the pivot sits on, with the plank's length dimensioned and the perpendicular distance marked only d⊥ = ?</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Zero. τ = Fd⊥, and standing over the pivot makes d⊥ zero, so the moment is zero however heavy the person is. The line of the weight passes straight through the pivot and has no leverage on it at all. 700 N·m would need them a metre out. This is the whole reason a see-saw is balanced by moving people rather than by changing them.</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At the same handle and with the same force, which direction produces the largest moment?</a:t>
            </a:r>
          </a:p>
          <a:p>
            <a:pPr marL="0" indent="0">
              <a:buNone/>
            </a:pPr>
            <a:r>
              <a:rPr lang="en-GB" sz="1200" dirty="0"/>
              <a:t>[Options] A parallel   B perpendicular</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At the same handle and with the same force, which direction produces the largest moment?</a:t>
            </a:r>
          </a:p>
          <a:p>
            <a:pPr marL="0" indent="0">
              <a:buNone/>
            </a:pPr>
            <a:r>
              <a:rPr lang="en-GB" sz="1200" dirty="0"/>
              <a:t>[Option by option] A: A force along the lever arm is still a force, and pulling hard along a spanner certainly feels like effort — but its line of action goes straight through the bolt. sin 0° = 0, the perpendicular distance is zero, and nothing turns.  B: Correct. sin 90° = 1, so every newton of the force is doing turning work. That is the largest τ = rF sin θ can ever be for a given force at a given distance.</a:t>
            </a:r>
          </a:p>
          <a:p>
            <a:pPr marL="0" indent="0">
              <a:buNone/>
            </a:pPr>
            <a:r>
              <a:rPr lang="en-GB" sz="1200" dirty="0"/>
              <a:t>[Answer] B — perpendicular</a:t>
            </a:r>
          </a:p>
          <a:p>
            <a:pPr marL="0" indent="0">
              <a:buNone/>
            </a:pPr>
            <a:r>
              <a:rPr lang="en-GB" sz="1200" dirty="0"/>
              <a:t>[Why] sin 90° = 1, so the full force contributes to the moment. A parallel force has sin 0° = 0 and produces no moment about the pivot.</a:t>
            </a:r>
          </a:p>
          <a:p>
            <a:pPr marL="0" indent="0">
              <a:buNone/>
            </a:pPr>
            <a:r>
              <a:rPr lang="en-GB" sz="1200" dirty="0"/>
              <a:t>[Reveal] One click for the answer, then one for the reason.</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[Extension] The lesson record carries no Hard or Challenging example.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Two people push a revolving door the same way: one at the outer edge with 10 N, one halfway in with 20 N. Who turns it more? One is pushing twice as hard as the other, and says so.</a:t>
            </a:r>
          </a:p>
          <a:p>
            <a:pPr marL="0" indent="0">
              <a:buNone/>
            </a:pPr>
            <a:r>
              <a:rPr lang="en-GB" sz="1200" dirty="0"/>
              <a:t>[Answer] Neither — they are exactly equal. Moment is force times perpendicular distance from the pivot: 10 × r for the first, 20 × r/2 for the second, and both come to 10r. Halving the lever arm costs you exactly what doubling the force bought. It is why the far edge of a door is where the handle goes.</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https://giophysics.com/chapter-3/presentation/?lesson=moments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The moment of a force is its turning effect about a pivot, equal to force times perpendicular distance.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Pushing a door near its handle creates a larger moment than pushing with the same force near the hinge.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Only the component perpendicular to the lever arm creates a turning effect, and a force directed through the pivot has zero moment. The moment is largest when the force is perpendicular and zero when it is parallel. Choose a sign convention and keep it; this lesson treats counterclockwise moments as positive. For a stationary lever, the net force and the net moment must both be zero, and choosing the pivot can remove unknown pivot forces from the moment equation.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Only the component perpendicular to the lever arm creates a turning effect. A force directed through the pivot has zero moment.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force acts at the right side of a horizontal lever. Positive angles point above the lever and produce a counterclockwise moment. θ is measured from the lever: at ±90°, the entire force is perpendicular; at 0°, it acts through the pivot line.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Lever arm and force magnitude stay fixed. The moment is largest when the force is perpendicular and zero when it is parallel. Bars above zero are counterclockwise; bars below zero are clockwise. Reversing the perpendicular component reverses the moment.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hyperlink" Target="https://giophysics.com/chapter-3/presentation/?lesson=moments"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3/free-body-diagrams-net-forces/" TargetMode="External"/><Relationship Id="rId4" Type="http://schemas.openxmlformats.org/officeDocument/2006/relationships/hyperlink" Target="https://giophysics.com/chapter-3/tension-forces/" TargetMode="External"/><Relationship Id="rId5" Type="http://schemas.openxmlformats.org/officeDocument/2006/relationships/hyperlink" Target="https://giophysics.com/chapter-1/scalar-vector/"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png"/><Relationship Id="rId4" Type="http://schemas.openxmlformats.org/officeDocument/2006/relationships/hyperlink" Target="https://giophysics.com/chapter-3/presentation/?lesson=moments"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hyperlink" Target="https://giophysics.com/chapter-3/equilibrium/" TargetMode="External"/><Relationship Id="rId4" Type="http://schemas.openxmlformats.org/officeDocument/2006/relationships/hyperlink" Target="https://giophysics.com/chapter-3/moments-of-force/" TargetMode="External"/><Relationship Id="rId5" Type="http://schemas.openxmlformats.org/officeDocument/2006/relationships/hyperlink" Target="https://giophysics.com/chapter-3/presentation/?lesson=moments" TargetMode="External"/><Relationship Id="rId6" Type="http://schemas.openxmlformats.org/officeDocument/2006/relationships/hyperlink" Target="https://giophysics.com/chapter-3/" TargetMode="External"/><Relationship Id="rId7" Type="http://schemas.openxmlformats.org/officeDocument/2006/relationships/hyperlink" Target="https://giophysics.com/downloads/3-8-moments-of-force.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02 · Forces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Pivot. Perpendicular distance. Direction. Balance.</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Moments of Force</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A force can change translation, rotation, or both. The turning effect depends on the pivot, the force, and the perpendicular distance between them.</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8 of 11 in Forces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https://giophysics.com/chapter-3/moments-of-force/</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MOMENTS OF FORCE</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Moments of Force.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Balance clockwise and counterclockwise moments.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For a stationary lever, the net force and the net moment must both be zero. Choosing the pivot can remove unknown pivot forces from the moment equation.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MOMENTS OF FORCE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Moments of Force.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Magnitude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τ = rF sin θ</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Equivalently τ = Fd⊥; the SI unit is the newton metre, N·m</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Only the component perpendicular to the lever arm creates a turning effect. A force directed through the pivot has zero moment.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MOMENTS OF FORCE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Moments of Force.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Direction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clockwise or counterclockwise</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This lesson treats counterclockwise moments as positive</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Choose a sign convention and keep it. The sign records the turning direction.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MOMENTS OF FORCE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Moments of Force.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Equilibrium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ΣF = 0 and Στ = 0</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Neither translational nor angular acceleration</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An object in full static equilibrium has neither translational nor angular acceleration.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MOMENTS OF FORCE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Moments of Force.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Standing over the pivot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900375" y="1854200"/>
            <a:ext cx="6391250" cy="3600450"/>
          </a:xfrm>
          <a:prstGeom prst="rect">
            <a:avLst/>
          </a:prstGeom>
          <a:solidFill>
            <a:srgbClr val="FFFFFF"/>
          </a:solidFill>
          <a:ln w="9525">
            <a:solidFill>
              <a:srgbClr val="C6C8BB"/>
            </a:solidFill>
          </a:ln>
        </p:spPr>
      </p:sp>
      <p:pic>
        <p:nvPicPr>
          <p:cNvPr id="7" name="A person stands on a plank directly above the triangular pivot that carries it, their 700 N weight drawn straight down the same dashed line the pivot sits on, with the plank's length dimensioned and the perpendicular distance marked only d⊥ = ?" descr="A person stands on a plank directly above the triangular pivot that carries it, their 700 N weight drawn straight down the same dashed line the pivot sits on, with the plank's length dimensioned and the perpendicular distance marked only d⊥ = ?"/>
          <p:cNvPicPr>
            <a:picLocks noChangeAspect="1"/>
          </p:cNvPicPr>
          <p:nvPr/>
        </p:nvPicPr>
        <p:blipFill>
          <a:blip r:embed="rId3"/>
          <a:stretch>
            <a:fillRect/>
          </a:stretch>
        </p:blipFill>
        <p:spPr>
          <a:xfrm>
            <a:off x="3014675" y="1968500"/>
            <a:ext cx="6162650"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person stands on a plank directly above the triangular pivot that carries it, their 700 N weight drawn straight down the same dashed line the pivot sits on, with the plank's length dimensioned and the perpendicular distance marked only d⊥ = ?</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MOMENTS OF FORCE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Moments of Force.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30</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large force does not guarantee a large moment. Apply it at the pivot or along the lever arm and its perpendicular distance is zero.</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MOMENTS OF FORCE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Moments of Force.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3 · INCREASE PERPENDICULAR DISTANCE</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9167608" y="787400"/>
            <a:ext cx="2465592" cy="266700"/>
          </a:xfrm>
          <a:prstGeom prst="roundRect">
            <a:avLst>
              <a:gd name="adj" fmla="val 30000"/>
            </a:avLst>
          </a:prstGeom>
          <a:solidFill>
            <a:srgbClr val="E0A93F"/>
          </a:solidFill>
          <a:ln>
            <a:noFill/>
          </a:ln>
        </p:spPr>
      </p:sp>
      <p:sp>
        <p:nvSpPr>
          <p:cNvPr id="6" name="chip"/>
          <p:cNvSpPr txBox="1"/>
          <p:nvPr/>
        </p:nvSpPr>
        <p:spPr>
          <a:xfrm>
            <a:off x="9167608" y="787400"/>
            <a:ext cx="246559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increase perpendicular distance</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Why a door handle is far from the hinge.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MOMENTS OF FORCE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Moments of Force.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30</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3 · INCREASE PERPENDICULAR DISTANCE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9167608" y="787400"/>
            <a:ext cx="2465592" cy="266700"/>
          </a:xfrm>
          <a:prstGeom prst="roundRect">
            <a:avLst>
              <a:gd name="adj" fmla="val 30000"/>
            </a:avLst>
          </a:prstGeom>
          <a:solidFill>
            <a:srgbClr val="E0A93F"/>
          </a:solidFill>
          <a:ln>
            <a:noFill/>
          </a:ln>
        </p:spPr>
      </p:sp>
      <p:sp>
        <p:nvSpPr>
          <p:cNvPr id="6" name="chip"/>
          <p:cNvSpPr txBox="1"/>
          <p:nvPr/>
        </p:nvSpPr>
        <p:spPr>
          <a:xfrm>
            <a:off x="9167608" y="787400"/>
            <a:ext cx="246559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increase perpendicular distance</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Why a door handle is far from the hinge.</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force at the hinge has d⊥ = 0, so its moment is zero.</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same perpendicular force at the handle creates a much larger moment because the lever arm is longer.</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MOMENTS OF FORCE</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Moments of Force.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3 · INCREASE PERPENDICULAR DISTANCE</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9167608" y="787400"/>
            <a:ext cx="2465592" cy="266700"/>
          </a:xfrm>
          <a:prstGeom prst="roundRect">
            <a:avLst>
              <a:gd name="adj" fmla="val 30000"/>
            </a:avLst>
          </a:prstGeom>
          <a:solidFill>
            <a:srgbClr val="E0A93F"/>
          </a:solidFill>
          <a:ln>
            <a:noFill/>
          </a:ln>
        </p:spPr>
      </p:sp>
      <p:sp>
        <p:nvSpPr>
          <p:cNvPr id="6" name="chip"/>
          <p:cNvSpPr txBox="1"/>
          <p:nvPr/>
        </p:nvSpPr>
        <p:spPr>
          <a:xfrm>
            <a:off x="9167608" y="787400"/>
            <a:ext cx="246559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increase perpendicular distance</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A longer lever arm gives a larger moment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MOMENTS OF FORCE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Moments of Force.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18 / 30</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3 · CABLE AT 30°</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0002" y="787400"/>
            <a:ext cx="1093198" cy="266700"/>
          </a:xfrm>
          <a:prstGeom prst="roundRect">
            <a:avLst>
              <a:gd name="adj" fmla="val 30000"/>
            </a:avLst>
          </a:prstGeom>
          <a:solidFill>
            <a:srgbClr val="E0A93F"/>
          </a:solidFill>
          <a:ln>
            <a:noFill/>
          </a:ln>
        </p:spPr>
      </p:sp>
      <p:sp>
        <p:nvSpPr>
          <p:cNvPr id="6" name="chip"/>
          <p:cNvSpPr txBox="1"/>
          <p:nvPr/>
        </p:nvSpPr>
        <p:spPr>
          <a:xfrm>
            <a:off x="10540002" y="787400"/>
            <a:ext cx="109319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cable at 30°</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2 kg mass at the midpoint of a light hinged rod.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MOMENTS OF FORCE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Moments of Force.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2894379"/>
            <a:ext cx="838200" cy="190500"/>
          </a:xfrm>
          <a:prstGeom prst="roundRect">
            <a:avLst>
              <a:gd name="adj" fmla="val 30000"/>
            </a:avLst>
          </a:prstGeom>
          <a:noFill/>
          <a:ln w="9525">
            <a:solidFill>
              <a:srgbClr val="C6C8BB"/>
            </a:solidFill>
          </a:ln>
        </p:spPr>
      </p:sp>
      <p:sp>
        <p:nvSpPr>
          <p:cNvPr id="7" name="hint"/>
          <p:cNvSpPr txBox="1"/>
          <p:nvPr/>
        </p:nvSpPr>
        <p:spPr>
          <a:xfrm>
            <a:off x="558800" y="289437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288167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2.6 Free-Body Diagrams</a:t>
            </a:r>
          </a:p>
        </p:txBody>
      </p:sp>
      <p:sp>
        <p:nvSpPr>
          <p:cNvPr id="9" name="text"/>
          <p:cNvSpPr txBox="1"/>
          <p:nvPr/>
        </p:nvSpPr>
        <p:spPr>
          <a:xfrm>
            <a:off x="558800" y="312170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https://giophysics.com/chapter-3/free-body-diagrams-net-forces/</a:t>
            </a:r>
          </a:p>
        </p:txBody>
      </p:sp>
      <p:sp>
        <p:nvSpPr>
          <p:cNvPr id="10" name="panel"/>
          <p:cNvSpPr/>
          <p:nvPr/>
        </p:nvSpPr>
        <p:spPr>
          <a:xfrm>
            <a:off x="558800" y="3434764"/>
            <a:ext cx="838200" cy="190500"/>
          </a:xfrm>
          <a:prstGeom prst="roundRect">
            <a:avLst>
              <a:gd name="adj" fmla="val 30000"/>
            </a:avLst>
          </a:prstGeom>
          <a:noFill/>
          <a:ln w="9525">
            <a:solidFill>
              <a:srgbClr val="C6C8BB"/>
            </a:solidFill>
          </a:ln>
        </p:spPr>
      </p:sp>
      <p:sp>
        <p:nvSpPr>
          <p:cNvPr id="11" name="hint"/>
          <p:cNvSpPr txBox="1"/>
          <p:nvPr/>
        </p:nvSpPr>
        <p:spPr>
          <a:xfrm>
            <a:off x="558800" y="343476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42206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2.5 Tension Forces</a:t>
            </a:r>
          </a:p>
        </p:txBody>
      </p:sp>
      <p:sp>
        <p:nvSpPr>
          <p:cNvPr id="13" name="text"/>
          <p:cNvSpPr txBox="1"/>
          <p:nvPr/>
        </p:nvSpPr>
        <p:spPr>
          <a:xfrm>
            <a:off x="558800" y="366209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https://giophysics.com/chapter-3/tension-forces/</a:t>
            </a:r>
          </a:p>
        </p:txBody>
      </p:sp>
      <p:sp>
        <p:nvSpPr>
          <p:cNvPr id="14" name="panel"/>
          <p:cNvSpPr/>
          <p:nvPr/>
        </p:nvSpPr>
        <p:spPr>
          <a:xfrm>
            <a:off x="558800" y="3975149"/>
            <a:ext cx="838200" cy="190500"/>
          </a:xfrm>
          <a:prstGeom prst="roundRect">
            <a:avLst>
              <a:gd name="adj" fmla="val 30000"/>
            </a:avLst>
          </a:prstGeom>
          <a:noFill/>
          <a:ln w="9525">
            <a:solidFill>
              <a:srgbClr val="C6C8BB"/>
            </a:solidFill>
          </a:ln>
        </p:spPr>
      </p:sp>
      <p:sp>
        <p:nvSpPr>
          <p:cNvPr id="15" name="hint"/>
          <p:cNvSpPr txBox="1"/>
          <p:nvPr/>
        </p:nvSpPr>
        <p:spPr>
          <a:xfrm>
            <a:off x="558800" y="397514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6" name="text"/>
          <p:cNvSpPr txBox="1"/>
          <p:nvPr/>
        </p:nvSpPr>
        <p:spPr>
          <a:xfrm>
            <a:off x="1549400" y="396244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1.2 Vectors</a:t>
            </a:r>
          </a:p>
        </p:txBody>
      </p:sp>
      <p:sp>
        <p:nvSpPr>
          <p:cNvPr id="17" name="text"/>
          <p:cNvSpPr txBox="1"/>
          <p:nvPr/>
        </p:nvSpPr>
        <p:spPr>
          <a:xfrm>
            <a:off x="558800" y="420247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https://giophysics.com/chapter-1/scalar-vector/</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MOMENTS OF FORCE</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Moments of Force.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3 · CABLE AT 30°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0002" y="787400"/>
            <a:ext cx="1093198" cy="266700"/>
          </a:xfrm>
          <a:prstGeom prst="roundRect">
            <a:avLst>
              <a:gd name="adj" fmla="val 30000"/>
            </a:avLst>
          </a:prstGeom>
          <a:solidFill>
            <a:srgbClr val="E0A93F"/>
          </a:solidFill>
          <a:ln>
            <a:noFill/>
          </a:ln>
        </p:spPr>
      </p:sp>
      <p:sp>
        <p:nvSpPr>
          <p:cNvPr id="6" name="chip"/>
          <p:cNvSpPr txBox="1"/>
          <p:nvPr/>
        </p:nvSpPr>
        <p:spPr>
          <a:xfrm>
            <a:off x="10540002" y="787400"/>
            <a:ext cx="109319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cable at 30°</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2 kg mass at the midpoint of a light hinged rod.</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If a cable at the rod’s end makes 30° with the horizontal, moment balance about the hinge gives T sin 30° × L = mg × L/2.</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Therefore T = mg ≈ 19.6 N, or about 20 N.</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MOMENTS OF FORCE</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Moments of Force.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3 · CABLE AT 30°</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0002" y="787400"/>
            <a:ext cx="1093198" cy="266700"/>
          </a:xfrm>
          <a:prstGeom prst="roundRect">
            <a:avLst>
              <a:gd name="adj" fmla="val 30000"/>
            </a:avLst>
          </a:prstGeom>
          <a:solidFill>
            <a:srgbClr val="E0A93F"/>
          </a:solidFill>
          <a:ln>
            <a:noFill/>
          </a:ln>
        </p:spPr>
      </p:sp>
      <p:sp>
        <p:nvSpPr>
          <p:cNvPr id="6" name="chip"/>
          <p:cNvSpPr txBox="1"/>
          <p:nvPr/>
        </p:nvSpPr>
        <p:spPr>
          <a:xfrm>
            <a:off x="10540002" y="787400"/>
            <a:ext cx="109319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cable at 30°</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T ≈ 19.6 N, or about 20 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MOMENTS OF FORCE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Moments of Force.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30</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3 OF 3 · TURNING WITHOUT NET FORCE</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9628764" y="787400"/>
            <a:ext cx="2004436" cy="266700"/>
          </a:xfrm>
          <a:prstGeom prst="roundRect">
            <a:avLst>
              <a:gd name="adj" fmla="val 30000"/>
            </a:avLst>
          </a:prstGeom>
          <a:solidFill>
            <a:srgbClr val="E0A93F"/>
          </a:solidFill>
          <a:ln>
            <a:noFill/>
          </a:ln>
        </p:spPr>
      </p:sp>
      <p:sp>
        <p:nvSpPr>
          <p:cNvPr id="6" name="chip"/>
          <p:cNvSpPr txBox="1"/>
          <p:nvPr/>
        </p:nvSpPr>
        <p:spPr>
          <a:xfrm>
            <a:off x="9628764" y="787400"/>
            <a:ext cx="200443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turning without net force</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couple.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MOMENTS OF FORCE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Moments of Force.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3 OF 3 · TURNING WITHOUT NET FORCE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9628764" y="787400"/>
            <a:ext cx="2004436" cy="266700"/>
          </a:xfrm>
          <a:prstGeom prst="roundRect">
            <a:avLst>
              <a:gd name="adj" fmla="val 30000"/>
            </a:avLst>
          </a:prstGeom>
          <a:solidFill>
            <a:srgbClr val="E0A93F"/>
          </a:solidFill>
          <a:ln>
            <a:noFill/>
          </a:ln>
        </p:spPr>
      </p:sp>
      <p:sp>
        <p:nvSpPr>
          <p:cNvPr id="6" name="chip"/>
          <p:cNvSpPr txBox="1"/>
          <p:nvPr/>
        </p:nvSpPr>
        <p:spPr>
          <a:xfrm>
            <a:off x="9628764" y="787400"/>
            <a:ext cx="200443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turning without net force</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971067"/>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couple.</a:t>
            </a:r>
          </a:p>
        </p:txBody>
      </p:sp>
      <p:sp>
        <p:nvSpPr>
          <p:cNvPr id="9" name="step-number"/>
          <p:cNvSpPr txBox="1"/>
          <p:nvPr/>
        </p:nvSpPr>
        <p:spPr>
          <a:xfrm>
            <a:off x="558800" y="3380642"/>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80642"/>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Two equal, opposite, parallel forces separated by perpendicular distance d have zero resultant force but a nonzero moment τ = Fd.</a:t>
            </a:r>
          </a:p>
        </p:txBody>
      </p:sp>
      <p:sp>
        <p:nvSpPr>
          <p:cNvPr id="11" name="step-number"/>
          <p:cNvSpPr txBox="1"/>
          <p:nvPr/>
        </p:nvSpPr>
        <p:spPr>
          <a:xfrm>
            <a:off x="558800" y="3966112"/>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966112"/>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That moment has the same value about any pivot.</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MOMENTS OF FORCE</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Moments of Force.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3 OF 3 · TURNING WITHOUT NET FORCE</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9628764" y="787400"/>
            <a:ext cx="2004436" cy="266700"/>
          </a:xfrm>
          <a:prstGeom prst="roundRect">
            <a:avLst>
              <a:gd name="adj" fmla="val 30000"/>
            </a:avLst>
          </a:prstGeom>
          <a:solidFill>
            <a:srgbClr val="E0A93F"/>
          </a:solidFill>
          <a:ln>
            <a:noFill/>
          </a:ln>
        </p:spPr>
      </p:sp>
      <p:sp>
        <p:nvSpPr>
          <p:cNvPr id="6" name="chip"/>
          <p:cNvSpPr txBox="1"/>
          <p:nvPr/>
        </p:nvSpPr>
        <p:spPr>
          <a:xfrm>
            <a:off x="9628764" y="787400"/>
            <a:ext cx="200443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turning without net force</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τ = Fd, the same about any pivot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MOMENTS OF FORCE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Moments of Force.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30</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700 N person stands on a plank, directly above the pivot it rests on. What moment do they exert about that pivot?</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700 N·m</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Zero</a:t>
            </a:r>
          </a:p>
        </p:txBody>
      </p:sp>
      <p:sp>
        <p:nvSpPr>
          <p:cNvPr id="9" name="text"/>
          <p:cNvSpPr txBox="1"/>
          <p:nvPr/>
        </p:nvSpPr>
        <p:spPr>
          <a:xfrm>
            <a:off x="558800" y="35445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It depends on how long the plank is</a:t>
            </a:r>
          </a:p>
        </p:txBody>
      </p:sp>
      <p:sp>
        <p:nvSpPr>
          <p:cNvPr id="10" name="panel"/>
          <p:cNvSpPr/>
          <p:nvPr/>
        </p:nvSpPr>
        <p:spPr>
          <a:xfrm>
            <a:off x="7010400" y="1854200"/>
            <a:ext cx="4622800" cy="2632855"/>
          </a:xfrm>
          <a:prstGeom prst="rect">
            <a:avLst/>
          </a:prstGeom>
          <a:solidFill>
            <a:srgbClr val="FFFFFF"/>
          </a:solidFill>
          <a:ln w="9525">
            <a:solidFill>
              <a:srgbClr val="C6C8BB"/>
            </a:solidFill>
          </a:ln>
        </p:spPr>
      </p:sp>
      <p:pic>
        <p:nvPicPr>
          <p:cNvPr id="11" name="A person stands on a plank directly above the triangular pivot that carries it, their 700 N weight drawn straight down the same dashed line the pivot sits on, with the plank's length dimensioned and the perpendicular distance marked only d⊥ = ?" descr="A person stands on a plank directly above the triangular pivot that carries it, their 700 N weight drawn straight down the same dashed line the pivot sits on, with the plank's length dimensioned and the perpendicular distance marked only d⊥ = ?"/>
          <p:cNvPicPr>
            <a:picLocks noChangeAspect="1"/>
          </p:cNvPicPr>
          <p:nvPr/>
        </p:nvPicPr>
        <p:blipFill>
          <a:blip r:embed="rId3"/>
          <a:stretch>
            <a:fillRect/>
          </a:stretch>
        </p:blipFill>
        <p:spPr>
          <a:xfrm>
            <a:off x="7124700" y="1968500"/>
            <a:ext cx="4394200" cy="2404255"/>
          </a:xfrm>
          <a:prstGeom prst="rect">
            <a:avLst/>
          </a:prstGeom>
        </p:spPr>
      </p:pic>
      <p:sp>
        <p:nvSpPr>
          <p:cNvPr id="12" name="text"/>
          <p:cNvSpPr txBox="1"/>
          <p:nvPr/>
        </p:nvSpPr>
        <p:spPr>
          <a:xfrm>
            <a:off x="7010400" y="4550555"/>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person stands on a plank directly above the triangular pivot that carries it, their 700 N weight drawn straight down the same dashed line the pivot sits on, with the plank's length dimensioned and the perpendicular distance marked only d⊥ = ?</a:t>
            </a:r>
          </a:p>
        </p:txBody>
      </p:sp>
      <p:sp>
        <p:nvSpPr>
          <p:cNvPr id="13" name="text"/>
          <p:cNvSpPr txBox="1"/>
          <p:nvPr/>
        </p:nvSpPr>
        <p:spPr>
          <a:xfrm>
            <a:off x="7010400" y="5591955"/>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MOMENTS OF FORCE</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Moments of Force.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30</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9573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Zero</a:t>
            </a:r>
          </a:p>
        </p:txBody>
      </p:sp>
      <p:sp>
        <p:nvSpPr>
          <p:cNvPr id="7" name="text"/>
          <p:cNvSpPr txBox="1"/>
          <p:nvPr/>
        </p:nvSpPr>
        <p:spPr>
          <a:xfrm>
            <a:off x="558800" y="33041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511745"/>
            <a:ext cx="11074400" cy="7429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τ = Fd⊥, and standing over the pivot makes d⊥ zero, so the moment is zero however heavy the person is. The line of the weight passes straight through the pivot and has no leverage on it at all. 700 N·m would need them a metre out. This is the whole reason a see-saw is balanced by moving people rather than by changing them.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MOMENTS OF FORCE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Moments of Force.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30</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026019"/>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At the same handle and with the same force, which direction produces the largest moment?</a:t>
            </a:r>
          </a:p>
        </p:txBody>
      </p:sp>
      <p:sp>
        <p:nvSpPr>
          <p:cNvPr id="7" name="option-letter"/>
          <p:cNvSpPr txBox="1"/>
          <p:nvPr/>
        </p:nvSpPr>
        <p:spPr>
          <a:xfrm>
            <a:off x="558800" y="3509889"/>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509889"/>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parallel</a:t>
            </a:r>
          </a:p>
        </p:txBody>
      </p:sp>
      <p:sp>
        <p:nvSpPr>
          <p:cNvPr id="9" name="option-letter"/>
          <p:cNvSpPr txBox="1"/>
          <p:nvPr/>
        </p:nvSpPr>
        <p:spPr>
          <a:xfrm>
            <a:off x="558800" y="3890889"/>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890889"/>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perpendicular</a:t>
            </a:r>
          </a:p>
        </p:txBody>
      </p:sp>
      <p:sp>
        <p:nvSpPr>
          <p:cNvPr id="11" name="panel"/>
          <p:cNvSpPr/>
          <p:nvPr/>
        </p:nvSpPr>
        <p:spPr>
          <a:xfrm>
            <a:off x="558800" y="431800"/>
            <a:ext cx="11074400" cy="12700"/>
          </a:xfrm>
          <a:prstGeom prst="rect">
            <a:avLst/>
          </a:prstGeom>
          <a:solidFill>
            <a:srgbClr val="C6C8BB"/>
          </a:solidFill>
          <a:ln>
            <a:noFill/>
          </a:ln>
        </p:spPr>
      </p:sp>
      <p:sp>
        <p:nvSpPr>
          <p:cNvPr id="12"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MOMENTS OF FORCE</a:t>
            </a:r>
          </a:p>
        </p:txBody>
      </p:sp>
      <p:sp>
        <p:nvSpPr>
          <p:cNvPr id="13"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4" name="panel"/>
          <p:cNvSpPr/>
          <p:nvPr/>
        </p:nvSpPr>
        <p:spPr>
          <a:xfrm>
            <a:off x="558800" y="6299200"/>
            <a:ext cx="11074400" cy="12700"/>
          </a:xfrm>
          <a:prstGeom prst="rect">
            <a:avLst/>
          </a:prstGeom>
          <a:solidFill>
            <a:srgbClr val="C6C8BB"/>
          </a:solidFill>
          <a:ln>
            <a:noFill/>
          </a:ln>
        </p:spPr>
      </p:sp>
      <p:sp>
        <p:nvSpPr>
          <p:cNvPr id="15"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Moments of Force. Built by GioPhysics from the lesson's own copy; nothing on these slides is re-authored.</a:t>
            </a:r>
          </a:p>
        </p:txBody>
      </p:sp>
      <p:sp>
        <p:nvSpPr>
          <p:cNvPr id="16"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perpendicular</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sin 90° = 1, so the full force contributes to the moment. A parallel force has sin 0° = 0 and produces no moment about the pivot.</a:t>
            </a:r>
          </a:p>
        </p:txBody>
      </p:sp>
      <p:sp>
        <p:nvSpPr>
          <p:cNvPr id="9" name="text"/>
          <p:cNvSpPr txBox="1"/>
          <p:nvPr/>
        </p:nvSpPr>
        <p:spPr>
          <a:xfrm>
            <a:off x="558800" y="329374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50139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A force along the lever arm is still a force, and pulling hard along a spanner certainly feels like effort — but its line of action goes straight through the bolt. sin 0° = 0, the perpendicular distance is zero, and nothing turns.</a:t>
            </a:r>
          </a:p>
        </p:txBody>
      </p:sp>
      <p:sp>
        <p:nvSpPr>
          <p:cNvPr id="11" name="text"/>
          <p:cNvSpPr txBox="1"/>
          <p:nvPr/>
        </p:nvSpPr>
        <p:spPr>
          <a:xfrm>
            <a:off x="558800" y="41084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sin 90° = 1, so every newton of the force is doing turning work. That is the largest τ = rF sin θ can ever be for a given force at a given distance.</a:t>
            </a:r>
          </a:p>
        </p:txBody>
      </p:sp>
      <p:sp>
        <p:nvSpPr>
          <p:cNvPr id="12" name="panel"/>
          <p:cNvSpPr/>
          <p:nvPr/>
        </p:nvSpPr>
        <p:spPr>
          <a:xfrm>
            <a:off x="558800" y="431800"/>
            <a:ext cx="11074400" cy="12700"/>
          </a:xfrm>
          <a:prstGeom prst="rect">
            <a:avLst/>
          </a:prstGeom>
          <a:solidFill>
            <a:srgbClr val="2F4B45"/>
          </a:solidFill>
          <a:ln>
            <a:noFill/>
          </a:ln>
        </p:spPr>
      </p:sp>
      <p:sp>
        <p:nvSpPr>
          <p:cNvPr id="13"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MOMENTS OF FORCE</a:t>
            </a:r>
          </a:p>
        </p:txBody>
      </p:sp>
      <p:sp>
        <p:nvSpPr>
          <p:cNvPr id="14"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5" name="panel"/>
          <p:cNvSpPr/>
          <p:nvPr/>
        </p:nvSpPr>
        <p:spPr>
          <a:xfrm>
            <a:off x="558800" y="6299200"/>
            <a:ext cx="11074400" cy="12700"/>
          </a:xfrm>
          <a:prstGeom prst="rect">
            <a:avLst/>
          </a:prstGeom>
          <a:solidFill>
            <a:srgbClr val="2F4B45"/>
          </a:solidFill>
          <a:ln>
            <a:noFill/>
          </a:ln>
        </p:spPr>
      </p:sp>
      <p:sp>
        <p:nvSpPr>
          <p:cNvPr id="16"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Moments of Force. Built by GioPhysics from the lesson's own copy; nothing on these slides is re-authored.</a:t>
            </a:r>
          </a:p>
        </p:txBody>
      </p:sp>
      <p:sp>
        <p:nvSpPr>
          <p:cNvPr id="17"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30</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No harder example in this lesson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6" name="text"/>
          <p:cNvSpPr txBox="1"/>
          <p:nvPr/>
        </p:nvSpPr>
        <p:spPr>
          <a:xfrm>
            <a:off x="558800" y="1854200"/>
            <a:ext cx="110744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4C5F59"/>
                </a:solidFill>
                <a:latin typeface="Arial"/>
                <a:cs typeface="Arial"/>
              </a:rPr>
              <a:t>This lesson sets no Hard or Challenging example. The extension for a class that has finished early is the next lesson, or the practice paper questions the figures came from.</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MOMENTS OF FORCE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Moments of Force.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Two people push a revolving door the same way: one at the outer edge with 10 N, one halfway in with 20 N. Who turns it more?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925152"/>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One is pushing twice as hard as the other, and says so.</a:t>
            </a:r>
          </a:p>
        </p:txBody>
      </p:sp>
      <p:sp>
        <p:nvSpPr>
          <p:cNvPr id="7" name="text"/>
          <p:cNvSpPr txBox="1"/>
          <p:nvPr/>
        </p:nvSpPr>
        <p:spPr>
          <a:xfrm>
            <a:off x="558800" y="338362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59126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Neither — they are exactly equal. Moment is force times perpendicular distance from the pivot: 10 × r for the first, 20 × r/2 for the second, and both come to 10r. Halving the lever arm costs you exactly what doubling the force bought. It is why the far edge of a door is where the handle goes.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MOMENTS OF FORCE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Moments of Force.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FORCES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2.9 Equilibrium</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https://giophysics.com/chapter-3/equilibrium/</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https://giophysics.com/chapter-3/moments-of-force/</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https://giophysics.com/chapter-3/presentation/?lesson=moments</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Forces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https://giophysics.com/downloads/3-8-moments-of-force.pdf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MOMENTS OF FORCE</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Moments of Force.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46046"/>
            <a:ext cx="11074400" cy="9906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The moment of a force is its turning effect about a pivot, equal to force times perpendicular distance.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MOMENTS OF FORCE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Moments of Force.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Pushing a door near its handle creates a larger moment than pushing with the same force near the hinge.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MOMENTS OF FORCE</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Moments of Force.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Pivot. Perpendicular distance. Direction. Balance.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067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Only the component perpendicular to the lever arm creates a turning effect, and a force directed through the pivot has zero moment. The moment is largest when the force is perpendicular and zero when it is parallel.</a:t>
            </a:r>
          </a:p>
        </p:txBody>
      </p:sp>
      <p:sp>
        <p:nvSpPr>
          <p:cNvPr id="7" name="text"/>
          <p:cNvSpPr txBox="1"/>
          <p:nvPr/>
        </p:nvSpPr>
        <p:spPr>
          <a:xfrm>
            <a:off x="558800" y="3764280"/>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Choose a sign convention and keep it; this lesson treats counterclockwise moments as positive. For a stationary lever, the net force and the net moment must both be zero, and choosing the pivot can remove unknown pivot forces from the moment equation.</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MOMENTS OF FORCE</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Moments of Force.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Measure the force’s leverage about a pivot.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Only the component perpendicular to the lever arm creates a turning effect. A force directed through the pivot has zero moment.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MOMENTS OF FORCE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Moments of Force.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Change leverage, force, and angle separately.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force acts at the right side of a horizontal lever. Positive angles point above the lever and produce a counterclockwise moment. θ is measured from the lever: at ±90°, the entire force is perpendicular; at 0°, it acts through the pivot line.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MOMENTS OF FORCE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Moments of Force.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turning effect follows sin θ.</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3236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Lever arm and force magnitude stay fixed. The moment is largest when the force is perpendicular and zero when it is parallel.</a:t>
            </a:r>
          </a:p>
        </p:txBody>
      </p:sp>
      <p:sp>
        <p:nvSpPr>
          <p:cNvPr id="7" name="text"/>
          <p:cNvSpPr txBox="1"/>
          <p:nvPr/>
        </p:nvSpPr>
        <p:spPr>
          <a:xfrm>
            <a:off x="558800" y="364704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Bars above zero are counterclockwise; bars below zero are clockwise. Reversing the perpendicular component reverses the moment.</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MOMENTS OF FORCE</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Moments of Force.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30</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30</Slides>
  <Notes>30</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Forces — Moments of Force</dc:title>
  <dc:subject>Forces</dc:subject>
  <dc:creator>GioPhysics</dc:creator>
  <cp:keywords>lesson, Forces, chapter-3,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