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Forces — Tension Forces. Lesson 5 of 11.</a:t>
            </a:r>
          </a:p>
          <a:p>
            <a:pPr marL="0" indent="0">
              <a:buNone/>
            </a:pPr>
            <a:r>
              <a:rPr lang="en-GB" sz="1200" dirty="0"/>
              <a:t>[Intro] A taut cord pulls along its own length. Its components can support a load, redirect a force, or connect objects into one motion system.</a:t>
            </a:r>
          </a:p>
          <a:p>
            <a:pPr marL="0" indent="0">
              <a:buNone/>
            </a:pPr>
            <a:r>
              <a:rPr lang="en-GB" sz="1200" dirty="0"/>
              <a:t>[Source] https://giophysics.com/chapter-3/tension-forces/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Two boxes joined by a light cord have the same acceleration magnitude while the cord stays taut. The cord tension is internal when both boxes are treated as one system, so it cancels from the whole-system equation.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Direction: T follows the cord</a:t>
            </a:r>
          </a:p>
          <a:p>
            <a:pPr marL="0" indent="0">
              <a:buNone/>
            </a:pPr>
            <a:r>
              <a:rPr lang="en-GB" sz="1200" dirty="0"/>
              <a:t>[In plain English] The force on the object points away from it along the taut cord. Draw a separate tension arrow at every cord contact.</a:t>
            </a:r>
          </a:p>
          <a:p>
            <a:pPr marL="0" indent="0">
              <a:buNone/>
            </a:pPr>
            <a:r>
              <a:rPr lang="en-GB" sz="1200" dirty="0"/>
              <a:t>[Note] A flexible cord pulls; it does not push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Symmetric cable support: 2T sin θ = mg → T = mg / (2 sin θ)</a:t>
            </a:r>
          </a:p>
          <a:p>
            <a:pPr marL="0" indent="0">
              <a:buNone/>
            </a:pPr>
            <a:r>
              <a:rPr lang="en-GB" sz="1200" dirty="0"/>
              <a:t>[In plain English] Each cable is at angle θ above the horizontal. The horizontal components cancel; the two vertical components add to weight.</a:t>
            </a:r>
          </a:p>
          <a:p>
            <a:pPr marL="0" indent="0">
              <a:buNone/>
            </a:pPr>
            <a:r>
              <a:rPr lang="en-GB" sz="1200" dirty="0"/>
              <a:t>[Note] The equal horizontal components cancel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One vertical cord: T = m(g + a) up · T = m(g − a) down</a:t>
            </a:r>
          </a:p>
          <a:p>
            <a:pPr marL="0" indent="0">
              <a:buNone/>
            </a:pPr>
            <a:r>
              <a:rPr lang="en-GB" sz="1200" dirty="0"/>
              <a:t>[In plain English] Tension equals weight only in a particular balanced vertical case. Acceleration changes the required tension.</a:t>
            </a:r>
          </a:p>
          <a:p>
            <a:pPr marL="0" indent="0">
              <a:buNone/>
            </a:pPr>
            <a:r>
              <a:rPr lang="en-GB" sz="1200" dirty="0"/>
              <a:t>[Note] T = mg only when the vertical resultant is zero</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Connected objects: a = F / (mA + mB) · T = mA a</a:t>
            </a:r>
          </a:p>
          <a:p>
            <a:pPr marL="0" indent="0">
              <a:buNone/>
            </a:pPr>
            <a:r>
              <a:rPr lang="en-GB" sz="1200" dirty="0"/>
              <a:t>[In plain English] The cord tension is internal when both boxes are treated as one system, so it cancels from the whole-system equation.</a:t>
            </a:r>
          </a:p>
          <a:p>
            <a:pPr marL="0" indent="0">
              <a:buNone/>
            </a:pPr>
            <a:r>
              <a:rPr lang="en-GB" sz="1200" dirty="0"/>
              <a:t>[Note] Same acceleration magnitude while the cord stays taut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lamp hung from two cables that leave the ceiling at equal angles θ, with a tension arrow drawn along each cable from the point they are tied and the lamp's weight drawn straight down.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Tension is not automatically mg. For one vertical cord, upward acceleration gives T = m(g + a); downward acceleration gives T = m(g − 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12 kg and 10 kg boxes pulled by 40 N.</a:t>
            </a:r>
          </a:p>
          <a:p>
            <a:pPr marL="0" indent="0">
              <a:buNone/>
            </a:pPr>
            <a:r>
              <a:rPr lang="en-GB" sz="1200" dirty="0"/>
              <a:t>[Answer] a = 1.82 m/s²; T = 21.8 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Treat both boxes as 22 kg: a = 40/22 = 1.82 m/s².</a:t>
            </a:r>
          </a:p>
          <a:p>
            <a:pPr marL="0" indent="0">
              <a:buNone/>
            </a:pPr>
            <a:r>
              <a:rPr lang="en-GB" sz="1200" dirty="0"/>
              <a:t>[Step 2] If the 40 N pull acts on the 10 kg box, the cord accelerates the 12 kg box, so T = 12a = 21.8 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1.82 m/s²; T = 21.8 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1.5 Kinematics 2D; 2.3 Applied, Weight &amp; Normal; 2.2 Newton’s Laws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Knot with a horizontal and angled cord.</a:t>
            </a:r>
          </a:p>
          <a:p>
            <a:pPr marL="0" indent="0">
              <a:buNone/>
            </a:pPr>
            <a:r>
              <a:rPr lang="en-GB" sz="1200" dirty="0"/>
              <a:t>[Answer] Mg cot θ</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If the angled cord is θ below horizontal and the hanging load has weight Mg, its vertical component must equal Mg.</a:t>
            </a:r>
          </a:p>
          <a:p>
            <a:pPr marL="0" indent="0">
              <a:buNone/>
            </a:pPr>
            <a:r>
              <a:rPr lang="en-GB" sz="1200" dirty="0"/>
              <a:t>[Step 2] The horizontal cord tension is therefore Mg cot θ.</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Mg cot θ</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Atwood machine.</a:t>
            </a:r>
          </a:p>
          <a:p>
            <a:pPr marL="0" indent="0">
              <a:buNone/>
            </a:pPr>
            <a:r>
              <a:rPr lang="en-GB" sz="1200" dirty="0"/>
              <a:t>[Answer] a = (m₂ − m₁)g/(m₁ + m₂)</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For an ideal pulley with m₂ &gt; m₁, a = (m₂ − m₁)g/(m₁ + m₂).</a:t>
            </a:r>
          </a:p>
          <a:p>
            <a:pPr marL="0" indent="0">
              <a:buNone/>
            </a:pPr>
            <a:r>
              <a:rPr lang="en-GB" sz="1200" dirty="0"/>
              <a:t>[Step 2] Then use either mass to find the common cord tension.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(m₂ − m₁)g/(m₁ + m₂)</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two cables are lowered towards horizontal, still carrying the same lamp. What happens to the tension in each cable?</a:t>
            </a:r>
          </a:p>
          <a:p>
            <a:pPr marL="0" indent="0">
              <a:buNone/>
            </a:pPr>
            <a:r>
              <a:rPr lang="en-GB" sz="1200" dirty="0"/>
              <a:t>[Options] A It falls — the cables are barely doing any lifting now   B It stays at half the lamp's weight, since there are two of them   C It grows, and without limit as they approach horizontal</a:t>
            </a:r>
          </a:p>
          <a:p>
            <a:pPr marL="0" indent="0">
              <a:buNone/>
            </a:pPr>
            <a:r>
              <a:rPr lang="en-GB" sz="1200" dirty="0"/>
              <a:t>[Figure] A lamp hung from two cables that leave the ceiling at equal angles θ, with a tension arrow drawn along each cable from the point they are tied and the lamp's weight drawn straight down.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It grows, and without limit as they approach horizontal. The vertical job never changes: between them the two cables must supply the lamp's whole weight, so 2T sin θ = mg however they are hung. As θ shrinks, sin θ shrinks with it, and T = mg / (2 sin θ) climbs. At 30° each cable already carries the full weight of the lamp. This is why no washing line, however tight, is ever perfectly straight — a truly horizontal cable would need infinite tension.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mass hangs from one vertical cord. Is the tension always equal to its weight?</a:t>
            </a:r>
          </a:p>
          <a:p>
            <a:pPr marL="0" indent="0">
              <a:buNone/>
            </a:pPr>
            <a:r>
              <a:rPr lang="en-GB" sz="1200" dirty="0"/>
              <a:t>[Figure] A mass hanging from a single vertical cord inside a lift cabin, with the tension arrow up and the weight arrow down drawn the same length, and the lift's upward acceleration marked outside the cabin.</a:t>
            </a:r>
          </a:p>
          <a:p>
            <a:pPr marL="0" indent="0">
              <a:buNone/>
            </a:pPr>
            <a:r>
              <a:rPr lang="en-GB" sz="1200" dirty="0"/>
              <a:t>[Options] A yes   B no</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mass hangs from one vertical cord. Is the tension always equal to its weight?</a:t>
            </a:r>
          </a:p>
          <a:p>
            <a:pPr marL="0" indent="0">
              <a:buNone/>
            </a:pPr>
            <a:r>
              <a:rPr lang="en-GB" sz="1200" dirty="0"/>
              <a:t>[Option by option] A: It is true whenever the mass hangs still or moves at a steady speed, which is most of the ropes anyone has met, and that is why it feels like a rule. It is a special case: it holds only when the vertical resultant is zero.  B: Correct. Use T − mg = ma with upward positive. Accelerating up needs T = m(g + a); accelerating down needs T = m(g − a); and in free fall, with a = g, the cord goes slack at T = 0.</a:t>
            </a:r>
          </a:p>
          <a:p>
            <a:pPr marL="0" indent="0">
              <a:buNone/>
            </a:pPr>
            <a:r>
              <a:rPr lang="en-GB" sz="1200" dirty="0"/>
              <a:t>[Answer] B — no</a:t>
            </a:r>
          </a:p>
          <a:p>
            <a:pPr marL="0" indent="0">
              <a:buNone/>
            </a:pPr>
            <a:r>
              <a:rPr lang="en-GB" sz="1200" dirty="0"/>
              <a:t>[Why] T = mg only when the vertical resultant is zero. Acceleration or additional forces change the tension — use T − mg = ma with upward chosen positive.</a:t>
            </a:r>
          </a:p>
          <a:p>
            <a:pPr marL="0" indent="0">
              <a:buNone/>
            </a:pPr>
            <a:r>
              <a:rPr lang="en-GB" sz="1200" dirty="0"/>
              <a:t>[Reveal] One click for the answer, then one for the reason.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One person pulls a rope tied to a wall with 200 N. Then two people pull the same rope, one at each end, with 200 N each. What does the rope's tension read now? Twice the people, twice the pulling, and the rope is stretched between them rather than tied to anything.</a:t>
            </a:r>
          </a:p>
          <a:p>
            <a:pPr marL="0" indent="0">
              <a:buNone/>
            </a:pPr>
            <a:r>
              <a:rPr lang="en-GB" sz="1200" dirty="0"/>
              <a:t>[Answer] 200 N, both times. The wall was never a spectator — it was already pulling back with 200 N, which is what made the rope taut. Replacing it with a person changes who is doing the pulling and nothing else. A rope's tension is the force it transmits along itself, not the total of everything attached to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https://giophysics.com/chapter-3/presentation/?lesson=tension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Tension is the pulling force transmitted along a taut rope, string, or cable.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cable holding a hanging lamp pulls upward on the lamp along the direction of the cable.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Draw a separate tension arrow at every cord contact. The arrow lies along the cord, even when the cord is angled. A flexible cord pulls; it does not push, and the force on the object points away from it along the taut cord. A massless cord over an ideal pulley has one tension magnitude, while real massive cords and imperfect pulleys can differ. Tension equals weight only in a particular balanced vertical case, because acceleration changes the required tension. Two boxes joined by a light cord have the same acceleration magnitude while the cord stays taut.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Draw a separate tension arrow at every cord contact. The arrow lies along the cord, even when the cord is angled. A massless cord over an ideal pulley has one tension magnitude; real massive cords and imperfect pulleys can differ.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Each cable is at angle θ above the horizontal. The horizontal components cancel; the two vertical components add to weight. Small angles make the cables nearly horizontal, and they then need a much larger tension to create enough upward component.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vertical support needed is fixed at the load’s weight. Changing cable angle changes how much total tension is needed to supply that vertical component. At 30°, each cable tension equals the full weight. At steeper angles, less total tension is needed; at shallow angles, tension grows rapidly.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hyperlink" Target="https://giophysics.com/chapter-3/presentation/?lesson=tensio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kinematics-2d/" TargetMode="External"/><Relationship Id="rId4" Type="http://schemas.openxmlformats.org/officeDocument/2006/relationships/hyperlink" Target="https://giophysics.com/chapter-3/applied-weight-normal-forces/" TargetMode="External"/><Relationship Id="rId5" Type="http://schemas.openxmlformats.org/officeDocument/2006/relationships/hyperlink" Target="https://giophysics.com/chapter-3/newtons-laws-of-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hyperlink" Target="https://giophysics.com/chapter-3/presentation/?lesson=tension"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hyperlink" Target="https://giophysics.com/chapter-3/presentation/?lesson=tension"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3/free-body-diagrams-net-forces/" TargetMode="External"/><Relationship Id="rId4" Type="http://schemas.openxmlformats.org/officeDocument/2006/relationships/hyperlink" Target="https://giophysics.com/chapter-3/tension-forces/" TargetMode="External"/><Relationship Id="rId5" Type="http://schemas.openxmlformats.org/officeDocument/2006/relationships/hyperlink" Target="https://giophysics.com/chapter-3/presentation/?lesson=tension" TargetMode="External"/><Relationship Id="rId6" Type="http://schemas.openxmlformats.org/officeDocument/2006/relationships/hyperlink" Target="https://giophysics.com/chapter-3/" TargetMode="External"/><Relationship Id="rId7" Type="http://schemas.openxmlformats.org/officeDocument/2006/relationships/hyperlink" Target="https://giophysics.com/downloads/3-5-tension-forc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02 · Forces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Follow the cord. Resolve the components. Choose the system.</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Tension Forces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taut cord pulls along its own length. Its components can support a load, redirect a force, or connect objects into one motion system.</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11 in Forces</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https://giophysics.com/chapter-3/tension-forces/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Find the shared acceleration before the internal tension.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boxes joined by a light cord have the same acceleration magnitude while the cord stays taut. The cord tension is internal when both boxes are treated as one system, so it cancels from the whole-system equation.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 follows the cord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flexible cord pulls; it does not push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force on the object points away from it along the taut cord. Draw a separate tension arrow at every cord contact.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Symmetric cable support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2T sin θ = mg → T = mg / (2 sin θ)</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equal horizontal components cancel</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cable is at angle θ above the horizontal. The horizontal components cancel; the two vertical components add to weight.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vertical cord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T = m(g + a) up · T = m(g − a) down</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 = mg only when the vertical resultant is zero</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Tension equals weight only in a particular balanced vertical case. Acceleration changes the required tension.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Connected objects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a = F / (mA + mB) · T = mA a</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Same acceleration magnitude while the cord stays taut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cord tension is internal when both boxes are treated as one system, so it cancels from the whole-system equation.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cables, one lamp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A lamp hung from two cables that leave the ceiling at equal angles θ, with a tension arrow drawn along each cable from the point they are tied and the lamp's weight drawn straight down." descr="A lamp hung from two cables that leave the ceiling at equal angles θ, with a tension arrow drawn along each cable from the point they are tied and the lamp's weight drawn straight down."/>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lamp hung from two cables that leave the ceiling at equal angles θ, with a tension arrow drawn along each cable from the point they are tied and the lamp's weight drawn straight down.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Tension is not automatically mg. For one vertical cord, upward acceleration gives T = m(g + a); downward acceleration gives T = m(g − 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SMOOTH TABLE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456289" y="787400"/>
            <a:ext cx="1176911" cy="266700"/>
          </a:xfrm>
          <a:prstGeom prst="roundRect">
            <a:avLst>
              <a:gd name="adj" fmla="val 30000"/>
            </a:avLst>
          </a:prstGeom>
          <a:solidFill>
            <a:srgbClr val="E0A93F"/>
          </a:solidFill>
          <a:ln>
            <a:noFill/>
          </a:ln>
        </p:spPr>
      </p:sp>
      <p:sp>
        <p:nvSpPr>
          <p:cNvPr id="6" name="chip"/>
          <p:cNvSpPr txBox="1"/>
          <p:nvPr/>
        </p:nvSpPr>
        <p:spPr>
          <a:xfrm>
            <a:off x="10456289" y="787400"/>
            <a:ext cx="117691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smooth table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12 kg and 10 kg boxes pulled by 40 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3 · SMOOTH TABLE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456289" y="787400"/>
            <a:ext cx="1176911" cy="266700"/>
          </a:xfrm>
          <a:prstGeom prst="roundRect">
            <a:avLst>
              <a:gd name="adj" fmla="val 30000"/>
            </a:avLst>
          </a:prstGeom>
          <a:solidFill>
            <a:srgbClr val="E0A93F"/>
          </a:solidFill>
          <a:ln>
            <a:noFill/>
          </a:ln>
        </p:spPr>
      </p:sp>
      <p:sp>
        <p:nvSpPr>
          <p:cNvPr id="6" name="chip"/>
          <p:cNvSpPr txBox="1"/>
          <p:nvPr/>
        </p:nvSpPr>
        <p:spPr>
          <a:xfrm>
            <a:off x="10456289" y="787400"/>
            <a:ext cx="117691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smooth table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12 kg and 10 kg boxes pulled by 40 N.</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Treat both boxes as 22 kg: a = 40/22 = 1.82 m/s².</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the 40 N pull acts on the 10 kg box, the cord accelerates the 12 kg box, so T = 12a = 21.8 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3 · SMOOTH TABLE</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456289" y="787400"/>
            <a:ext cx="1176911" cy="266700"/>
          </a:xfrm>
          <a:prstGeom prst="roundRect">
            <a:avLst>
              <a:gd name="adj" fmla="val 30000"/>
            </a:avLst>
          </a:prstGeom>
          <a:solidFill>
            <a:srgbClr val="E0A93F"/>
          </a:solidFill>
          <a:ln>
            <a:noFill/>
          </a:ln>
        </p:spPr>
      </p:sp>
      <p:sp>
        <p:nvSpPr>
          <p:cNvPr id="6" name="chip"/>
          <p:cNvSpPr txBox="1"/>
          <p:nvPr/>
        </p:nvSpPr>
        <p:spPr>
          <a:xfrm>
            <a:off x="10456289" y="787400"/>
            <a:ext cx="117691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smooth table</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1.82 m/s²; T = 21.8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TENSION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Tension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2894379"/>
            <a:ext cx="838200" cy="190500"/>
          </a:xfrm>
          <a:prstGeom prst="roundRect">
            <a:avLst>
              <a:gd name="adj" fmla="val 30000"/>
            </a:avLst>
          </a:prstGeom>
          <a:noFill/>
          <a:ln w="9525">
            <a:solidFill>
              <a:srgbClr val="C6C8BB"/>
            </a:solidFill>
          </a:ln>
        </p:spPr>
      </p:sp>
      <p:sp>
        <p:nvSpPr>
          <p:cNvPr id="7" name="hint"/>
          <p:cNvSpPr txBox="1"/>
          <p:nvPr/>
        </p:nvSpPr>
        <p:spPr>
          <a:xfrm>
            <a:off x="558800" y="289437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288167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 Kinematics 2D</a:t>
            </a:r>
          </a:p>
        </p:txBody>
      </p:sp>
      <p:sp>
        <p:nvSpPr>
          <p:cNvPr id="9" name="text"/>
          <p:cNvSpPr txBox="1"/>
          <p:nvPr/>
        </p:nvSpPr>
        <p:spPr>
          <a:xfrm>
            <a:off x="558800" y="312170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t>
            </a:r>
          </a:p>
        </p:txBody>
      </p:sp>
      <p:sp>
        <p:nvSpPr>
          <p:cNvPr id="10" name="panel"/>
          <p:cNvSpPr/>
          <p:nvPr/>
        </p:nvSpPr>
        <p:spPr>
          <a:xfrm>
            <a:off x="558800" y="3434764"/>
            <a:ext cx="838200" cy="190500"/>
          </a:xfrm>
          <a:prstGeom prst="roundRect">
            <a:avLst>
              <a:gd name="adj" fmla="val 30000"/>
            </a:avLst>
          </a:prstGeom>
          <a:noFill/>
          <a:ln w="9525">
            <a:solidFill>
              <a:srgbClr val="C6C8BB"/>
            </a:solidFill>
          </a:ln>
        </p:spPr>
      </p:sp>
      <p:sp>
        <p:nvSpPr>
          <p:cNvPr id="11" name="hint"/>
          <p:cNvSpPr txBox="1"/>
          <p:nvPr/>
        </p:nvSpPr>
        <p:spPr>
          <a:xfrm>
            <a:off x="558800" y="343476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42206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2.3 Applied, Weight &amp; Normal</a:t>
            </a:r>
          </a:p>
        </p:txBody>
      </p:sp>
      <p:sp>
        <p:nvSpPr>
          <p:cNvPr id="13" name="text"/>
          <p:cNvSpPr txBox="1"/>
          <p:nvPr/>
        </p:nvSpPr>
        <p:spPr>
          <a:xfrm>
            <a:off x="558800" y="366209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https://giophysics.com/chapter-3/applied-weight-normal-forces/</a:t>
            </a:r>
          </a:p>
        </p:txBody>
      </p:sp>
      <p:sp>
        <p:nvSpPr>
          <p:cNvPr id="14" name="panel"/>
          <p:cNvSpPr/>
          <p:nvPr/>
        </p:nvSpPr>
        <p:spPr>
          <a:xfrm>
            <a:off x="558800" y="3975149"/>
            <a:ext cx="838200" cy="190500"/>
          </a:xfrm>
          <a:prstGeom prst="roundRect">
            <a:avLst>
              <a:gd name="adj" fmla="val 30000"/>
            </a:avLst>
          </a:prstGeom>
          <a:noFill/>
          <a:ln w="9525">
            <a:solidFill>
              <a:srgbClr val="C6C8BB"/>
            </a:solidFill>
          </a:ln>
        </p:spPr>
      </p:sp>
      <p:sp>
        <p:nvSpPr>
          <p:cNvPr id="15" name="hint"/>
          <p:cNvSpPr txBox="1"/>
          <p:nvPr/>
        </p:nvSpPr>
        <p:spPr>
          <a:xfrm>
            <a:off x="558800" y="397514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6" name="text"/>
          <p:cNvSpPr txBox="1"/>
          <p:nvPr/>
        </p:nvSpPr>
        <p:spPr>
          <a:xfrm>
            <a:off x="1549400" y="396244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2.2 Newton’s Laws</a:t>
            </a:r>
          </a:p>
        </p:txBody>
      </p:sp>
      <p:sp>
        <p:nvSpPr>
          <p:cNvPr id="17" name="text"/>
          <p:cNvSpPr txBox="1"/>
          <p:nvPr/>
        </p:nvSpPr>
        <p:spPr>
          <a:xfrm>
            <a:off x="558800" y="420247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THREE-FORCE EQUILIBRIUM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769797" y="787400"/>
            <a:ext cx="1863403" cy="266700"/>
          </a:xfrm>
          <a:prstGeom prst="roundRect">
            <a:avLst>
              <a:gd name="adj" fmla="val 30000"/>
            </a:avLst>
          </a:prstGeom>
          <a:solidFill>
            <a:srgbClr val="E0A93F"/>
          </a:solidFill>
          <a:ln>
            <a:noFill/>
          </a:ln>
        </p:spPr>
      </p:sp>
      <p:sp>
        <p:nvSpPr>
          <p:cNvPr id="6" name="chip"/>
          <p:cNvSpPr txBox="1"/>
          <p:nvPr/>
        </p:nvSpPr>
        <p:spPr>
          <a:xfrm>
            <a:off x="9769797" y="787400"/>
            <a:ext cx="186340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three-force equilibrium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Knot with a horizontal and angled cord.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3 · THREE-FORCE EQUILIBRIUM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769797" y="787400"/>
            <a:ext cx="1863403" cy="266700"/>
          </a:xfrm>
          <a:prstGeom prst="roundRect">
            <a:avLst>
              <a:gd name="adj" fmla="val 30000"/>
            </a:avLst>
          </a:prstGeom>
          <a:solidFill>
            <a:srgbClr val="E0A93F"/>
          </a:solidFill>
          <a:ln>
            <a:noFill/>
          </a:ln>
        </p:spPr>
      </p:sp>
      <p:sp>
        <p:nvSpPr>
          <p:cNvPr id="6" name="chip"/>
          <p:cNvSpPr txBox="1"/>
          <p:nvPr/>
        </p:nvSpPr>
        <p:spPr>
          <a:xfrm>
            <a:off x="9769797" y="787400"/>
            <a:ext cx="186340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three-force equilibrium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Knot with a horizontal and angled cord.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If the angled cord is θ below horizontal and the hanging load has weight Mg, its vertical component must equal Mg.</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horizontal cord tension is therefore Mg cot θ.</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3 · THREE-FORCE EQUILIBRIUM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769797" y="787400"/>
            <a:ext cx="1863403" cy="266700"/>
          </a:xfrm>
          <a:prstGeom prst="roundRect">
            <a:avLst>
              <a:gd name="adj" fmla="val 30000"/>
            </a:avLst>
          </a:prstGeom>
          <a:solidFill>
            <a:srgbClr val="E0A93F"/>
          </a:solidFill>
          <a:ln>
            <a:noFill/>
          </a:ln>
        </p:spPr>
      </p:sp>
      <p:sp>
        <p:nvSpPr>
          <p:cNvPr id="6" name="chip"/>
          <p:cNvSpPr txBox="1"/>
          <p:nvPr/>
        </p:nvSpPr>
        <p:spPr>
          <a:xfrm>
            <a:off x="9769797" y="787400"/>
            <a:ext cx="186340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three-force equilibrium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Mg cot θ</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TENSION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Tension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TWO HANGING MASSES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60198" y="787400"/>
            <a:ext cx="1673002" cy="266700"/>
          </a:xfrm>
          <a:prstGeom prst="roundRect">
            <a:avLst>
              <a:gd name="adj" fmla="val 30000"/>
            </a:avLst>
          </a:prstGeom>
          <a:solidFill>
            <a:srgbClr val="E0A93F"/>
          </a:solidFill>
          <a:ln>
            <a:noFill/>
          </a:ln>
        </p:spPr>
      </p:sp>
      <p:sp>
        <p:nvSpPr>
          <p:cNvPr id="6" name="chip"/>
          <p:cNvSpPr txBox="1"/>
          <p:nvPr/>
        </p:nvSpPr>
        <p:spPr>
          <a:xfrm>
            <a:off x="9960198" y="787400"/>
            <a:ext cx="167300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two hanging masses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Atwood machine.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3 OF 3 · TWO HANGING MASSES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9960198" y="787400"/>
            <a:ext cx="1673002" cy="266700"/>
          </a:xfrm>
          <a:prstGeom prst="roundRect">
            <a:avLst>
              <a:gd name="adj" fmla="val 30000"/>
            </a:avLst>
          </a:prstGeom>
          <a:solidFill>
            <a:srgbClr val="E0A93F"/>
          </a:solidFill>
          <a:ln>
            <a:noFill/>
          </a:ln>
        </p:spPr>
      </p:sp>
      <p:sp>
        <p:nvSpPr>
          <p:cNvPr id="6" name="chip"/>
          <p:cNvSpPr txBox="1"/>
          <p:nvPr/>
        </p:nvSpPr>
        <p:spPr>
          <a:xfrm>
            <a:off x="9960198" y="787400"/>
            <a:ext cx="167300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two hanging masses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Atwood machine.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an ideal pulley with m₂ &gt; m₁, a = (m₂ − m₁)g/(m₁ + m₂).</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Then use either mass to find the common cord tension.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3 OF 3 · TWO HANGING MASSES</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9960198" y="787400"/>
            <a:ext cx="1673002" cy="266700"/>
          </a:xfrm>
          <a:prstGeom prst="roundRect">
            <a:avLst>
              <a:gd name="adj" fmla="val 30000"/>
            </a:avLst>
          </a:prstGeom>
          <a:solidFill>
            <a:srgbClr val="E0A93F"/>
          </a:solidFill>
          <a:ln>
            <a:noFill/>
          </a:ln>
        </p:spPr>
      </p:sp>
      <p:sp>
        <p:nvSpPr>
          <p:cNvPr id="6" name="chip"/>
          <p:cNvSpPr txBox="1"/>
          <p:nvPr/>
        </p:nvSpPr>
        <p:spPr>
          <a:xfrm>
            <a:off x="9960198" y="787400"/>
            <a:ext cx="167300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two hanging masses</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(m₂ − m₁)g/(m₁ + m₂)</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TENSION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Tension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two cables are lowered towards horizontal, still carrying the same lamp. What happens to the tension in each cable?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falls — the cables are barely doing any lifting now</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stays at half the lamp's weight, since there are two of them</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grows, and without limit as they approach horizontal</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A lamp hung from two cables that leave the ceiling at equal angles θ, with a tension arrow drawn along each cable from the point they are tied and the lamp's weight drawn straight down." descr="A lamp hung from two cables that leave the ceiling at equal angles θ, with a tension arrow drawn along each cable from the point they are tied and the lamp's weight drawn straight down."/>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lamp hung from two cables that leave the ceiling at equal angles θ, with a tension arrow drawn along each cable from the point they are tied and the lamp's weight drawn straight down.</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It grows, and without limit as they approach horizontal</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vertical job never changes: between them the two cables must supply the lamp's whole weight, so 2T sin θ = mg however they are hung. As θ shrinks, sin θ shrinks with it, and T = mg / (2 sin θ) climbs. At 30° each cable already carries the full weight of the lamp. This is why no washing line, however tight, is ever perfectly straight — a truly horizontal cable would need infinite tension.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TENSION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Tension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mass hangs from one vertical cord. Is the tension always equal to its weight?</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yes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a:t>
            </a:r>
          </a:p>
        </p:txBody>
      </p:sp>
      <p:sp>
        <p:nvSpPr>
          <p:cNvPr id="11" name="panel"/>
          <p:cNvSpPr/>
          <p:nvPr/>
        </p:nvSpPr>
        <p:spPr>
          <a:xfrm>
            <a:off x="7010400" y="1854200"/>
            <a:ext cx="4622800" cy="2563803"/>
          </a:xfrm>
          <a:prstGeom prst="rect">
            <a:avLst/>
          </a:prstGeom>
          <a:solidFill>
            <a:srgbClr val="FFFFFF"/>
          </a:solidFill>
          <a:ln w="9525">
            <a:solidFill>
              <a:srgbClr val="C6C8BB"/>
            </a:solidFill>
          </a:ln>
        </p:spPr>
      </p:sp>
      <p:pic>
        <p:nvPicPr>
          <p:cNvPr id="12" name="A mass hanging from a single vertical cord inside a lift cabin, with the tension arrow up and the weight arrow down drawn the same length, and the lift's upward acceleration marked outside the cabin." descr="A mass hanging from a single vertical cord inside a lift cabin, with the tension arrow up and the weight arrow down drawn the same length, and the lift's upward acceleration marked outside the cabin."/>
          <p:cNvPicPr>
            <a:picLocks noChangeAspect="1"/>
          </p:cNvPicPr>
          <p:nvPr/>
        </p:nvPicPr>
        <p:blipFill>
          <a:blip r:embed="rId3"/>
          <a:stretch>
            <a:fillRect/>
          </a:stretch>
        </p:blipFill>
        <p:spPr>
          <a:xfrm>
            <a:off x="7124700" y="1968500"/>
            <a:ext cx="4394200" cy="2335203"/>
          </a:xfrm>
          <a:prstGeom prst="rect">
            <a:avLst/>
          </a:prstGeom>
        </p:spPr>
      </p:pic>
      <p:sp>
        <p:nvSpPr>
          <p:cNvPr id="13"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mass hanging from a single vertical cord inside a lift cabin, with the tension arrow up and the weight arrow down drawn the same length, and the lift's upward acceleration marked outside the cabin.</a:t>
            </a:r>
          </a:p>
        </p:txBody>
      </p:sp>
      <p:sp>
        <p:nvSpPr>
          <p:cNvPr id="14"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no</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 = mg only when the vertical resultant is zero. Acceleration or additional forces change the tension — use T − mg = ma with upward chosen positive.</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It is true whenever the mass hangs still or moves at a steady speed, which is most of the ropes anyone has met, and that is why it feels like a rule. It is a special case: it holds only when the vertical resultant is zero.</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Use T − mg = ma with upward positive. Accelerating up needs T = m(g + a); accelerating down needs T = m(g − a); and in free fall, with a = g, the cord goes slack at T = 0.</a:t>
            </a:r>
          </a:p>
        </p:txBody>
      </p:sp>
      <p:sp>
        <p:nvSpPr>
          <p:cNvPr id="12" name="panel"/>
          <p:cNvSpPr/>
          <p:nvPr/>
        </p:nvSpPr>
        <p:spPr>
          <a:xfrm>
            <a:off x="558800" y="431800"/>
            <a:ext cx="11074400" cy="12700"/>
          </a:xfrm>
          <a:prstGeom prst="rect">
            <a:avLst/>
          </a:prstGeom>
          <a:solidFill>
            <a:srgbClr val="2F4B45"/>
          </a:solidFill>
          <a:ln>
            <a:noFill/>
          </a:ln>
        </p:spPr>
      </p:sp>
      <p:sp>
        <p:nvSpPr>
          <p:cNvPr id="1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FORCES  ·  TENSION FORCES</a:t>
            </a:r>
          </a:p>
        </p:txBody>
      </p:sp>
      <p:sp>
        <p:nvSpPr>
          <p:cNvPr id="1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5" name="panel"/>
          <p:cNvSpPr/>
          <p:nvPr/>
        </p:nvSpPr>
        <p:spPr>
          <a:xfrm>
            <a:off x="558800" y="6299200"/>
            <a:ext cx="11074400" cy="12700"/>
          </a:xfrm>
          <a:prstGeom prst="rect">
            <a:avLst/>
          </a:prstGeom>
          <a:solidFill>
            <a:srgbClr val="2F4B45"/>
          </a:solidFill>
          <a:ln>
            <a:noFill/>
          </a:ln>
        </p:spPr>
      </p:sp>
      <p:sp>
        <p:nvSpPr>
          <p:cNvPr id="1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Forces — Tension Forces. Built by GioPhysics from the lesson's own copy; nothing on these slides is re-authored.</a:t>
            </a:r>
          </a:p>
        </p:txBody>
      </p:sp>
      <p:sp>
        <p:nvSpPr>
          <p:cNvPr id="1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800" b="1" i="0" dirty="0">
                <a:solidFill>
                  <a:srgbClr val="102E29"/>
                </a:solidFill>
                <a:latin typeface="Arial"/>
                <a:cs typeface="Arial"/>
              </a:rPr>
              <a:t>One person pulls a rope tied to a wall with 200 N. Then two people pull the same rope, one at each end, with 200 N each. What does the rope's tension read 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Twice the people, twice the pulling, and the rope is stretched between them rather than tied to anything.</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200 N, both times. The wall was never a spectator — it was already pulling back with 200 N, which is what made the rope taut. Replacing it with a person changes who is doing the pulling and nothing else. A rope's tension is the force it transmits along itself, not the total of everything attached to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FORCES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2.6 Free-Body Diagrams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https://giophysics.com/chapter-3/free-body-diagrams-net-forces/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https://giophysics.com/chapter-3/tension-forces/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https://giophysics.com/chapter-3/presentation/?lesson=tension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Forces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https://giophysics.com/downloads/3-5-tension-forces.pdf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Tension is the pulling force transmitted along a taut rope, string, or cable.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cable holding a hanging lamp pulls upward on the lamp along the direction of the cable.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Follow the cord. Resolve the components. Choose the system.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Draw a separate tension arrow at every cord contact. The arrow lies along the cord, even when the cord is angled. A flexible cord pulls; it does not push, and the force on the object points away from it along the taut cord.</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massless cord over an ideal pulley has one tension magnitude, while real massive cords and imperfect pulleys can differ. Tension equals weight only in a particular balanced vertical case, because acceleration changes the required tension. Two boxes joined by a light cord have the same acceleration magnitude while the cord stays taut.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Tension pulls away from the chosen object.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Draw a separate tension arrow at every cord contact. The arrow lies along the cord, even when the cord is angled. A massless cord over an ideal pulley has one tension magnitude; real massive cords and imperfect pulleys can differ.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vertical components support the load.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cable is at angle θ above the horizontal. The horizontal components cancel; the two vertical components add to weight. Small angles make the cables nearly horizontal, and they then need a much larger tension to create enough upward component.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Near-horizontal cables carry surprisingly large tension.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vertical support needed is fixed at the load’s weight. Changing cable angle changes how much total tension is needed to supply that vertical component.</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At 30°, each cable tension equals the full weight. At steeper angles, less total tension is needed; at shallow angles, tension grows rapidly.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FORCES  ·  TENSION FORCES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Forces — Tension Forces.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Forces — Tension Forces</dc:title>
  <dc:subject>Forces</dc:subject>
  <dc:creator>GioPhysics</dc:creator>
  <cp:keywords>lesson, Forces, chapter-3,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