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Applied, Weight and Normal Forces. Lesson 3 of 11.</a:t>
            </a:r>
          </a:p>
          <a:p>
            <a:pPr marL="0" indent="0">
              <a:buNone/>
            </a:pPr>
            <a:r>
              <a:rPr lang="en-GB" sz="1200" dirty="0"/>
              <a:t>[Intro] Three familiar arrows can point in different directions. Resolve them first, then let the resultant predict the acceleration.</a:t>
            </a:r>
          </a:p>
          <a:p>
            <a:pPr marL="0" indent="0">
              <a:buNone/>
            </a:pPr>
            <a:r>
              <a:rPr lang="en-GB" sz="1200" dirty="0"/>
              <a:t>[Source] https://giophysics.com/chapter-3/applied-weight-normal-forces/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Choose axes that match the surface, write one force equation per axis, and only then connect acceleration to the motion.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Weight: W = mg</a:t>
            </a:r>
          </a:p>
          <a:p>
            <a:pPr marL="0" indent="0">
              <a:buNone/>
            </a:pPr>
            <a:r>
              <a:rPr lang="en-GB" sz="1200" dirty="0"/>
              <a:t>[In plain English] Earth’s gravitational pull. Near the surface, it points vertically downward.</a:t>
            </a:r>
          </a:p>
          <a:p>
            <a:pPr marL="0" indent="0">
              <a:buNone/>
            </a:pPr>
            <a:r>
              <a:rPr lang="en-GB" sz="1200" dirty="0"/>
              <a:t>[Note] Vertically downward near the surface</a:t>
            </a:r>
          </a:p>
          <a:p>
            <a:pPr marL="0" indent="0">
              <a:buNone/>
            </a:pPr>
            <a:r>
              <a:rPr lang="en-GB" sz="1200" dirty="0"/>
              <a:t>[Graph] Weight–mass explorer. At one location, gravitational field strength g is fixed, so weight is directly proportional to mass.</a:t>
            </a:r>
          </a:p>
          <a:p>
            <a:pPr marL="0" indent="0">
              <a:buNone/>
            </a:pPr>
            <a:r>
              <a:rPr lang="en-GB" sz="1200" dirty="0"/>
              <a:t>[Axes] Horizontal: mass m. Vertical: weight W.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Components of an angled pull: Fₓ = F cos θ · Fᵧ = F sin θ</a:t>
            </a:r>
          </a:p>
          <a:p>
            <a:pPr marL="0" indent="0">
              <a:buNone/>
            </a:pPr>
            <a:r>
              <a:rPr lang="en-GB" sz="1200" dirty="0"/>
              <a:t>[In plain English] A direct push or pull. At an angle, it has horizontal and vertical components. This is the same component method used in two-dimensional kinematics; here the components determine acceleration rather than velocity.</a:t>
            </a:r>
          </a:p>
          <a:p>
            <a:pPr marL="0" indent="0">
              <a:buNone/>
            </a:pPr>
            <a:r>
              <a:rPr lang="en-GB" sz="1200" dirty="0"/>
              <a:t>[Note] Positive angles pull upward; negative angles push downward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Normal force: FN = mg − F sin θ</a:t>
            </a:r>
          </a:p>
          <a:p>
            <a:pPr marL="0" indent="0">
              <a:buNone/>
            </a:pPr>
            <a:r>
              <a:rPr lang="en-GB" sz="1200" dirty="0"/>
              <a:t>[In plain English] Vertical acceleration is zero while contact remains. Once the upward component exceeds weight, contact is lost, FN = 0, and the object accelerates upward.</a:t>
            </a:r>
          </a:p>
          <a:p>
            <a:pPr marL="0" indent="0">
              <a:buNone/>
            </a:pPr>
            <a:r>
              <a:rPr lang="en-GB" sz="1200" dirty="0"/>
              <a:t>[Note] FN ⟂ surface, and it cannot pull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10 kg box on a smooth horizontal surface with a 40 N rope leaving it at 30° above the horizontal, the two components dashed in at the arrow's tip, the weight marked 98 N and the surface's push marked only as a question.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Normal force does not automatically equal weight. It changes when another force has a perpendicular component, when the surface is tilted, or when the object accelerates perpendicular to the surface.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40 N pull at 30° on a 10 kg box.</a:t>
            </a:r>
          </a:p>
          <a:p>
            <a:pPr marL="0" indent="0">
              <a:buNone/>
            </a:pPr>
            <a:r>
              <a:rPr lang="en-GB" sz="1200" dirty="0"/>
              <a:t>[Answer] FN = 78 N; aₓ = 3.46 m/s²</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components are Fₓ = 40 cos 30° = 34.6 N and Fᵧ = 40 sin 30° = 20 N.</a:t>
            </a:r>
          </a:p>
          <a:p>
            <a:pPr marL="0" indent="0">
              <a:buNone/>
            </a:pPr>
            <a:r>
              <a:rPr lang="en-GB" sz="1200" dirty="0"/>
              <a:t>[Step 2] Therefore FN = 98 − 20 = 78 N and aₓ = 34.6/10 = 3.46 m/s².</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 = 78 N; aₓ = 3.46 m/s²</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100 N upward pull on a 10 kg box.</a:t>
            </a:r>
          </a:p>
          <a:p>
            <a:pPr marL="0" indent="0">
              <a:buNone/>
            </a:pPr>
            <a:r>
              <a:rPr lang="en-GB" sz="1200" dirty="0"/>
              <a:t>[Answer] FN = 0; aᵧ = 0.20 m/s² upward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1.5 Kinematics 2D; 2.1 Applied Definitions; 2.2 Newton’s Laws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Weight is 98 N. The pull is 2 N larger, so the box loses contact.</a:t>
            </a:r>
          </a:p>
          <a:p>
            <a:pPr marL="0" indent="0">
              <a:buNone/>
            </a:pPr>
            <a:r>
              <a:rPr lang="en-GB" sz="1200" dirty="0"/>
              <a:t>[Step 2] FN = 0 and aᵧ = (100 − 98)/10 = 0.20 m/s² upward.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 = 0; aᵧ = 0.20 m/s² upward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Object on an incline.</a:t>
            </a:r>
          </a:p>
          <a:p>
            <a:pPr marL="0" indent="0">
              <a:buNone/>
            </a:pPr>
            <a:r>
              <a:rPr lang="en-GB" sz="1200" dirty="0"/>
              <a:t>[Answer] FN = mg cos β</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Choose x along the slope and y perpendicular to it.</a:t>
            </a:r>
          </a:p>
          <a:p>
            <a:pPr marL="0" indent="0">
              <a:buNone/>
            </a:pPr>
            <a:r>
              <a:rPr lang="en-GB" sz="1200" dirty="0"/>
              <a:t>[Step 2] Weight then becomes mg sin β down the slope and mg cos β into the surface.</a:t>
            </a:r>
          </a:p>
          <a:p>
            <a:pPr marL="0" indent="0">
              <a:buNone/>
            </a:pPr>
            <a:r>
              <a:rPr lang="en-GB" sz="1200" dirty="0"/>
              <a:t>[Step 3] With no other perpendicular force, FN = mg cos β.</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 = mg cos β</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65 kg passenger accelerating downward at 0.2g.</a:t>
            </a:r>
          </a:p>
          <a:p>
            <a:pPr marL="0" indent="0">
              <a:buNone/>
            </a:pPr>
            <a:r>
              <a:rPr lang="en-GB" sz="1200" dirty="0"/>
              <a:t>[Answer] FN = 510 N — about 52 kg on the display</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scale measures normal force, not weight.</a:t>
            </a:r>
          </a:p>
          <a:p>
            <a:pPr marL="0" indent="0">
              <a:buNone/>
            </a:pPr>
            <a:r>
              <a:rPr lang="en-GB" sz="1200" dirty="0"/>
              <a:t>[Step 2] FN = m(g − 0.2g), so it reads 510 N, or about 52 kg on a mass-calibrated display.</a:t>
            </a:r>
          </a:p>
          <a:p>
            <a:pPr marL="0" indent="0">
              <a:buNone/>
            </a:pPr>
            <a:r>
              <a:rPr lang="en-GB" sz="1200" dirty="0"/>
              <a:t>[Step 3] In free fall, the support force becomes zero even though gravity still acts: this is apparent weightlessness.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 = 510 N — about 52 kg on the display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rope pulls the 10 kg box with 40 N at 30° above the horizontal. The box stays on the surface. What is the surface pushing up with?</a:t>
            </a:r>
          </a:p>
          <a:p>
            <a:pPr marL="0" indent="0">
              <a:buNone/>
            </a:pPr>
            <a:r>
              <a:rPr lang="en-GB" sz="1200" dirty="0"/>
              <a:t>[Options] A 98 N — the weight has not changed   B 78 N   C 118 N</a:t>
            </a:r>
          </a:p>
          <a:p>
            <a:pPr marL="0" indent="0">
              <a:buNone/>
            </a:pPr>
            <a:r>
              <a:rPr lang="en-GB" sz="1200" dirty="0"/>
              <a:t>[Figure] A 10 kg box on a smooth horizontal surface with a 40 N rope leaving it at 30° above the horizontal, the two components dashed in at the arrow's tip, the weight marked 98 N and the surface's push marked only as a question.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78 N. The rope is doing part of the surface's job. Its vertical component is 40 sin 30° = 20 N upward, so the surface only has to make up the difference: FN = 98 − 20 = 78 N. 118 N comes from adding that 20 N instead of subtracting it, which would mean the rope was pressing the box down. And 98 N is the answer only when nothing else has a vertical component — the normal force is what the surface supplies, not a property the box carries around.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are standing on bathroom scales in a lift. It sets off upwards. Have you got heavier? The needle jumps for a couple of seconds, settles back to your usual number for the ride, and dips as the lift slows into the top floor.</a:t>
            </a:r>
          </a:p>
          <a:p>
            <a:pPr marL="0" indent="0">
              <a:buNone/>
            </a:pPr>
            <a:r>
              <a:rPr lang="en-GB" sz="1200" dirty="0"/>
              <a:t>[Answer] No. Your mass is unchanged and so is your weight, mg — the Earth has not moved. What the scales read is the normal force, the push of the floor on you, and while you are accelerating upwards the floor has to do more than hold you: it has to hold you and change your velocity. The scale never measured weight; it measured the surface.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book rests on a horizontal table. Are its weight and normal force a third-law pair?</a:t>
            </a:r>
          </a:p>
          <a:p>
            <a:pPr marL="0" indent="0">
              <a:buNone/>
            </a:pPr>
            <a:r>
              <a:rPr lang="en-GB" sz="1200" dirty="0"/>
              <a:t>[Options] A yes   B no</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book rests on a horizontal table. Are its weight and normal force a third-law pair?</a:t>
            </a:r>
          </a:p>
          <a:p>
            <a:pPr marL="0" indent="0">
              <a:buNone/>
            </a:pPr>
            <a:r>
              <a:rPr lang="en-GB" sz="1200" dirty="0"/>
              <a:t>[Option by option] A: They are equal and opposite here, which is the whole reason this keeps being chosen. But that equality is an accident of this particular table: tilt it, or pull upward on the book, and the two numbers come apart at once while the third-law pairing would not change at all.  B: Correct. Both act on the book. Weight pairs with the book's gravitational pull on the Earth; the normal force pairs with the book pressing down on the table. Two objects, one force each — that is the test.</a:t>
            </a:r>
          </a:p>
          <a:p>
            <a:pPr marL="0" indent="0">
              <a:buNone/>
            </a:pPr>
            <a:r>
              <a:rPr lang="en-GB" sz="1200" dirty="0"/>
              <a:t>[Answer] B — no</a:t>
            </a:r>
          </a:p>
          <a:p>
            <a:pPr marL="0" indent="0">
              <a:buNone/>
            </a:pPr>
            <a:r>
              <a:rPr lang="en-GB" sz="1200" dirty="0"/>
              <a:t>[Why] Both forces act on the book. Weight pairs with the book’s gravitational pull on Earth; normal pairs with the book pushing the table. A third-law pair must act on two different objects.</a:t>
            </a:r>
          </a:p>
          <a:p>
            <a:pPr marL="0" indent="0">
              <a:buNone/>
            </a:pPr>
            <a:r>
              <a:rPr lang="en-GB" sz="1200" dirty="0"/>
              <a:t>[Reveal] One click for the answer, then one for the reason.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https://giophysics.com/chapter-3/presentation/?lesson=weight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applied force is supplied by an agent, weight is gravity’s pull, and a normal force is a surface’s perpendicular support.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For a book pushed across a table, the hand pushes forward, Earth pulls downward, and the table pushes upward.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force belongs to an interaction. Its direction comes from that interaction, not from the object’s direction of travel. An applied force is a direct push or pull, and at an angle it has horizontal and vertical components. Weight is Earth’s gravitational pull, pointing vertically downward near the surface. A normal force is a contact force made by a surface: it is perpendicular to that surface and cannot pull. This is the same component method used in two-dimensional kinematics — here the components determine acceleration rather than velocity.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force belongs to an interaction. Its direction comes from that interaction, not from the object’s direction of travel. An applied force is a direct push or pull; at an angle, it has horizontal and vertical components. Weight is Earth’s gravitational pull, pointing vertically downward near the surface. A normal force is a contact force made by a surface: it is perpendicular to that surface and cannot pull.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This is the same component method used in two-dimensional kinematics. Here the components determine acceleration rather than velocity. Positive angles pull upward; negative angles push downward.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Keep mass and applied-force size fixed. As the pull rotates upward, its vertical component grows and the surface supplies less support. A downward push increases the normal force. Once the upward component reaches weight, the object leaves the surface and the normal force stays at zero.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hyperlink" Target="https://giophysics.com/chapter-3/presentation/?lesson=weigh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3/presentation/?lesson=weigh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kinematics-2d/" TargetMode="External"/><Relationship Id="rId4" Type="http://schemas.openxmlformats.org/officeDocument/2006/relationships/hyperlink" Target="https://giophysics.com/chapter-3/applied-definitions/" TargetMode="External"/><Relationship Id="rId5" Type="http://schemas.openxmlformats.org/officeDocument/2006/relationships/hyperlink" Target="https://giophysics.com/chapter-3/newtons-laws-of-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hyperlink" Target="https://giophysics.com/chapter-3/presentation/?lesson=weight"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3/friction-forces/" TargetMode="External"/><Relationship Id="rId4" Type="http://schemas.openxmlformats.org/officeDocument/2006/relationships/hyperlink" Target="https://giophysics.com/chapter-3/applied-weight-normal-forces/" TargetMode="External"/><Relationship Id="rId5" Type="http://schemas.openxmlformats.org/officeDocument/2006/relationships/hyperlink" Target="https://giophysics.com/chapter-3/presentation/?lesson=weight"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3-applied-weight-normal-forc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Source. Direction. Components. Resultant.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Applied, Weight and Normal Forces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Three familiar arrows can point in different directions. Resolve them first, then let the resultant predict the acceleration.</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11 in Forces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https://giophysics.com/chapter-3/applied-weight-normal-forces/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Four scenes, one component method.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axes that match the surface, write one force equation per axis, and only then connect acceleration to the motion.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Weight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mg</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Vertically downward near the surface</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Earth’s gravitational pull. Near the surface, it points vertically downward.</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Weight–mass explorer: At one location, gravitational field strength g is fixed, so weight is directly proportional to mass." descr="Weight–mass explorer: At one location, gravitational field strength g is fixed, so weight is directly proportional to mass."/>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Weight–mass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Components of an angled pull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Fₓ = F cos θ · Fᵧ = F sin θ</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Positive angles pull upward; negative angles push downward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direct push or pull. At an angle, it has horizontal and vertical components. This is the same component method used in two-dimensional kinematics; here the components determine acceleration rather than velocity.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Normal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FN = mg − F sin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FN ⟂ surface, and it cannot pull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Vertical acceleration is zero while contact remains. Once the upward component exceeds weight, contact is lost, FN = 0, and the object accelerates upward.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Pulling at an angle unloads the surface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10 kg box on a smooth horizontal surface with a 40 N rope leaving it at 30° above the horizontal, the two components dashed in at the arrow's tip, the weight marked 98 N and the surface's push marked only as a question." descr="A 10 kg box on a smooth horizontal surface with a 40 N rope leaving it at 30° above the horizontal, the two components dashed in at the arrow's tip, the weight marked 98 N and the surface's push marked only as a question."/>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10 kg box on a smooth horizontal surface with a 40 N rope leaving it at 30° above the horizontal, the two components dashed in at the arrow's tip, the weight marked 98 N and the surface's push marked only as a question.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Normal force does not automatically equal weight. It changes when another force has a perpendicular component, when the surface is tilted, or when the object accelerates perpendicular to the surface.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4 · SMOOTH HORIZONTAL SURFACE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569382" y="787400"/>
            <a:ext cx="2063818" cy="266700"/>
          </a:xfrm>
          <a:prstGeom prst="roundRect">
            <a:avLst>
              <a:gd name="adj" fmla="val 30000"/>
            </a:avLst>
          </a:prstGeom>
          <a:solidFill>
            <a:srgbClr val="E0A93F"/>
          </a:solidFill>
          <a:ln>
            <a:noFill/>
          </a:ln>
        </p:spPr>
      </p:sp>
      <p:sp>
        <p:nvSpPr>
          <p:cNvPr id="6" name="chip"/>
          <p:cNvSpPr txBox="1"/>
          <p:nvPr/>
        </p:nvSpPr>
        <p:spPr>
          <a:xfrm>
            <a:off x="9569382" y="787400"/>
            <a:ext cx="206381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smooth horizontal surface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40 N pull at 30° on a 10 kg box.</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4 · SMOOTH HORIZONTAL SURFACE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569382" y="787400"/>
            <a:ext cx="2063818" cy="266700"/>
          </a:xfrm>
          <a:prstGeom prst="roundRect">
            <a:avLst>
              <a:gd name="adj" fmla="val 30000"/>
            </a:avLst>
          </a:prstGeom>
          <a:solidFill>
            <a:srgbClr val="E0A93F"/>
          </a:solidFill>
          <a:ln>
            <a:noFill/>
          </a:ln>
        </p:spPr>
      </p:sp>
      <p:sp>
        <p:nvSpPr>
          <p:cNvPr id="6" name="chip"/>
          <p:cNvSpPr txBox="1"/>
          <p:nvPr/>
        </p:nvSpPr>
        <p:spPr>
          <a:xfrm>
            <a:off x="9569382" y="787400"/>
            <a:ext cx="206381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smooth horizontal surface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40 N pull at 30° on a 10 kg box.</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components are Fₓ = 40 cos 30° = 34.6 N and Fᵧ = 40 sin 30° = 20 N.</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Therefore FN = 98 − 20 = 78 N and aₓ = 34.6/10 = 3.46 m/s².</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4 · SMOOTH HORIZONTAL SURFACE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569382" y="787400"/>
            <a:ext cx="2063818" cy="266700"/>
          </a:xfrm>
          <a:prstGeom prst="roundRect">
            <a:avLst>
              <a:gd name="adj" fmla="val 30000"/>
            </a:avLst>
          </a:prstGeom>
          <a:solidFill>
            <a:srgbClr val="E0A93F"/>
          </a:solidFill>
          <a:ln>
            <a:noFill/>
          </a:ln>
        </p:spPr>
      </p:sp>
      <p:sp>
        <p:nvSpPr>
          <p:cNvPr id="6" name="chip"/>
          <p:cNvSpPr txBox="1"/>
          <p:nvPr/>
        </p:nvSpPr>
        <p:spPr>
          <a:xfrm>
            <a:off x="9569382" y="787400"/>
            <a:ext cx="206381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smooth horizontal surface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 = 78 N; aₓ = 3.46 m/s²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4 · CONTACT TEST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34228" y="787400"/>
            <a:ext cx="1098972" cy="266700"/>
          </a:xfrm>
          <a:prstGeom prst="roundRect">
            <a:avLst>
              <a:gd name="adj" fmla="val 30000"/>
            </a:avLst>
          </a:prstGeom>
          <a:solidFill>
            <a:srgbClr val="E0A93F"/>
          </a:solidFill>
          <a:ln>
            <a:noFill/>
          </a:ln>
        </p:spPr>
      </p:sp>
      <p:sp>
        <p:nvSpPr>
          <p:cNvPr id="6" name="chip"/>
          <p:cNvSpPr txBox="1"/>
          <p:nvPr/>
        </p:nvSpPr>
        <p:spPr>
          <a:xfrm>
            <a:off x="10534228" y="787400"/>
            <a:ext cx="109897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contact test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100 N upward pull on a 10 kg box.</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 Kinematics 2D</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2.1 Applied Definitions</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https://giophysics.com/chapter-3/applied-definitions/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2.2 Newton’s Laws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4 · CONTACT TEST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34228" y="787400"/>
            <a:ext cx="1098972" cy="266700"/>
          </a:xfrm>
          <a:prstGeom prst="roundRect">
            <a:avLst>
              <a:gd name="adj" fmla="val 30000"/>
            </a:avLst>
          </a:prstGeom>
          <a:solidFill>
            <a:srgbClr val="E0A93F"/>
          </a:solidFill>
          <a:ln>
            <a:noFill/>
          </a:ln>
        </p:spPr>
      </p:sp>
      <p:sp>
        <p:nvSpPr>
          <p:cNvPr id="6" name="chip"/>
          <p:cNvSpPr txBox="1"/>
          <p:nvPr/>
        </p:nvSpPr>
        <p:spPr>
          <a:xfrm>
            <a:off x="10534228" y="787400"/>
            <a:ext cx="109897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contact test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100 N upward pull on a 10 kg box.</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Weight is 98 N. The pull is 2 N larger, so the box loses contact.</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FN = 0 and aᵧ = (100 − 98)/10 = 0.20 m/s² upward.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4 · CONTACT TEST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34228" y="787400"/>
            <a:ext cx="1098972" cy="266700"/>
          </a:xfrm>
          <a:prstGeom prst="roundRect">
            <a:avLst>
              <a:gd name="adj" fmla="val 30000"/>
            </a:avLst>
          </a:prstGeom>
          <a:solidFill>
            <a:srgbClr val="E0A93F"/>
          </a:solidFill>
          <a:ln>
            <a:noFill/>
          </a:ln>
        </p:spPr>
      </p:sp>
      <p:sp>
        <p:nvSpPr>
          <p:cNvPr id="6" name="chip"/>
          <p:cNvSpPr txBox="1"/>
          <p:nvPr/>
        </p:nvSpPr>
        <p:spPr>
          <a:xfrm>
            <a:off x="10534228" y="787400"/>
            <a:ext cx="109897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contact test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 = 0; aᵧ = 0.20 m/s² upward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4 · ROTATE THE AXES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10543" y="787400"/>
            <a:ext cx="1322657" cy="266700"/>
          </a:xfrm>
          <a:prstGeom prst="roundRect">
            <a:avLst>
              <a:gd name="adj" fmla="val 30000"/>
            </a:avLst>
          </a:prstGeom>
          <a:solidFill>
            <a:srgbClr val="E0A93F"/>
          </a:solidFill>
          <a:ln>
            <a:noFill/>
          </a:ln>
        </p:spPr>
      </p:sp>
      <p:sp>
        <p:nvSpPr>
          <p:cNvPr id="6" name="chip"/>
          <p:cNvSpPr txBox="1"/>
          <p:nvPr/>
        </p:nvSpPr>
        <p:spPr>
          <a:xfrm>
            <a:off x="10310543" y="787400"/>
            <a:ext cx="13226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rotate the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Object on an incline.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4 · ROTATE THE AXES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10543" y="787400"/>
            <a:ext cx="1322657" cy="266700"/>
          </a:xfrm>
          <a:prstGeom prst="roundRect">
            <a:avLst>
              <a:gd name="adj" fmla="val 30000"/>
            </a:avLst>
          </a:prstGeom>
          <a:solidFill>
            <a:srgbClr val="E0A93F"/>
          </a:solidFill>
          <a:ln>
            <a:noFill/>
          </a:ln>
        </p:spPr>
      </p:sp>
      <p:sp>
        <p:nvSpPr>
          <p:cNvPr id="6" name="chip"/>
          <p:cNvSpPr txBox="1"/>
          <p:nvPr/>
        </p:nvSpPr>
        <p:spPr>
          <a:xfrm>
            <a:off x="10310543" y="787400"/>
            <a:ext cx="13226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rotate the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Object on an incline.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x along the slope and y perpendicular to it.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Weight then becomes mg sin β down the slope and mg cos β into the surface.</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no other perpendicular force, FN = mg cos 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4 · ROTATE THE AXES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310543" y="787400"/>
            <a:ext cx="1322657" cy="266700"/>
          </a:xfrm>
          <a:prstGeom prst="roundRect">
            <a:avLst>
              <a:gd name="adj" fmla="val 30000"/>
            </a:avLst>
          </a:prstGeom>
          <a:solidFill>
            <a:srgbClr val="E0A93F"/>
          </a:solidFill>
          <a:ln>
            <a:noFill/>
          </a:ln>
        </p:spPr>
      </p:sp>
      <p:sp>
        <p:nvSpPr>
          <p:cNvPr id="6" name="chip"/>
          <p:cNvSpPr txBox="1"/>
          <p:nvPr/>
        </p:nvSpPr>
        <p:spPr>
          <a:xfrm>
            <a:off x="10310543" y="787400"/>
            <a:ext cx="13226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rotate the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 = mg cos 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4 OF 4 · APPARENT WEIGHT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226771" y="787400"/>
            <a:ext cx="1406429" cy="266700"/>
          </a:xfrm>
          <a:prstGeom prst="roundRect">
            <a:avLst>
              <a:gd name="adj" fmla="val 30000"/>
            </a:avLst>
          </a:prstGeom>
          <a:solidFill>
            <a:srgbClr val="E0A93F"/>
          </a:solidFill>
          <a:ln>
            <a:noFill/>
          </a:ln>
        </p:spPr>
      </p:sp>
      <p:sp>
        <p:nvSpPr>
          <p:cNvPr id="6" name="chip"/>
          <p:cNvSpPr txBox="1"/>
          <p:nvPr/>
        </p:nvSpPr>
        <p:spPr>
          <a:xfrm>
            <a:off x="10226771" y="787400"/>
            <a:ext cx="14064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apparent weight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65 kg passenger accelerating downward at 0.2g.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4 OF 4 · APPARENT WEIGHT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226771" y="787400"/>
            <a:ext cx="1406429" cy="266700"/>
          </a:xfrm>
          <a:prstGeom prst="roundRect">
            <a:avLst>
              <a:gd name="adj" fmla="val 30000"/>
            </a:avLst>
          </a:prstGeom>
          <a:solidFill>
            <a:srgbClr val="E0A93F"/>
          </a:solidFill>
          <a:ln>
            <a:noFill/>
          </a:ln>
        </p:spPr>
      </p:sp>
      <p:sp>
        <p:nvSpPr>
          <p:cNvPr id="6" name="chip"/>
          <p:cNvSpPr txBox="1"/>
          <p:nvPr/>
        </p:nvSpPr>
        <p:spPr>
          <a:xfrm>
            <a:off x="10226771" y="787400"/>
            <a:ext cx="14064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apparent weight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65 kg passenger accelerating downward at 0.2g.</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scale measures normal force, not weight.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FN = m(g − 0.2g), so it reads 510 N, or about 52 kg on a mass-calibrated display.</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free fall, the support force becomes zero even though gravity still acts: this is apparent weightlessness.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4 OF 4 · APPARENT WEIGHT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226771" y="787400"/>
            <a:ext cx="1406429" cy="266700"/>
          </a:xfrm>
          <a:prstGeom prst="roundRect">
            <a:avLst>
              <a:gd name="adj" fmla="val 30000"/>
            </a:avLst>
          </a:prstGeom>
          <a:solidFill>
            <a:srgbClr val="E0A93F"/>
          </a:solidFill>
          <a:ln>
            <a:noFill/>
          </a:ln>
        </p:spPr>
      </p:sp>
      <p:sp>
        <p:nvSpPr>
          <p:cNvPr id="6" name="chip"/>
          <p:cNvSpPr txBox="1"/>
          <p:nvPr/>
        </p:nvSpPr>
        <p:spPr>
          <a:xfrm>
            <a:off x="10226771" y="787400"/>
            <a:ext cx="14064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apparent weight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 = 510 N — about 52 kg on the display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rope pulls the 10 kg box with 40 N at 30° above the horizontal. The box stays on the surface. What is the surface pushing up with?</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98 N — the weight has not changed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78 N</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118 N</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10 kg box on a smooth horizontal surface with a 40 N rope leaving it at 30° above the horizontal, the two components dashed in at the arrow's tip, the weight marked 98 N and the surface's push marked only as a question." descr="A 10 kg box on a smooth horizontal surface with a 40 N rope leaving it at 30° above the horizontal, the two components dashed in at the arrow's tip, the weight marked 98 N and the surface's push marked only as a ques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10 kg box on a smooth horizontal surface with a 40 N rope leaving it at 30° above the horizontal, the two components dashed in at the arrow's tip, the weight marked 98 N and the surface's push marked only as a question.</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78 N</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rope is doing part of the surface's job. Its vertical component is 40 sin 30° = 20 N upward, so the surface only has to make up the difference: FN = 98 − 20 = 78 N. 118 N comes from adding that 20 N instead of subtracting it, which would mean the rope was pressing the box down. And 98 N is the answer only when nothing else has a vertical component — the normal force is what the surface supplies, not a property the box carries around.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are standing on bathroom scales in a lift. It sets off upwards. Have you got heavier?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needle jumps for a couple of seconds, settles back to your usual number for the ride, and dips as the lift slows into the top floor.</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Your mass is unchanged and so is your weight, mg — the Earth has not moved. What the scales read is the normal force, the push of the floor on you, and while you are accelerating upwards the floor has to do more than hold you: it has to hold you and change your velocity. The scale never measured weight; it measured the surface.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26019"/>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book rests on a horizontal table. Are its weight and normal force a third-law pair?</a:t>
            </a:r>
          </a:p>
        </p:txBody>
      </p:sp>
      <p:sp>
        <p:nvSpPr>
          <p:cNvPr id="7" name="option-letter"/>
          <p:cNvSpPr txBox="1"/>
          <p:nvPr/>
        </p:nvSpPr>
        <p:spPr>
          <a:xfrm>
            <a:off x="558800" y="3509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09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yes</a:t>
            </a:r>
          </a:p>
        </p:txBody>
      </p:sp>
      <p:sp>
        <p:nvSpPr>
          <p:cNvPr id="9" name="option-letter"/>
          <p:cNvSpPr txBox="1"/>
          <p:nvPr/>
        </p:nvSpPr>
        <p:spPr>
          <a:xfrm>
            <a:off x="558800" y="3890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890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a:t>
            </a:r>
          </a:p>
        </p:txBody>
      </p:sp>
      <p:sp>
        <p:nvSpPr>
          <p:cNvPr id="11" name="panel"/>
          <p:cNvSpPr/>
          <p:nvPr/>
        </p:nvSpPr>
        <p:spPr>
          <a:xfrm>
            <a:off x="558800" y="431800"/>
            <a:ext cx="11074400" cy="12700"/>
          </a:xfrm>
          <a:prstGeom prst="rect">
            <a:avLst/>
          </a:prstGeom>
          <a:solidFill>
            <a:srgbClr val="C6C8BB"/>
          </a:solidFill>
          <a:ln>
            <a:noFill/>
          </a:ln>
        </p:spPr>
      </p:sp>
      <p:sp>
        <p:nvSpPr>
          <p:cNvPr id="12"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3"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4" name="panel"/>
          <p:cNvSpPr/>
          <p:nvPr/>
        </p:nvSpPr>
        <p:spPr>
          <a:xfrm>
            <a:off x="558800" y="6299200"/>
            <a:ext cx="11074400" cy="12700"/>
          </a:xfrm>
          <a:prstGeom prst="rect">
            <a:avLst/>
          </a:prstGeom>
          <a:solidFill>
            <a:srgbClr val="C6C8BB"/>
          </a:solidFill>
          <a:ln>
            <a:noFill/>
          </a:ln>
        </p:spPr>
      </p:sp>
      <p:sp>
        <p:nvSpPr>
          <p:cNvPr id="15"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6"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no</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Both forces act on the book. Weight pairs with the book’s gravitational pull on Earth; normal pairs with the book pushing the table. A third-law pair must act on two different objects.</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They are equal and opposite here, which is the whole reason this keeps being chosen. But that equality is an accident of this particular table: tilt it, or pull upward on the book, and the two numbers come apart at once while the third-law pairing would not change at all.</a:t>
            </a:r>
          </a:p>
        </p:txBody>
      </p:sp>
      <p:sp>
        <p:nvSpPr>
          <p:cNvPr id="11" name="text"/>
          <p:cNvSpPr txBox="1"/>
          <p:nvPr/>
        </p:nvSpPr>
        <p:spPr>
          <a:xfrm>
            <a:off x="558800" y="43230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Both act on the book. Weight pairs with the book's gravitational pull on the Earth; the normal force pairs with the book pressing down on the table. Two objects, one force each — that is the test.</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WEIGHT AND NORMAL FORCES</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Weight and Normal Forces.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2.4 Friction Forces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https://giophysics.com/chapter-3/friction-forces/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https://giophysics.com/chapter-3/applied-weight-normal-forces/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https://giophysics.com/chapter-3/presentation/?lesson=weight</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https://giophysics.com/downloads/3-3-applied-weight-normal-forces.pdf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applied force is supplied by an agent, weight is gravity’s pull, and a normal force is a surface’s perpendicular support.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a book pushed across a table, the hand pushes forward, Earth pulls downward, and the table pushes upward.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Source. Direction. Components. Resultant.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force belongs to an interaction. Its direction comes from that interaction, not from the object’s direction of travel. An applied force is a direct push or pull, and at an angle it has horizontal and vertical components.</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Weight is Earth’s gravitational pull, pointing vertically downward near the surface. A normal force is a contact force made by a surface: it is perpendicular to that surface and cannot pull. This is the same component method used in two-dimensional kinematics — here the components determine acceleration rather than velocity.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Name each arrow before using an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force belongs to an interaction. Its direction comes from that interaction, not from the object’s direction of travel. An applied force is a direct push or pull; at an angle, it has horizontal and vertical components.</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Weight is Earth’s gravitational pull, pointing vertically downward near the surface. A normal force is a contact force made by a surface: it is perpendicular to that surface and cannot pull.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Split the angled pull into x and 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This is the same component method used in two-dimensional kinematics. Here the components determine acceleration rather than velocity. Positive angles pull upward; negative angles push downward.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Pulling upward unloads the surface.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Keep mass and applied-force size fixed. As the pull rotates upward, its vertical component grows and the surface supplies less support.</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downward push increases the normal force. Once the upward component reaches weight, the object leaves the surface and the normal force stays at zero.</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WEIGHT AND NORMAL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Weight and Normal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Applied, Weight and Normal Forces</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