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Electricity &amp; Magnetism — Electrical Safety. Lesson 7 of 7.</a:t>
            </a:r>
          </a:p>
          <a:p>
            <a:pPr marL="0" indent="0">
              <a:buNone/>
            </a:pPr>
            <a:r>
              <a:rPr lang="en-GB" sz="1200" dirty="0"/>
              <a:t>[Intro] Mains electricity is the one part of the course that can hurt you. Three wires, a fuse in the right place, an earthed metal case and an RCD make up a layered system designed so that when something goes wrong, the supply is cut before the cable burns or the person is harmed.</a:t>
            </a:r>
          </a:p>
          <a:p>
            <a:pPr marL="0" indent="0">
              <a:buNone/>
            </a:pPr>
            <a:r>
              <a:rPr lang="en-GB" sz="1200" dirty="0"/>
              <a:t>[Source] https://giophysics.com/chapter-39/electrical-safety/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double-insulated appliance has a plastic casing that can never become live, so its two-core flex needs no earth wire at all. The RCD guards the person directly: it compares live and neutral currents and trips on a 30 mA imbalance within about 30 ms — sensitive and fast enough to matter to a heartbeat, which no fuse can ever be.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Choosing a fuse: I = P/V</a:t>
            </a:r>
          </a:p>
          <a:p>
            <a:pPr marL="0" indent="0">
              <a:buNone/>
            </a:pPr>
            <a:r>
              <a:rPr lang="en-GB" sz="1200" dirty="0"/>
              <a:t>[In plain English] Work out the appliance’s normal current first — the fuse must sit just above it, so it ignores everyday use but melts on a fault.</a:t>
            </a:r>
          </a:p>
          <a:p>
            <a:pPr marL="0" indent="0">
              <a:buNone/>
            </a:pPr>
            <a:r>
              <a:rPr lang="en-GB" sz="1200" dirty="0"/>
              <a:t>[Note] Rating just above the working current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Earth-fault current: I = V/R(earth)</a:t>
            </a:r>
          </a:p>
          <a:p>
            <a:pPr marL="0" indent="0">
              <a:buNone/>
            </a:pPr>
            <a:r>
              <a:rPr lang="en-GB" sz="1200" dirty="0"/>
              <a:t>[In plain English] A live-to-case fault meets the low-resistance earth path, and the enormous current melts the fuse in milliseconds — the case goes dead.</a:t>
            </a:r>
          </a:p>
          <a:p>
            <a:pPr marL="0" indent="0">
              <a:buNone/>
            </a:pPr>
            <a:r>
              <a:rPr lang="en-GB" sz="1200" dirty="0"/>
              <a:t>[Note] A 0.2 Ω path gives about 1150 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Current through a body: I = V/R(body)</a:t>
            </a:r>
          </a:p>
          <a:p>
            <a:pPr marL="0" indent="0">
              <a:buNone/>
            </a:pPr>
            <a:r>
              <a:rPr lang="en-GB" sz="1200" dirty="0"/>
              <a:t>[In plain English] The same 230 V drives about 2 mA through dry skin but hundreds of milliamps through wet skin — it is the current, not the voltage, that injures.</a:t>
            </a:r>
          </a:p>
          <a:p>
            <a:pPr marL="0" indent="0">
              <a:buNone/>
            </a:pPr>
            <a:r>
              <a:rPr lang="en-GB" sz="1200" dirty="0"/>
              <a:t>[Note] Dry skin ~100 kΩ, wet skin ~1 kΩ</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RCD trip condition: I(live) − I(neutral) ≥ 30 mA</a:t>
            </a:r>
          </a:p>
          <a:p>
            <a:pPr marL="0" indent="0">
              <a:buNone/>
            </a:pPr>
            <a:r>
              <a:rPr lang="en-GB" sz="1200" dirty="0"/>
              <a:t>[In plain English] Current escaping to earth through a person never returns along the neutral — the RCD senses the imbalance and opens the circuit in milliseconds.</a:t>
            </a:r>
          </a:p>
          <a:p>
            <a:pPr marL="0" indent="0">
              <a:buNone/>
            </a:pPr>
            <a:r>
              <a:rPr lang="en-GB" sz="1200" dirty="0"/>
              <a:t>[Note] Disconnects within about 30 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a:p>
            <a:pPr marL="0" indent="0">
              <a:buNone/>
            </a:pPr>
            <a:r>
              <a:rPr lang="en-GB" sz="1200" dirty="0"/>
              <a:t>[Where it came from] IGCSE Topic 4 · Electricity and magnetism, question 9; syllabus 4.4.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switch or fuse in the neutral wire looks fine — the appliance still turns on and off — but every conductor inside remains connected to the live 230 V, waiting for a path through you. Both belong in the live wire. And it is current, not voltage, that injures: the same 230 V is a faint tingle through dry skin and a fatal shock through wet skin.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2.2 kW kettle runs on the 230 V mains. Choose its fuse from the standard ratings 3 A, 5 A and 13 A.</a:t>
            </a:r>
          </a:p>
          <a:p>
            <a:pPr marL="0" indent="0">
              <a:buNone/>
            </a:pPr>
            <a:r>
              <a:rPr lang="en-GB" sz="1200" dirty="0"/>
              <a:t>[Answer] 13 A fuse (normal current ≈ 9.6 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P/V = 2200 ÷ 230 ≈ 9.6 A.</a:t>
            </a:r>
          </a:p>
          <a:p>
            <a:pPr marL="0" indent="0">
              <a:buNone/>
            </a:pPr>
            <a:r>
              <a:rPr lang="en-GB" sz="1200" dirty="0"/>
              <a:t>[Step 2] 3 A and 5 A would melt the moment the kettle is switched on.</a:t>
            </a:r>
          </a:p>
          <a:p>
            <a:pPr marL="0" indent="0">
              <a:buNone/>
            </a:pPr>
            <a:r>
              <a:rPr lang="en-GB" sz="1200" dirty="0"/>
              <a:t>[Step 3] The smallest rating above 9.6 A is 13 A — small enough to melt on a fault, large enough to ignore normal use.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heating effect &amp; fuses; Electric power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13 A fuse (normal current ≈ 9.6 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W lamp has thin flex safely rated 3 A, but its plug holds a 13 A fuse. A partial fault draws 5.0 A through the cord, which has resistance 0.50 Ω. Show why the fuse never acts, and what happens to the cord.</a:t>
            </a:r>
          </a:p>
          <a:p>
            <a:pPr marL="0" indent="0">
              <a:buNone/>
            </a:pPr>
            <a:r>
              <a:rPr lang="en-GB" sz="1200" dirty="0"/>
              <a:t>[Answer] 12.5 W cooks the 3 A cord; the 13 A fuse never blows — a 3 A fuse would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Normal current: I = 60 ÷ 230 ≈ 0.26 A — the cord runs cool, and the right fuse is 3 A, matching the flex's own 3 A rating.</a:t>
            </a:r>
          </a:p>
          <a:p>
            <a:pPr marL="0" indent="0">
              <a:buNone/>
            </a:pPr>
            <a:r>
              <a:rPr lang="en-GB" sz="1200" dirty="0"/>
              <a:t>[Step 2] Heat in the cord normally: P = I²R = 0.26² × 0.50 ≈ 0.03 W. During the fault: 5.0² × 0.50 = 12.5 W — about 370 times more, cooking the insulation along its length.</a:t>
            </a:r>
          </a:p>
          <a:p>
            <a:pPr marL="0" indent="0">
              <a:buNone/>
            </a:pPr>
            <a:r>
              <a:rPr lang="en-GB" sz="1200" dirty="0"/>
              <a:t>[Step 3] The 13 A fuse sees 5.0 A as a perfectly normal current and never melts; a 3 A fuse would have blown at once.</a:t>
            </a:r>
          </a:p>
          <a:p>
            <a:pPr marL="0" indent="0">
              <a:buNone/>
            </a:pPr>
            <a:r>
              <a:rPr lang="en-GB" sz="1200" dirty="0"/>
              <a:t>[Step 4] A fuse only protects a cable it is matched to — an oversized fuse protects nothing.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12.5 W cooks the 3 A cord; the 13 A fuse never blows — a 3 A fuse would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rule has been remembered backwards. A fuse below the working current melts the instant the kettle is switched on, every time — the appliance simply never works. The rating goes just above the normal current: high enough to ignore everyday use, low enough to melt before the flex overheats. Here that means the 13 A, because 9.6 A has already ruled out the 3 A and the 5 A.</a:t>
            </a:r>
          </a:p>
          <a:p>
            <a:pPr marL="0" indent="0">
              <a:buNone/>
            </a:pPr>
            <a:r>
              <a:rPr lang="en-GB" sz="1200" dirty="0"/>
              <a:t>[It should say] The fuse must sit just above the working current, so fit the 13 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230 V, the same person, twice over. Which of the two shocks is the dangerous one?</a:t>
            </a:r>
          </a:p>
          <a:p>
            <a:pPr marL="0" indent="0">
              <a:buNone/>
            </a:pPr>
            <a:r>
              <a:rPr lang="en-GB" sz="1200" dirty="0"/>
              <a:t>[Options] A Both equally — 230 V is 230 V, whatever the hands are like   B Neither: the fuse in the supply cuts off long before either shock matters   C The wet one — 230 mA against 2.3 mA</a:t>
            </a:r>
          </a:p>
          <a:p>
            <a:pPr marL="0" indent="0">
              <a:buNone/>
            </a:pPr>
            <a:r>
              <a:rPr lang="en-GB" sz="1200" dirty="0"/>
              <a:t>[Figure] 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 wet one — 230 mA against 2.3 mA. Voltage is only half the story; what passes through a body is set by that body's resistance. Dry skin at about 100 kΩ passes 230 ÷ 100 000 = 2.3 mA, which is a nasty tingle. Wet skin at about 1.0 kΩ passes 230 mA, several times the roughly 50 mA that can stop a heart. And no fuse helps with either: the smallest standard fuse needs 3000 mA before it melts, so it sees a lethal shock as an unremarkable load. Only an RCD, watching for a 30 mA difference between live and neutral, reacts in time.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flex of a double-insulated hair dryer contains only two wires. Which wire is missing, and why is that safe?</a:t>
            </a:r>
          </a:p>
          <a:p>
            <a:pPr marL="0" indent="0">
              <a:buNone/>
            </a:pPr>
            <a:r>
              <a:rPr lang="en-GB" sz="1200" dirty="0"/>
              <a:t>[Options] A The neutral — the case completes the circuit   B The earth — the plastic case can never become live   C The live — the dryer runs on neutral alone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flex of a double-insulated hair dryer contains only two wires. Which wire is missing, and why is that safe?</a:t>
            </a:r>
          </a:p>
          <a:p>
            <a:pPr marL="0" indent="0">
              <a:buNone/>
            </a:pPr>
            <a:r>
              <a:rPr lang="en-GB" sz="1200" dirty="0"/>
              <a:t>[Option by option] A: A case that carried the return current would be a case at working current all day long — the opposite of safe. Neutral is one of the two wires that must be present: without it there is no complete circuit and the dryer does not run at all.  B: Correct. The earth wire's only job is to give a live-to-case fault a low-resistance path so the fuse blows at once. A plastic case can never become live, so there is nothing for it to protect.  C: Nothing runs on the neutral alone. It sits at close to 0 V, and a current needs a potential difference — two different potentials, not one. Take the live away and there is no p.d. across the element and no current whatever.</a:t>
            </a:r>
          </a:p>
          <a:p>
            <a:pPr marL="0" indent="0">
              <a:buNone/>
            </a:pPr>
            <a:r>
              <a:rPr lang="en-GB" sz="1200" dirty="0"/>
              <a:t>[Answer] B — The earth — the plastic case can never become live</a:t>
            </a:r>
          </a:p>
          <a:p>
            <a:pPr marL="0" indent="0">
              <a:buNone/>
            </a:pPr>
            <a:r>
              <a:rPr lang="en-GB" sz="1200" dirty="0"/>
              <a:t>[Why] Double insulation means no exposed metal can ever connect to the live wire, so there is nothing for an earth wire to protect — the flex carries live and neutral only.</a:t>
            </a:r>
          </a:p>
          <a:p>
            <a:pPr marL="0" indent="0">
              <a:buNone/>
            </a:pPr>
            <a:r>
              <a:rPr lang="en-GB" sz="1200" dirty="0"/>
              <a:t>[Reveal] One click for the answer, then one for the reason.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Inside a 2.0 kW washing machine the live wire frays and touches the earthed metal case. The earth path has resistance 0.20 Ω. Find the fault current and explain the sequence that follows.</a:t>
            </a:r>
          </a:p>
          <a:p>
            <a:pPr marL="0" indent="0">
              <a:buNone/>
            </a:pPr>
            <a:r>
              <a:rPr lang="en-GB" sz="1200" dirty="0"/>
              <a:t>[Answer] I = 1150 A — the fuse blows in milliseconds and the case goes dead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heater is switched off at its own switch. Somebody opens the case, touches a terminal inside, and is killed. How? The switch worked perfectly. The heater was cold and completely dead, and the person checked that it was off before opening it.</a:t>
            </a:r>
          </a:p>
          <a:p>
            <a:pPr marL="0" indent="0">
              <a:buNone/>
            </a:pPr>
            <a:r>
              <a:rPr lang="en-GB" sz="1200" dirty="0"/>
              <a:t>[Answer] The switch had been fitted into the neutral wire instead of the live one. Breaking the neutral stops the current, so the appliance behaves exactly as it should — but every conductor inside it stays connected to the 230 V live, waiting for a path to earth. Off is not the same as dead. The switch and the fuse both belong in the live wire.</a:t>
            </a:r>
          </a:p>
          <a:p>
            <a:pPr marL="0" indent="0">
              <a:buNone/>
            </a:pPr>
            <a:r>
              <a:rPr lang="en-GB" sz="1200" dirty="0"/>
              <a:t>[Figure] An appliance inside a dashed outline: the brown live wire runs unbroken from the supply into it and down to the element, while the switch — drawn open — sits in the blue neutral wire on the return side. A picked-out dot on the live conductor inside the case marks exposed metal, and the caption under the circuit says the appliance is off.</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Fault current: I = V/R = 230 ÷ 0.20 = 1150 A.</a:t>
            </a:r>
          </a:p>
          <a:p>
            <a:pPr marL="0" indent="0">
              <a:buNone/>
            </a:pPr>
            <a:r>
              <a:rPr lang="en-GB" sz="1200" dirty="0"/>
              <a:t>[Step 2] That is nearly ninety times the 13 A fuse rating — the fuse wire melts in a few milliseconds.</a:t>
            </a:r>
          </a:p>
          <a:p>
            <a:pPr marL="0" indent="0">
              <a:buNone/>
            </a:pPr>
            <a:r>
              <a:rPr lang="en-GB" sz="1200" dirty="0"/>
              <a:t>[Step 3] The live side is disconnected, so the case never stays at 230 V and the machine simply goes dead.</a:t>
            </a:r>
          </a:p>
          <a:p>
            <a:pPr marL="0" indent="0">
              <a:buNone/>
            </a:pPr>
            <a:r>
              <a:rPr lang="en-GB" sz="1200" dirty="0"/>
              <a:t>[Step 4] Without the earth wire the case would wait at 230 V: a touching person draws only ≈ 0.1 A, which the 13 A fuse ignores completely.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1150 A — the fuse blows in milliseconds and the case goes dead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person touches a live 230 V conductor. Dry skin gives a body resistance of about 100 kΩ, wet skin about 1.0 kΩ; sustained currents above roughly 50 mA can be fatal. Compare the two currents, show why no fuse helps, and find the charge that passes before a 30 mA RCD trips in 30 ms.</a:t>
            </a:r>
          </a:p>
          <a:p>
            <a:pPr marL="0" indent="0">
              <a:buNone/>
            </a:pPr>
            <a:r>
              <a:rPr lang="en-GB" sz="1200" dirty="0"/>
              <a:t>[Answer] 2.3 mA dry, 230 mA wet; only the RCD acts — ≈ 7 mC before it trips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Dry: I = 230 ÷ 100 000 = 2.3 mA — an unpleasant tingle, below the danger level.</a:t>
            </a:r>
          </a:p>
          <a:p>
            <a:pPr marL="0" indent="0">
              <a:buNone/>
            </a:pPr>
            <a:r>
              <a:rPr lang="en-GB" sz="1200" dirty="0"/>
              <a:t>[Step 2] Wet: I = 230 ÷ 1000 = 230 mA — several times the ≈ 50 mA fatal threshold. Damp conditions are the difference between the two.</a:t>
            </a:r>
          </a:p>
          <a:p>
            <a:pPr marL="0" indent="0">
              <a:buNone/>
            </a:pPr>
            <a:r>
              <a:rPr lang="en-GB" sz="1200" dirty="0"/>
              <a:t>[Step 3] Even the smallest 3 A fuse needs 3000 mA to melt — it can never react to a 230 mA shock.</a:t>
            </a:r>
          </a:p>
          <a:p>
            <a:pPr marL="0" indent="0">
              <a:buNone/>
            </a:pPr>
            <a:r>
              <a:rPr lang="en-GB" sz="1200" dirty="0"/>
              <a:t>[Step 4] The RCD trips on the 30 mA imbalance within about 30 ms: q = It ≈ 0.23 × 0.030 ≈ 7 mC passes — a violent jolt, but a survivable one.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2.3 mA dry, 230 mA wet; only the RCD acts — ≈ 7 mC before it trips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https://giophysics.com/chapter-39/presentation/?lesson=safety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Electrical safety is the layered system of live, neutral and earth wires, fuses and circuit breakers, earthed cases, double insulation and RCDs that cuts off the supply when a fault current flows — the fuse protecting the cable, the earth wire and RCD protecting the person.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2.2 kW kettle draws I = 2200 ÷ 230 ≈ 9.6 A, so its plug carries a 13 A fuse — the smallest standard rating above the normal current.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Mains power arrives on the brown live wire, which swings to 230 V, and returns on the blue neutral wire, held near 0 V. The striped green-and-yellow earth wire carries no current at all — until a fault gives it a job. The switch and the fuse both sit in the live wire, so switching off or blowing the fuse leaves the whole appliance dead instead of waiting at 230 V. The fuse rating is chosen just above the working current I = P/V, so it ignores normal use but melts before the cable overheats. Earthing a metal case turns a live-to-case fault into an enormous current that blows the fuse at once — while the person’s real guardian is the RCD, which compares live and neutral currents and disconnects within milliseconds when even 30 mA goes missing through a body.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brown live wire delivers the energy at 230 V; the blue neutral completes the loop near earth potential; the green-and-yellow earth wire ties the metal case to the ground and normally carries nothing. Switch and fuse go in the live wire: break the live and the appliance is completely dead — break the neutral instead and everything inside still sits at 230 V.</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Damaged insulation exposes the live conductor. Overloaded sockets and multiway adaptors push a flex past its rated current until the insulation overheats. Damp conditions slash the resistance between a live part and a hand. Each hazard is a low-resistance path forming where none should exist.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fuse melts to save the cable from overheating — it acts on amperes, not on people. Earthing recruits it for safety: if the live wire touches an earthed case, the fault current is hundreds of amperes, the fuse blows instantly, and the case never stays live. Without the earth wire, the case simply waits at 230 V.</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hapter-39/presentation/?lesson=safety"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igcse/exams/electricity-and-magnetism#q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9/heating-effect/" TargetMode="External"/><Relationship Id="rId4" Type="http://schemas.openxmlformats.org/officeDocument/2006/relationships/hyperlink" Target="https://giophysics.com/chapter-22/electric-pow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hyperlink" Target="https://giophysics.com/chapter-39/presentation/?lesson=safet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39/presentation/?lesson=safet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giophysics.com/chapter-39/electrical-safety/" TargetMode="External"/><Relationship Id="rId4" Type="http://schemas.openxmlformats.org/officeDocument/2006/relationships/hyperlink" Target="https://giophysics.com/chapter-39/presentation/?lesson=safety" TargetMode="External"/><Relationship Id="rId5" Type="http://schemas.openxmlformats.org/officeDocument/2006/relationships/hyperlink" Target="https://giophysics.com/chapter-39/" TargetMode="External"/><Relationship Id="rId6" Type="http://schemas.openxmlformats.org/officeDocument/2006/relationships/hyperlink" Target="https://giophysics.com/downloads/39-7-electrical-safe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20 · Electricity &amp;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Fuses guard the cable, RCDs guard you</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Electrical Safety</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Mains electricity is the one part of the course that can hurt you. Three wires, a fuse in the right place, an earthed metal case and an RCD make up a layered system designed so that when something goes wrong, the supply is cut before the cable burns or the person is harmed.</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Electricity &amp; Magnetism</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https://giophysics.com/chapter-39/electrical-safety/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Double insulation and RCDs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double-insulated appliance has a plastic casing that can never become live, so its two-core flex needs no earth wire at all. The RCD guards the person directly: it compares live and neutral currents and trips on a 30 mA imbalance within about 30 ms — sensitive and fast enough to matter to a heartbeat, which no fuse can ever be.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Choosing a fuse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P/V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Rating just above the working current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out the appliance’s normal current first — the fuse must sit just above it, so it ignores everyday use but melts on a fault.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Earth-fault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V/R(earth)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0.2 Ω path gives about 1150 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live-to-case fault meets the low-resistance earth path, and the enormous current melts the fuse in milliseconds — the case goes dead.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Current through a body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V/R(body)</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Dry skin ~100 kΩ, wet skin ~1 kΩ</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230 V drives about 2 mA through dry skin but hundreds of milliamps through wet skin — it is the current, not the voltage, that injures.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RCD trip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I(live) − I(neutral) ≥ 30 mA</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Disconnects within about 30 ms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escaping to earth through a person never returns along the neutral — the RCD senses the imbalance and opens the circuit in milliseconds.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voltage, two people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 descr="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IGCSE Topic 4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4.4</a:t>
            </a:r>
          </a:p>
        </p:txBody>
      </p:sp>
      <p:sp>
        <p:nvSpPr>
          <p:cNvPr id="6" name="panel"/>
          <p:cNvSpPr/>
          <p:nvPr/>
        </p:nvSpPr>
        <p:spPr>
          <a:xfrm>
            <a:off x="3288843" y="1854200"/>
            <a:ext cx="5614315" cy="3006090"/>
          </a:xfrm>
          <a:prstGeom prst="rect">
            <a:avLst/>
          </a:prstGeom>
          <a:solidFill>
            <a:srgbClr val="FFFFFF"/>
          </a:solidFill>
          <a:ln w="9525">
            <a:solidFill>
              <a:srgbClr val="C6C8BB"/>
            </a:solidFill>
          </a:ln>
        </p:spPr>
      </p:sp>
      <p:pic>
        <p:nvPicPr>
          <p:cNvPr id="7" name="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 descr="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
          <p:cNvPicPr>
            <a:picLocks noChangeAspect="1"/>
          </p:cNvPicPr>
          <p:nvPr/>
        </p:nvPicPr>
        <p:blipFill>
          <a:blip r:embed="rId3"/>
          <a:stretch>
            <a:fillRect/>
          </a:stretch>
        </p:blipFill>
        <p:spPr>
          <a:xfrm>
            <a:off x="3403143" y="1968500"/>
            <a:ext cx="5385715" cy="2777490"/>
          </a:xfrm>
          <a:prstGeom prst="rect">
            <a:avLst/>
          </a:prstGeom>
        </p:spPr>
      </p:pic>
      <p:sp>
        <p:nvSpPr>
          <p:cNvPr id="8" name="text"/>
          <p:cNvSpPr txBox="1"/>
          <p:nvPr/>
        </p:nvSpPr>
        <p:spPr>
          <a:xfrm>
            <a:off x="558800" y="4923790"/>
            <a:ext cx="110744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switch or fuse in the neutral wire looks fine — the appliance still turns on and off — but every conductor inside remains connected to the live 230 V, waiting for a path through you. Both belong in the live wire. And it is current, not voltage, that injures: the same 230 V is a faint tingle through dry skin and a fatal shock through wet skin.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2.2 kW kettle runs on the 230 V mains. Choose its fuse from the standard ratings 3 A, 5 A and 13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2.2 kW kettle runs on the 230 V mains. Choose its fuse from the standard ratings 3 A, 5 A and 13 A.</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P/V = 2200 ÷ 230 ≈ 9.6 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 A and 5 A would melt the moment the kettle is switched on.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smallest rating above 9.6 A is 13 A — small enough to melt on a fault, large enough to ignore normal use.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heating effect &amp; fuses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https://giophysics.com/chapter-39/heating-effect/</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power</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13 A fuse (normal current ≈ 9.6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W lamp has thin flex safely rated 3 A, but its plug holds a 13 A fuse. A partial fault draws 5.0 A through the cord, which has resistance 0.50 Ω. Show why the fuse never acts, and what happens to the cord.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8846"/>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W lamp has thin flex safely rated 3 A, but its plug holds a 13 A fuse. A partial fault draws 5.0 A through the cord, which has resistance 0.50 Ω. Show why the fuse never acts, and what happens to the cord.</a:t>
            </a:r>
          </a:p>
        </p:txBody>
      </p:sp>
      <p:sp>
        <p:nvSpPr>
          <p:cNvPr id="9" name="step-number"/>
          <p:cNvSpPr txBox="1"/>
          <p:nvPr/>
        </p:nvSpPr>
        <p:spPr>
          <a:xfrm>
            <a:off x="558800" y="32047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047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Normal current: I = 60 ÷ 230 ≈ 0.26 A — the cord runs cool, and the right fuse is 3 A, matching the flex's own 3 A rating.</a:t>
            </a:r>
          </a:p>
        </p:txBody>
      </p:sp>
      <p:sp>
        <p:nvSpPr>
          <p:cNvPr id="11" name="step-number"/>
          <p:cNvSpPr txBox="1"/>
          <p:nvPr/>
        </p:nvSpPr>
        <p:spPr>
          <a:xfrm>
            <a:off x="558800" y="3598496"/>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8496"/>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in the cord normally: P = I²R = 0.26² × 0.50 ≈ 0.03 W. During the fault: 5.0² × 0.50 = 12.5 W — about 370 times more, cooking the insulation along its length.</a:t>
            </a:r>
          </a:p>
        </p:txBody>
      </p:sp>
      <p:sp>
        <p:nvSpPr>
          <p:cNvPr id="13" name="step-number"/>
          <p:cNvSpPr txBox="1"/>
          <p:nvPr/>
        </p:nvSpPr>
        <p:spPr>
          <a:xfrm>
            <a:off x="558800" y="418396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8396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13 A fuse sees 5.0 A as a perfectly normal current and never melts; a 3 A fuse would have blown at once.</a:t>
            </a:r>
          </a:p>
        </p:txBody>
      </p:sp>
      <p:sp>
        <p:nvSpPr>
          <p:cNvPr id="15" name="step-number"/>
          <p:cNvSpPr txBox="1"/>
          <p:nvPr/>
        </p:nvSpPr>
        <p:spPr>
          <a:xfrm>
            <a:off x="558800" y="457766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57766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fuse only protects a cable it is matched to — an oversized fuse protects nothing.</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12.5 W cooks the 3 A cord; the 13 A fuse never blows — a 3 A fuse would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2.2 kW kettle runs on 230 V mains. Choose its fuse from the standard 3 A, 5 A and 13 A.</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Working current: I = P/V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2200 ÷ 230 ≈ 9.6 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fuse must sit below the working current so that it melts quickly, so fit the 5 A.</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Answer: a 5 A fuse.</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rule has been remembered backwards. A fuse below the working current melts the instant the kettle is switched on, every time — the appliance simply never works. The rating goes just above the normal current: high enough to ignore everyday use, low enough to melt before the flex overheats. Here that means the 13 A, because 9.6 A has already ruled out the 3 A and the 5 A.</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fuse must sit just above the working current, so fit the 13 A.</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230 V, the same person, twice over. Which of the two shocks is the dangerous one?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equally — 230 V is 230 V, whatever the hands are like</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Neither: the fuse in the supply cuts off long before either shock matters</a:t>
            </a:r>
          </a:p>
        </p:txBody>
      </p:sp>
      <p:sp>
        <p:nvSpPr>
          <p:cNvPr id="9" name="text"/>
          <p:cNvSpPr txBox="1"/>
          <p:nvPr/>
        </p:nvSpPr>
        <p:spPr>
          <a:xfrm>
            <a:off x="558800" y="34785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wet one — 230 mA against 2.3 mA</a:t>
            </a:r>
          </a:p>
        </p:txBody>
      </p:sp>
      <p:sp>
        <p:nvSpPr>
          <p:cNvPr id="10" name="panel"/>
          <p:cNvSpPr/>
          <p:nvPr/>
        </p:nvSpPr>
        <p:spPr>
          <a:xfrm>
            <a:off x="7144004" y="1854200"/>
            <a:ext cx="4355592" cy="2807970"/>
          </a:xfrm>
          <a:prstGeom prst="rect">
            <a:avLst/>
          </a:prstGeom>
          <a:solidFill>
            <a:srgbClr val="FFFFFF"/>
          </a:solidFill>
          <a:ln w="9525">
            <a:solidFill>
              <a:srgbClr val="C6C8BB"/>
            </a:solidFill>
          </a:ln>
        </p:spPr>
      </p:sp>
      <p:pic>
        <p:nvPicPr>
          <p:cNvPr id="11" name="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 descr="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
          <p:cNvPicPr>
            <a:picLocks noChangeAspect="1"/>
          </p:cNvPicPr>
          <p:nvPr/>
        </p:nvPicPr>
        <p:blipFill>
          <a:blip r:embed="rId3"/>
          <a:stretch>
            <a:fillRect/>
          </a:stretch>
        </p:blipFill>
        <p:spPr>
          <a:xfrm>
            <a:off x="7258304" y="1968500"/>
            <a:ext cx="4126992"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live conductor at 230 V drawn as a bar across the top, with a path from it down through a resistor labelled as the body to hatched earth below. Beside the body two resistances are listed, about 100 kΩ dry and about 1.0 kΩ wet, and the current through it is marked only as a question mark.</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 wet one — 230 mA against 2.3 mA</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Voltage is only half the story; what passes through a body is set by that body's resistance. Dry skin at about 100 kΩ passes 230 ÷ 100 000 = 2.3 mA, which is a nasty tingle. Wet skin at about 1.0 kΩ passes 230 mA, several times the roughly 50 mA that can stop a heart. And no fuse helps with either: the smallest standard fuse needs 3000 mA before it melts, so it sees a lethal shock as an unremarkable load. Only an RCD, watching for a 30 mA difference between live and neutral, reacts in time.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flex of a double-insulated hair dryer contains only two wires. Which wire is missing, and why is that safe?</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neutral — the case completes the circuit</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earth — the plastic case can never become live</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live — the dryer runs on neutral alone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earth — the plastic case can never become live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Double insulation means no exposed metal can ever connect to the live wire, so there is nothing for an earth wire to protect — the flex carries live and neutral only.</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case that carried the return current would be a case at working current all day long — the opposite of safe. Neutral is one of the two wires that must be present: without it there is no complete circuit and the dryer does not run at all.</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earth wire's only job is to give a live-to-case fault a low-resistance path so the fuse blows at once. A plastic case can never become live, so there is nothing for it to protect.</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Nothing runs on the neutral alone. It sits at close to 0 V, and a current needs a potential difference — two different potentials, not one. Take the live away and there is no p.d. across the element and no current whatever.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Inside a 2.0 kW washing machine the live wire frays and touches the earthed metal case. The earth path has resistance 0.20 Ω. Find the fault current and explain the sequence that follows.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heater is switched off at its own switch. Somebody opens the case, touches a terminal inside, and is killed. How?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switch worked perfectly. The heater was cold and completely dead, and the person checked that it was off before opening it.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switch had been fitted into the neutral wire instead of the live one. Breaking the neutral stops the current, so the appliance behaves exactly as it should — but every conductor inside it stays connected to the 230 V live, waiting for a path to earth. Off is not the same as dead. The switch and the fuse both belong in the live wire.</a:t>
            </a:r>
          </a:p>
        </p:txBody>
      </p:sp>
      <p:sp>
        <p:nvSpPr>
          <p:cNvPr id="9" name="panel"/>
          <p:cNvSpPr/>
          <p:nvPr/>
        </p:nvSpPr>
        <p:spPr>
          <a:xfrm>
            <a:off x="7144004" y="1854200"/>
            <a:ext cx="4355592" cy="2807970"/>
          </a:xfrm>
          <a:prstGeom prst="rect">
            <a:avLst/>
          </a:prstGeom>
          <a:solidFill>
            <a:srgbClr val="FFFFFF"/>
          </a:solidFill>
          <a:ln w="9525">
            <a:solidFill>
              <a:srgbClr val="C6C8BB"/>
            </a:solidFill>
          </a:ln>
        </p:spPr>
      </p:sp>
      <p:pic>
        <p:nvPicPr>
          <p:cNvPr id="10" name="An appliance inside a dashed outline: the brown live wire runs unbroken from the supply into it and down to the element, while the switch — drawn open — sits in the blue neutral wire on the return side. A picked-out dot on the live conductor inside the case marks exposed metal, and the caption under the circuit says the appliance is off." descr="An appliance inside a dashed outline: the brown live wire runs unbroken from the supply into it and down to the element, while the switch — drawn open — sits in the blue neutral wire on the return side. A picked-out dot on the live conductor inside the case marks exposed metal, and the caption under the circuit says the appliance is off."/>
          <p:cNvPicPr>
            <a:picLocks noChangeAspect="1"/>
          </p:cNvPicPr>
          <p:nvPr/>
        </p:nvPicPr>
        <p:blipFill>
          <a:blip r:embed="rId3"/>
          <a:stretch>
            <a:fillRect/>
          </a:stretch>
        </p:blipFill>
        <p:spPr>
          <a:xfrm>
            <a:off x="7258304" y="1968500"/>
            <a:ext cx="4126992"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appliance inside a dashed outline: the brown live wire runs unbroken from the supply into it and down to the element, while the switch — drawn open — sits in the blue neutral wire on the return side. A picked-out dot on the live conductor inside the case marks exposed metal, and the caption under the circuit says the appliance is off.</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8846"/>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Inside a 2.0 kW washing machine the live wire frays and touches the earthed metal case. The earth path has resistance 0.20 Ω. Find the fault current and explain the sequence that follows.</a:t>
            </a:r>
          </a:p>
        </p:txBody>
      </p:sp>
      <p:sp>
        <p:nvSpPr>
          <p:cNvPr id="9" name="step-number"/>
          <p:cNvSpPr txBox="1"/>
          <p:nvPr/>
        </p:nvSpPr>
        <p:spPr>
          <a:xfrm>
            <a:off x="558800" y="32047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047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Fault current: I = V/R = 230 ÷ 0.20 = 1150 A.</a:t>
            </a:r>
          </a:p>
        </p:txBody>
      </p:sp>
      <p:sp>
        <p:nvSpPr>
          <p:cNvPr id="11" name="step-number"/>
          <p:cNvSpPr txBox="1"/>
          <p:nvPr/>
        </p:nvSpPr>
        <p:spPr>
          <a:xfrm>
            <a:off x="558800" y="35984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84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nearly ninety times the 13 A fuse rating — the fuse wire melts in a few milliseconds.</a:t>
            </a:r>
          </a:p>
        </p:txBody>
      </p:sp>
      <p:sp>
        <p:nvSpPr>
          <p:cNvPr id="13" name="step-number"/>
          <p:cNvSpPr txBox="1"/>
          <p:nvPr/>
        </p:nvSpPr>
        <p:spPr>
          <a:xfrm>
            <a:off x="558800" y="39921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921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live side is disconnected, so the case never stays at 230 V and the machine simply goes dead.</a:t>
            </a:r>
          </a:p>
        </p:txBody>
      </p:sp>
      <p:sp>
        <p:nvSpPr>
          <p:cNvPr id="15" name="step-number"/>
          <p:cNvSpPr txBox="1"/>
          <p:nvPr/>
        </p:nvSpPr>
        <p:spPr>
          <a:xfrm>
            <a:off x="558800" y="4385896"/>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85896"/>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Without the earth wire the case would wait at 230 V: a touching person draws only ≈ 0.1 A, which the 13 A fuse ignores completely.</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1150 A — the fuse blows in milliseconds and the case goes dead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63985"/>
            <a:ext cx="110744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person touches a live 230 V conductor. Dry skin gives a body resistance of about 100 kΩ, wet skin about 1.0 kΩ; sustained currents above roughly 50 mA can be fatal. Compare the two currents, show why no fuse helps, and find the charge that passes before a 30 mA RCD trips in 30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61912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person touches a live 230 V conductor. Dry skin gives a body resistance of about 100 kΩ, wet skin about 1.0 kΩ; sustained currents above roughly 50 mA can be fatal. Compare the two currents, show why no fuse helps, and find the charge that passes before a 30 mA RCD trips in 30 ms.</a:t>
            </a:r>
          </a:p>
        </p:txBody>
      </p:sp>
      <p:sp>
        <p:nvSpPr>
          <p:cNvPr id="9" name="step-number"/>
          <p:cNvSpPr txBox="1"/>
          <p:nvPr/>
        </p:nvSpPr>
        <p:spPr>
          <a:xfrm>
            <a:off x="558800" y="2676525"/>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676525"/>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Dry: I = 230 ÷ 100 000 = 2.3 mA — an unpleasant tingle, below the danger level.</a:t>
            </a:r>
          </a:p>
        </p:txBody>
      </p:sp>
      <p:sp>
        <p:nvSpPr>
          <p:cNvPr id="11" name="step-number"/>
          <p:cNvSpPr txBox="1"/>
          <p:nvPr/>
        </p:nvSpPr>
        <p:spPr>
          <a:xfrm>
            <a:off x="558800" y="3070225"/>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070225"/>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Wet: I = 230 ÷ 1000 = 230 mA — several times the ≈ 50 mA fatal threshold. Damp conditions are the difference between the two.</a:t>
            </a:r>
          </a:p>
        </p:txBody>
      </p:sp>
      <p:sp>
        <p:nvSpPr>
          <p:cNvPr id="13" name="step-number"/>
          <p:cNvSpPr txBox="1"/>
          <p:nvPr/>
        </p:nvSpPr>
        <p:spPr>
          <a:xfrm>
            <a:off x="558800" y="3655695"/>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655695"/>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Even the smallest 3 A fuse needs 3000 mA to melt — it can never react to a 230 mA shock.</a:t>
            </a:r>
          </a:p>
        </p:txBody>
      </p:sp>
      <p:sp>
        <p:nvSpPr>
          <p:cNvPr id="15" name="step-number"/>
          <p:cNvSpPr txBox="1"/>
          <p:nvPr/>
        </p:nvSpPr>
        <p:spPr>
          <a:xfrm>
            <a:off x="558800" y="4049395"/>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049395"/>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RCD trips on the 30 mA imbalance within about 30 ms: q = It ≈ 0.23 × 0.030 ≈ 7 mC passes — a violent jolt, but a survivable one.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2.3 mA dry, 230 mA wet; only the RCD acts — ≈ 7 mC before it trips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ELECTRICAL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Electrical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ELECTRICITY &amp; 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https://giophysics.com/chapter-39/electrical-safety/</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https://giophysics.com/chapter-39/presentation/?lesson=safety</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Electricity &amp; Magnetism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https://giophysics.com/downloads/39-7-electrical-safety.pdf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Electrical safety is the layered system of live, neutral and earth wires, fuses and circuit breakers, earthed cases, double insulation and RCDs that cuts off the supply when a fault current flows — the fuse protecting the cable, the earth wire and RCD protecting the person.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2.2 kW kettle draws I = 2200 ÷ 230 ≈ 9.6 A, so its plug carries a 13 A fuse — the smallest standard rating above the normal current.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Fuses guard the cable, RCDs guard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16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Mains power arrives on the brown live wire, which swings to 230 V, and returns on the blue neutral wire, held near 0 V. The striped green-and-yellow earth wire carries no current at all — until a fault gives it a job. The switch and the fuse both sit in the live wire, so switching off or blowing the fuse leaves the whole appliance dead instead of waiting at 230 V.</a:t>
            </a:r>
          </a:p>
        </p:txBody>
      </p:sp>
      <p:sp>
        <p:nvSpPr>
          <p:cNvPr id="7" name="text"/>
          <p:cNvSpPr txBox="1"/>
          <p:nvPr/>
        </p:nvSpPr>
        <p:spPr>
          <a:xfrm>
            <a:off x="558800" y="383794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fuse rating is chosen just above the working current I = P/V, so it ignores normal use but melts before the cable overheats. Earthing a metal case turns a live-to-case fault into an enormous current that blows the fuse at once — while the person’s real guardian is the RCD, which compares live and neutral currents and disconnects within milliseconds when even 30 mA goes missing through a body.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Live, neutral and earth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brown live wire delivers the energy at 230 V; the blue neutral completes the loop near earth potential; the green-and-yellow earth wire ties the metal case to the ground and normally carries nothing. Switch and fuse go in the live wire: break the live and the appliance is completely dead — break the neutral instead and everything inside still sits at 230 V.</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everyday hazards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Damaged insulation exposes the live conductor. Overloaded sockets and multiway adaptors push a flex past its rated current until the insulation overheats.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Damp conditions slash the resistance between a live part and a hand. Each hazard is a low-resistance path forming where none should exist.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Earthing and the fuse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fuse melts to save the cable from overheating — it acts on amperes, not on people. Earthing recruits it for safety: if the live wire touches an earthed case, the fault current is hundreds of amperes, the fuse blows instantly, and the case never stays live. Without the earth wire, the case simply waits at 230 V.</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ELECTRICAL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Electrical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35</Slides>
  <Notes>35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&amp; Magnetism — Electrical Safety</dc:title>
  <dc:subject>Electricity &amp; Magnetism</dc:subject>
  <dc:creator>GioPhysics</dc:creator>
  <cp:keywords>lesson, Electricity &amp; Magnetism, chapter-39,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