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Thermal Physics — Temperature &amp; Internal Energy. Lesson 1 of 6.</a:t>
            </a:r>
          </a:p>
          <a:p>
            <a:pPr marL="0" indent="0">
              <a:buNone/>
            </a:pPr>
            <a:r>
              <a:rPr lang="en-GB" sz="1200" dirty="0"/>
              <a:t>[Intro] A metal bench and a wooden one sit at the same temperature on a cold morning, yet the metal feels colder. Temperature, heat, and internal energy are three different things — and thermal physics starts by telling them apart.</a:t>
            </a:r>
          </a:p>
          <a:p>
            <a:pPr marL="0" indent="0">
              <a:buNone/>
            </a:pPr>
            <a:r>
              <a:rPr lang="en-GB" sz="1200" dirty="0"/>
              <a:t>[Source] https://giophysics.com/chapter-40/thermal-concepts/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Almost everything expands when heated. Give the particles more energy and they vibrate or fly about more vigorously, so on average they sit a little further apart and the same mass takes up more volume. How much further depends on what holds them: a gas expands most, because nothing but the container restrains it; a liquid expands far less, its particles still touching; a solid least of all, every atom locked into the lattice and able only to vibrate more widely about the same site. Gases most, liquids next, solids least — and the reason is the strength of the bonds, not the size of the temperature rise.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Engineers leave room for it rather than fight it. Railway lines are laid with gaps between sections, a bridge deck ends in a toothed expansion joint and sits on rollers, and overhead cables are strung with a deliberate sag that takes up the slack in winter. A bimetallic strip puts the effect to work: two metals that expand by different amounts are bonded together, so heating bends the strip towards the metal that expands less, and that bend can open or close a circuit in a thermostat or a fire alarm.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Kelvin and Celsius: T(K) = T(°C) + 273</a:t>
            </a:r>
          </a:p>
          <a:p>
            <a:pPr marL="0" indent="0">
              <a:buNone/>
            </a:pPr>
            <a:r>
              <a:rPr lang="en-GB" sz="1200" dirty="0"/>
              <a:t>[In plain English] The two scales use the same size of step — kelvin just starts counting at absolute zero, −273 °C, instead of at the freezing point of water.</a:t>
            </a:r>
          </a:p>
          <a:p>
            <a:pPr marL="0" indent="0">
              <a:buNone/>
            </a:pPr>
            <a:r>
              <a:rPr lang="en-GB" sz="1200" dirty="0"/>
              <a:t>[Note] No degree symbol on kelvin temperatures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Internal energy: E(int) = E(K) + E(P)</a:t>
            </a:r>
          </a:p>
          <a:p>
            <a:pPr marL="0" indent="0">
              <a:buNone/>
            </a:pPr>
            <a:r>
              <a:rPr lang="en-GB" sz="1200" dirty="0"/>
              <a:t>[In plain English] Heating a substance can speed its molecules up (more KE) or pull them further apart against their bonds (more PE) — internal energy counts both.</a:t>
            </a:r>
          </a:p>
          <a:p>
            <a:pPr marL="0" indent="0">
              <a:buNone/>
            </a:pPr>
            <a:r>
              <a:rPr lang="en-GB" sz="1200" dirty="0"/>
              <a:t>[Note] Random molecular KE + intermolecular PE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Thermal equilibrium: heat flows until T(A) = T(B)</a:t>
            </a:r>
          </a:p>
          <a:p>
            <a:pPr marL="0" indent="0">
              <a:buNone/>
            </a:pPr>
            <a:r>
              <a:rPr lang="en-GB" sz="1200" dirty="0"/>
              <a:t>[In plain English] Touching objects trade energy until their temperatures equalise; after that the net flow is zero. This is what a thermometer relies on.</a:t>
            </a:r>
          </a:p>
          <a:p>
            <a:pPr marL="0" indent="0">
              <a:buNone/>
            </a:pPr>
            <a:r>
              <a:rPr lang="en-GB" sz="1200" dirty="0"/>
              <a:t>[Note] Net flow is always hot → cold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Pressure of a fixed volume of gas plotted against temperature in Celsius: five measured readings marked as crosses, all above the freezing point of water and joined by a solid line, with a dashed continuation running down and to the left to meet zero pressure at −273 °C.</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a:t>
            </a:r>
          </a:p>
          <a:p>
            <a:pPr marL="0" indent="0">
              <a:buNone/>
            </a:pPr>
            <a:r>
              <a:rPr lang="en-GB" sz="1200" dirty="0"/>
              <a:t>[Where it came from] IGCSE Topic 2 · Thermal physics, question 10; syllabus 2.2.</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2. 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a:p>
            <a:pPr marL="0" indent="0">
              <a:buNone/>
            </a:pPr>
            <a:r>
              <a:rPr lang="en-GB" sz="1200" dirty="0"/>
              <a:t>[Where it came from] IB Theme B · The particulate nature of matter, question 7; syllabus B.1.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3. 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a:p>
            <a:pPr marL="0" indent="0">
              <a:buNone/>
            </a:pPr>
            <a:r>
              <a:rPr lang="en-GB" sz="1200" dirty="0"/>
              <a:t>[Where it came from] IB Theme B · The particulate nature of matter, question 8; syllabus B.1, B.3.</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Heat and temperature are not the same thing. Temperature is an average per molecule; heat is a total amount of energy in transit. A cup of water at 90 °C is hotter than a swimming pool at 30 °C, but the pool holds vastly more internal energy — and heat still flows from cup to pool, never the other way.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Kinetic energy; Energy conservation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Convert 25 °C to kelvin, and 100 K to Celsius.</a:t>
            </a:r>
          </a:p>
          <a:p>
            <a:pPr marL="0" indent="0">
              <a:buNone/>
            </a:pPr>
            <a:r>
              <a:rPr lang="en-GB" sz="1200" dirty="0"/>
              <a:t>[Answer] 298 K; −173 °C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T(K) = 25 + 273 = 298 K.</a:t>
            </a:r>
          </a:p>
          <a:p>
            <a:pPr marL="0" indent="0">
              <a:buNone/>
            </a:pPr>
            <a:r>
              <a:rPr lang="en-GB" sz="1200" dirty="0"/>
              <a:t>[Step 2] T(°C) = 100 − 273 = −173 °C.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298 K; −173 °C</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100 g of water at 90 °C is mixed with 200 g of water at 30 °C in an insulated cup. Find the equilibrium temperature.</a:t>
            </a:r>
          </a:p>
          <a:p>
            <a:pPr marL="0" indent="0">
              <a:buNone/>
            </a:pPr>
            <a:r>
              <a:rPr lang="en-GB" sz="1200" dirty="0"/>
              <a:t>[Answer] 50 °C</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Same substance, so the specific heat cancels: heat lost = heat gained.</a:t>
            </a:r>
          </a:p>
          <a:p>
            <a:pPr marL="0" indent="0">
              <a:buNone/>
            </a:pPr>
            <a:r>
              <a:rPr lang="en-GB" sz="1200" dirty="0"/>
              <a:t>[Step 2] 0.100 × (90 − T) = 0.200 × (T − 30).</a:t>
            </a:r>
          </a:p>
          <a:p>
            <a:pPr marL="0" indent="0">
              <a:buNone/>
            </a:pPr>
            <a:r>
              <a:rPr lang="en-GB" sz="1200" dirty="0"/>
              <a:t>[Step 3] 9 − 0.1T = 0.2T − 6 → 0.3T = 15 → T = 50 °C.</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50 °C</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doubling has been done on the Celsius scale, whose zero is the freezing point of water and not a true zero of anything. Ratios only mean something on a scale that starts where the quantity does. 27 °C is 300 K; double is 600 K, which is 327 °C. The giveaway is that the same working in Fahrenheit would give a third answer for the same piece of physics.</a:t>
            </a:r>
          </a:p>
          <a:p>
            <a:pPr marL="0" indent="0">
              <a:buNone/>
            </a:pPr>
            <a:r>
              <a:rPr lang="en-GB" sz="1200" dirty="0"/>
              <a:t>[It should say] 27 °C is 300 K, so double is 600 K — that is 600 − 273 = 327 °C.</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Which of these two holds more internal energy — the 1000 °C spark, or the 40 °C bath?</a:t>
            </a:r>
          </a:p>
          <a:p>
            <a:pPr marL="0" indent="0">
              <a:buNone/>
            </a:pPr>
            <a:r>
              <a:rPr lang="en-GB" sz="1200" dirty="0"/>
              <a:t>[Options] A The spark, by a long way — it is twenty-five times hotter   B The bath   C They must be the same; temperature is what energy means</a:t>
            </a:r>
          </a:p>
          <a:p>
            <a:pPr marL="0" indent="0">
              <a:buNone/>
            </a:pPr>
            <a:r>
              <a:rPr lang="en-GB" sz="1200" dirty="0"/>
              <a:t>[Figure] One spark from a sparkler drawn as a small radiating dot on the left, with its 1000 °C and its mass of about 5 × 10⁻⁸ kg printed beneath it; across a dashed divider on the right, a bath of water drawn many times wider, at 40 °C and about 80 kg.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bath. Internal energy is the total kinetic and potential energy of every molecule in the object, so the count matters as much as the temperature does. The spark's molecules are individually far more energetic, but there are about a billion billion times fewer of them. Temperature is an average; internal energy is a sum, and the two answer different questions about the same object.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is 27 °C on the kelvin scale?</a:t>
            </a:r>
          </a:p>
          <a:p>
            <a:pPr marL="0" indent="0">
              <a:buNone/>
            </a:pPr>
            <a:r>
              <a:rPr lang="en-GB" sz="1200" dirty="0"/>
              <a:t>[Options] A 300 K   B −246 K   C 327 K</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sparkler throws sparks at 1000 °C onto your hand and you barely notice. A bath at 40 °C would scald you. Why? Both are far hotter than skin. The spark is twenty-five times further above body temperature than the bathwater is, and it lands directly on you.</a:t>
            </a:r>
          </a:p>
          <a:p>
            <a:pPr marL="0" indent="0">
              <a:buNone/>
            </a:pPr>
            <a:r>
              <a:rPr lang="en-GB" sz="1200" dirty="0"/>
              <a:t>[Answer] Because temperature is per molecule and energy is a total. One spark weighs about 5 × 10⁻⁸ kg, so however energetic each of its molecules is, there are almost none of them and it has essentially no energy to give. The bath has 80 kg of molecules, each carrying less — and vastly more of them.</a:t>
            </a:r>
          </a:p>
          <a:p>
            <a:pPr marL="0" indent="0">
              <a:buNone/>
            </a:pPr>
            <a:r>
              <a:rPr lang="en-GB" sz="1200" dirty="0"/>
              <a:t>[Figure] One spark from a sparkler drawn as a small radiating dot on the left, with its 1000 °C and its mass of about 5 × 10⁻⁸ kg printed beneath it; across a dashed divider on the right, a bath of water drawn many times wider, at 40 °C and about 80 kg.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is 27 °C on the kelvin scale?</a:t>
            </a:r>
          </a:p>
          <a:p>
            <a:pPr marL="0" indent="0">
              <a:buNone/>
            </a:pPr>
            <a:r>
              <a:rPr lang="en-GB" sz="1200" dirty="0"/>
              <a:t>[Option by option] A: Correct. T(K) = T(°C) + 273 = 300 K — and it is written 300 K, with no degree sign on a kelvin temperature.  B: This is 27 − 273, the conversion run backwards. Kelvin counts upwards from a point 273 below the freezing point of water, so every everyday Celsius temperature turns into a larger kelvin number. A negative kelvin temperature does not exist at all.  C: 327 is 27 + 300 — the round number reached for instead of 273. It is worth being fussy about: in a gas-law ratio the difference between 300 K and 327 K is 9%, which is more than the whole tolerance of a typical answer.</a:t>
            </a:r>
          </a:p>
          <a:p>
            <a:pPr marL="0" indent="0">
              <a:buNone/>
            </a:pPr>
            <a:r>
              <a:rPr lang="en-GB" sz="1200" dirty="0"/>
              <a:t>[Answer] A — 300 K</a:t>
            </a:r>
          </a:p>
          <a:p>
            <a:pPr marL="0" indent="0">
              <a:buNone/>
            </a:pPr>
            <a:r>
              <a:rPr lang="en-GB" sz="1200" dirty="0"/>
              <a:t>[Why] T(K) = T(°C) + 273 = 27 + 273 = 300 K.</a:t>
            </a:r>
          </a:p>
          <a:p>
            <a:pPr marL="0" indent="0">
              <a:buNone/>
            </a:pPr>
            <a:r>
              <a:rPr lang="en-GB" sz="1200" dirty="0"/>
              <a:t>[Reveal] One click for the answer, then one for the reason.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average molecular kinetic energy of a gas is proportional to its kelvin temperature. At what Celsius temperature is the average KE double its value at 27 °C?</a:t>
            </a:r>
          </a:p>
          <a:p>
            <a:pPr marL="0" indent="0">
              <a:buNone/>
            </a:pPr>
            <a:r>
              <a:rPr lang="en-GB" sz="1200" dirty="0"/>
              <a:t>[Answer] 327 °C (600 K)</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27 °C = 300 K.</a:t>
            </a:r>
          </a:p>
          <a:p>
            <a:pPr marL="0" indent="0">
              <a:buNone/>
            </a:pPr>
            <a:r>
              <a:rPr lang="en-GB" sz="1200" dirty="0"/>
              <a:t>[Step 2] Double the KE needs double the kelvin temperature: 600 K.</a:t>
            </a:r>
          </a:p>
          <a:p>
            <a:pPr marL="0" indent="0">
              <a:buNone/>
            </a:pPr>
            <a:r>
              <a:rPr lang="en-GB" sz="1200" dirty="0"/>
              <a:t>[Step 3] 600 − 273 = 327 °C — not 54 °C. Doubling must be done in kelvin.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327 °C (600 K)</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steel block (c = 450 J kg⁻¹ K⁻¹) at 100 °C is clamped to a 1.0 kg aluminium block (c = 900 J kg⁻¹ K⁻¹) at 10 °C, insulated from everything else. Find the equilibrium temperature and the heat that flows.</a:t>
            </a:r>
          </a:p>
          <a:p>
            <a:pPr marL="0" indent="0">
              <a:buNone/>
            </a:pPr>
            <a:r>
              <a:rPr lang="en-GB" sz="1200" dirty="0"/>
              <a:t>[Answer] 55 °C; about 41 kJ transferred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Heat lost by steel = heat gained by aluminium: 2.0 × 450 × (100 − T) = 1.0 × 900 × (T − 10).</a:t>
            </a:r>
          </a:p>
          <a:p>
            <a:pPr marL="0" indent="0">
              <a:buNone/>
            </a:pPr>
            <a:r>
              <a:rPr lang="en-GB" sz="1200" dirty="0"/>
              <a:t>[Step 2] 900(100 − T) = 900(T − 10) → 100 − T = T − 10 → T = 55 °C.</a:t>
            </a:r>
          </a:p>
          <a:p>
            <a:pPr marL="0" indent="0">
              <a:buNone/>
            </a:pPr>
            <a:r>
              <a:rPr lang="en-GB" sz="1200" dirty="0"/>
              <a:t>[Step 3] Q = 900 × (100 − 55) = 40 500 J ≈ 41 kJ flows from steel to aluminium — and the same 40 500 J arrives, confirming the bookkeeping.</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55 °C; about 41 kJ transferred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https://giophysics.com/chapter-40/presentation/?lesson=concepts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Temperature measures the average kinetic energy per molecule; internal energy is the total kinetic plus potential energy of all the molecules; heat is the energy that flows between objects at different temperatures.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sparkler spark at 1000 °C carries far less energy than a bathtub of warm water — the spark has a high temperature but only a few molecules.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Temperature measures the average random kinetic energy of molecules. Heat is energy in transit from a hotter object to a colder one. Two objects in contact exchange heat until their temperatures match — thermal equilibrium. Internal energy is the whole store: the kinetic energy of molecular motion plus the potential energy held in intermolecular bonds. The kelvin scale starts at absolute zero, where that molecular motion is at its minimum.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a solid the molecules only vibrate about fixed positions. In a liquid some bonds are broken and molecules move about within a fixed volume. In a gas most bonds are broken and the molecules fly freely. Melting and boiling are bond-breaking steps between these arrangements.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Cool a fixed volume of gas and its pressure falls along a straight line. Extrapolate, and every gas — whatever its type — reaches zero pressure at the same temperature: −273 °C. Since pressure cannot go below zero, no temperature can sit below this point.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thermometer left in contact with an object reaches thermal equilibrium with it, and its reading tracks the object’s average molecular kinetic energy. It reads the KE part of internal energy — the PE part hides from it, which matters during melting and boiling.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hapter-40/presentation/?lesson=concept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igcse/exams/thermal-physics#q1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s://giophysics.com/curricula/ib/exams/the-particulate-nature-of-matter#q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hyperlink" Target="https://giophysics.com/curricula/ib/exams/the-particulate-nature-of-matter#q8"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6/kinetic-energy/" TargetMode="External"/><Relationship Id="rId4" Type="http://schemas.openxmlformats.org/officeDocument/2006/relationships/hyperlink" Target="https://giophysics.com/chapter-6/energy-conversi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s://giophysics.com/chapter-40/presentation/?lesson=concept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0/presentation/?lesson=concep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https://giophysics.com/chapter-40/specific-heat-latent-heat/" TargetMode="External"/><Relationship Id="rId4" Type="http://schemas.openxmlformats.org/officeDocument/2006/relationships/hyperlink" Target="https://giophysics.com/chapter-40/thermal-concepts/" TargetMode="External"/><Relationship Id="rId5" Type="http://schemas.openxmlformats.org/officeDocument/2006/relationships/hyperlink" Target="https://giophysics.com/chapter-40/presentation/?lesson=concepts" TargetMode="External"/><Relationship Id="rId6" Type="http://schemas.openxmlformats.org/officeDocument/2006/relationships/hyperlink" Target="https://giophysics.com/chapter-40/" TargetMode="External"/><Relationship Id="rId7" Type="http://schemas.openxmlformats.org/officeDocument/2006/relationships/hyperlink" Target="https://giophysics.com/downloads/40-1-thermal-concep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21 · Thermal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Hot, cold, and the energy inside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Temperature &amp; Internal Energy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metal bench and a wooden one sit at the same temperature on a cold morning, yet the metal feels colder. Temperature, heat, and internal energy are three different things — and thermal physics starts by telling them apart.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Thermal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https://giophysics.com/chapter-40/thermal-concepts/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Heating makes things bigger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Almost everything expands when heated. Give the particles more energy and they vibrate or fly about more vigorously, so on average they sit a little further apart and the same mass takes up more volume.</a:t>
            </a:r>
          </a:p>
        </p:txBody>
      </p:sp>
      <p:sp>
        <p:nvSpPr>
          <p:cNvPr id="7" name="text"/>
          <p:cNvSpPr txBox="1"/>
          <p:nvPr/>
        </p:nvSpPr>
        <p:spPr>
          <a:xfrm>
            <a:off x="558800" y="346924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How much further depends on what holds them: a gas expands most, because nothing but the container restrains it; a liquid expands far less, its particles still touching; a solid least of all, every atom locked into the lattice and able only to vibrate more widely about the same site. Gases most, liquids next, solids least — and the reason is the strength of the bonds, not the size of the temperature rise.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Designing for expansion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Engineers leave room for it rather than fight it. Railway lines are laid with gaps between sections, a bridge deck ends in a toothed expansion joint and sits on rollers, and overhead cables are strung with a deliberate sag that takes up the slack in winter. A bimetallic strip puts the effect to work: two metals that expand by different amounts are bonded together, so heating bends the strip towards the metal that expands less, and that bend can open or close a circuit in a thermostat or a fire alarm.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Kelvin and Celsius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T(K) = T(°C) + 273</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degree symbol on kelvin temperatures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two scales use the same size of step — kelvin just starts counting at absolute zero, −273 °C, instead of at the freezing point of water.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Internal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E(int) = E(K) + E(P)</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Random molecular KE + intermolecular PE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Heating a substance can speed its molecules up (more KE) or pull them further apart against their bonds (more PE) — internal energy counts both.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Thermal 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heat flows until T(A) = T(B)</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Net flow is always hot → cold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Touching objects trade energy until their temperatures equalise; after that the net flow is zero. This is what a thermometer relies 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line runs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Pressure of a fixed volume of gas plotted against temperature in Celsius: five measured readings marked as crosses, all above the freezing point of water and joined by a solid line, with a dashed continuation running down and to the left to meet zero pressure at −273 °C." descr="Pressure of a fixed volume of gas plotted against temperature in Celsius: five measured readings marked as crosses, all above the freezing point of water and joined by a solid line, with a dashed continuation running down and to the left to meet zero pressure at −273 °C."/>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Pressure of a fixed volume of gas plotted against temperature in Celsius: five measured readings marked as crosses, all above the freezing point of water and joined by a solid line, with a dashed continuation running down and to the left to meet zero pressure at −273 °C.</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IGCSE Topic 2 · Thermal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2.2</a:t>
            </a:r>
          </a:p>
        </p:txBody>
      </p:sp>
      <p:sp>
        <p:nvSpPr>
          <p:cNvPr id="6" name="panel"/>
          <p:cNvSpPr/>
          <p:nvPr/>
        </p:nvSpPr>
        <p:spPr>
          <a:xfrm>
            <a:off x="3262474" y="1854200"/>
            <a:ext cx="5667052" cy="3204210"/>
          </a:xfrm>
          <a:prstGeom prst="rect">
            <a:avLst/>
          </a:prstGeom>
          <a:solidFill>
            <a:srgbClr val="FFFFFF"/>
          </a:solidFill>
          <a:ln w="9525">
            <a:solidFill>
              <a:srgbClr val="C6C8BB"/>
            </a:solidFill>
          </a:ln>
        </p:spPr>
      </p:sp>
      <p:pic>
        <p:nvPicPr>
          <p:cNvPr id="7" name="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 descr="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
          <p:cNvPicPr>
            <a:picLocks noChangeAspect="1"/>
          </p:cNvPicPr>
          <p:nvPr/>
        </p:nvPicPr>
        <p:blipFill>
          <a:blip r:embed="rId3"/>
          <a:stretch>
            <a:fillRect/>
          </a:stretch>
        </p:blipFill>
        <p:spPr>
          <a:xfrm>
            <a:off x="3376774" y="1968500"/>
            <a:ext cx="5438452"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2 — IB Theme B · The particulate nature of matter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B.1</a:t>
            </a:r>
          </a:p>
        </p:txBody>
      </p:sp>
      <p:sp>
        <p:nvSpPr>
          <p:cNvPr id="6" name="panel"/>
          <p:cNvSpPr/>
          <p:nvPr/>
        </p:nvSpPr>
        <p:spPr>
          <a:xfrm>
            <a:off x="3789145" y="1854200"/>
            <a:ext cx="4613709" cy="3204210"/>
          </a:xfrm>
          <a:prstGeom prst="rect">
            <a:avLst/>
          </a:prstGeom>
          <a:solidFill>
            <a:srgbClr val="FFFFFF"/>
          </a:solidFill>
          <a:ln w="9525">
            <a:solidFill>
              <a:srgbClr val="C6C8BB"/>
            </a:solidFill>
          </a:ln>
        </p:spPr>
      </p:sp>
      <p:pic>
        <p:nvPicPr>
          <p:cNvPr id="7" name="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 descr="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
          <p:cNvPicPr>
            <a:picLocks noChangeAspect="1"/>
          </p:cNvPicPr>
          <p:nvPr/>
        </p:nvPicPr>
        <p:blipFill>
          <a:blip r:embed="rId3"/>
          <a:stretch>
            <a:fillRect/>
          </a:stretch>
        </p:blipFill>
        <p:spPr>
          <a:xfrm>
            <a:off x="3903445" y="1968500"/>
            <a:ext cx="4385109"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3 — IB Theme B · The particulate nature of matter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B.1, B.3</a:t>
            </a:r>
          </a:p>
        </p:txBody>
      </p:sp>
      <p:sp>
        <p:nvSpPr>
          <p:cNvPr id="6" name="panel"/>
          <p:cNvSpPr/>
          <p:nvPr/>
        </p:nvSpPr>
        <p:spPr>
          <a:xfrm>
            <a:off x="2700148" y="1854200"/>
            <a:ext cx="6791705" cy="3402330"/>
          </a:xfrm>
          <a:prstGeom prst="rect">
            <a:avLst/>
          </a:prstGeom>
          <a:solidFill>
            <a:srgbClr val="FFFFFF"/>
          </a:solidFill>
          <a:ln w="9525">
            <a:solidFill>
              <a:srgbClr val="C6C8BB"/>
            </a:solidFill>
          </a:ln>
        </p:spPr>
      </p:sp>
      <p:pic>
        <p:nvPicPr>
          <p:cNvPr id="7" name="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 descr="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
          <p:cNvPicPr>
            <a:picLocks noChangeAspect="1"/>
          </p:cNvPicPr>
          <p:nvPr/>
        </p:nvPicPr>
        <p:blipFill>
          <a:blip r:embed="rId3"/>
          <a:stretch>
            <a:fillRect/>
          </a:stretch>
        </p:blipFill>
        <p:spPr>
          <a:xfrm>
            <a:off x="2814448" y="1968500"/>
            <a:ext cx="6563105"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Heat and temperature are not the same thing. Temperature is an average per molecule; heat is a total amount of energy in transit. A cup of water at 90 °C is hotter than a swimming pool at 30 °C, but the pool holds vastly more internal energy — and heat still flows from cup to pool, never the other 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Kinetic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https://giophysics.com/chapter-6/kinetic-energy/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Energy conservation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Convert 25 °C to kelvin, and 100 K to Celsius.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Convert 25 °C to kelvin, and 100 K to Celsius.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T(K) = 25 + 273 = 298 K.</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T(°C) = 100 − 273 = −173 °C.</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298 K; −173 °C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100 g of water at 90 °C is mixed with 200 g of water at 30 °C in an insulated cup. Find the equilibrium temperature.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100 g of water at 90 °C is mixed with 200 g of water at 30 °C in an insulated cup. Find the equilibrium temperature.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Same substance, so the specific heat cancels: heat lost = heat gained.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0.100 × (90 − T) = 0.200 × (T − 30).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9 − 0.1T = 0.2T − 6 → 0.3T = 15 → T = 50 °C.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50 °C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average molecular kinetic energy of a gas is proportional to its kelvin temperature. At what Celsius temperature is it double its value at 27 °C?</a:t>
            </a:r>
          </a:p>
        </p:txBody>
      </p:sp>
      <p:sp>
        <p:nvSpPr>
          <p:cNvPr id="8" name="step-number"/>
          <p:cNvSpPr txBox="1"/>
          <p:nvPr/>
        </p:nvSpPr>
        <p:spPr>
          <a:xfrm>
            <a:off x="558800" y="24396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4396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Doubling the kinetic energy means doubling the temperature.</a:t>
            </a:r>
          </a:p>
        </p:txBody>
      </p:sp>
      <p:sp>
        <p:nvSpPr>
          <p:cNvPr id="10" name="step-number"/>
          <p:cNvSpPr txBox="1"/>
          <p:nvPr/>
        </p:nvSpPr>
        <p:spPr>
          <a:xfrm>
            <a:off x="558800" y="28333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8333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 × 27 = 54</a:t>
            </a:r>
          </a:p>
        </p:txBody>
      </p:sp>
      <p:sp>
        <p:nvSpPr>
          <p:cNvPr id="12" name="step-number"/>
          <p:cNvSpPr txBox="1"/>
          <p:nvPr/>
        </p:nvSpPr>
        <p:spPr>
          <a:xfrm>
            <a:off x="558800" y="32270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2270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answer is 54 °C.</a:t>
            </a:r>
          </a:p>
        </p:txBody>
      </p:sp>
      <p:sp>
        <p:nvSpPr>
          <p:cNvPr id="14" name="text"/>
          <p:cNvSpPr txBox="1"/>
          <p:nvPr/>
        </p:nvSpPr>
        <p:spPr>
          <a:xfrm>
            <a:off x="558800" y="362077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82841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doubling has been done on the Celsius scale, whose zero is the freezing point of water and not a true zero of anything. Ratios only mean something on a scale that starts where the quantity does. 27 °C is 300 K; double is 600 K, which is 327 °C. The giveaway is that the same working in Fahrenheit would give a third answer for the same piece of physics.</a:t>
            </a:r>
          </a:p>
        </p:txBody>
      </p:sp>
      <p:sp>
        <p:nvSpPr>
          <p:cNvPr id="16" name="text"/>
          <p:cNvSpPr txBox="1"/>
          <p:nvPr/>
        </p:nvSpPr>
        <p:spPr>
          <a:xfrm>
            <a:off x="558800" y="46488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5648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27 °C is 300 K, so double is 600 K — that is 600 − 273 = 327 °C.</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Which of these two holds more internal energy — the 1000 °C spark, or the 40 °C bath?</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spark, by a long way — it is twenty-five times hotter</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bath</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must be the same; temperature is what energy means</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One spark from a sparkler drawn as a small radiating dot on the left, with its 1000 °C and its mass of about 5 × 10⁻⁸ kg printed beneath it; across a dashed divider on the right, a bath of water drawn many times wider, at 40 °C and about 80 kg." descr="One spark from a sparkler drawn as a small radiating dot on the left, with its 1000 °C and its mass of about 5 × 10⁻⁸ kg printed beneath it; across a dashed divider on the right, a bath of water drawn many times wider, at 40 °C and about 80 kg."/>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spark from a sparkler drawn as a small radiating dot on the left, with its 1000 °C and its mass of about 5 × 10⁻⁸ kg printed beneath it; across a dashed divider on the right, a bath of water drawn many times wider, at 40 °C and about 80 kg.</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bath</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Internal energy is the total kinetic and potential energy of every molecule in the object, so the count matters as much as the temperature does. The spark's molecules are individually far more energetic, but there are about a billion billion times fewer of them. Temperature is an average; internal energy is a sum, and the two answer different questions about the same object.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What is 27 °C on the kelvin scale?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300 K</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−246 K</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327 K</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sparkler throws sparks at 1000 °C onto your hand and you barely notice. A bath at 40 °C would scald you. Why?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are far hotter than skin. The spark is twenty-five times further above body temperature than the bathwater is, and it lands directly on you.</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temperature is per molecule and energy is a total. One spark weighs about 5 × 10⁻⁸ kg, so however energetic each of its molecules is, there are almost none of them and it has essentially no energy to give. The bath has 80 kg of molecules, each carrying less — and vastly more of them.</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One spark from a sparkler drawn as a small radiating dot on the left, with its 1000 °C and its mass of about 5 × 10⁻⁸ kg printed beneath it; across a dashed divider on the right, a bath of water drawn many times wider, at 40 °C and about 80 kg." descr="One spark from a sparkler drawn as a small radiating dot on the left, with its 1000 °C and its mass of about 5 × 10⁻⁸ kg printed beneath it; across a dashed divider on the right, a bath of water drawn many times wider, at 40 °C and about 80 kg."/>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spark from a sparkler drawn as a small radiating dot on the left, with its 1000 °C and its mass of about 5 × 10⁻⁸ kg printed beneath it; across a dashed divider on the right, a bath of water drawn many times wider, at 40 °C and about 80 kg.</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300 K</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T(K) = T(°C) + 273 = 27 + 273 = 300 K.</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T(K) = T(°C) + 273 = 300 K — and it is written 300 K, with no degree sign on a kelvin temperature.</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27 − 273, the conversion run backwards. Kelvin counts upwards from a point 273 below the freezing point of water, so every everyday Celsius temperature turns into a larger kelvin number. A negative kelvin temperature does not exist at all.</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327 is 27 + 300 — the round number reached for instead of 273. It is worth being fussy about: in a gas-law ratio the difference between 300 K and 327 K is 9%, which is more than the whole tolerance of a typical answer.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TEMPERATURE &amp; INTERNAL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Temperature &amp; Internal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average molecular kinetic energy of a gas is proportional to its kelvin temperature. At what Celsius temperature is the average KE double its value at 27 °C?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average molecular kinetic energy of a gas is proportional to its kelvin temperature. At what Celsius temperature is the average KE double its value at 27 °C?</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27 °C = 300 K.</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Double the KE needs double the kelvin temperature: 600 K.</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600 − 273 = 327 °C — not 54 °C. Doubling must be done in kelvin.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327 °C (600 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steel block (c = 450 J kg⁻¹ K⁻¹) at 100 °C is clamped to a 1.0 kg aluminium block (c = 900 J kg⁻¹ K⁻¹) at 10 °C, insulated from everything else. Find the equilibrium temperature and the heat that flows.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steel block (c = 450 J kg⁻¹ K⁻¹) at 100 °C is clamped to a 1.0 kg aluminium block (c = 900 J kg⁻¹ K⁻¹) at 10 °C, insulated from everything else. Find the equilibrium temperature and the heat that flows.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lost by steel = heat gained by aluminium: 2.0 × 450 × (100 − T) = 1.0 × 900 × (T − 10).</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900(100 − T) = 900(T − 10) → 100 − T = T − 10 → T = 55 °C.</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900 × (100 − 55) = 40 500 J ≈ 41 kJ flows from steel to aluminium — and the same 40 500 J arrives, confirming the bookkeeping.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55 °C; about 41 kJ transferred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TEMPERATURE &amp; INTERNAL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Temperature &amp; Internal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36 / 37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21.2 Specific Heat &amp; Latent Heat</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https://giophysics.com/chapter-40/specific-heat-latent-heat/</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https://giophysics.com/chapter-40/thermal-concepts/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https://giophysics.com/chapter-40/presentation/?lesson=concepts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https://giophysics.com/downloads/40-1-thermal-concepts.pdf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37 / 37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Temperature measures the average kinetic energy per molecule; internal energy is the total kinetic plus potential energy of all the molecules; heat is the energy that flows between objects at different temperatures.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sparkler spark at 1000 °C carries far less energy than a bathtub of warm water — the spark has a high temperature but only a few molecules.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Hot, cold, and the energy inside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956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Temperature measures the average random kinetic energy of molecules. Heat is energy in transit from a hotter object to a colder one. Two objects in contact exchange heat until their temperatures match — thermal equilibrium.</a:t>
            </a:r>
          </a:p>
        </p:txBody>
      </p:sp>
      <p:sp>
        <p:nvSpPr>
          <p:cNvPr id="7" name="text"/>
          <p:cNvSpPr txBox="1"/>
          <p:nvPr/>
        </p:nvSpPr>
        <p:spPr>
          <a:xfrm>
            <a:off x="558800" y="385318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Internal energy is the whole store: the kinetic energy of molecular motion plus the potential energy held in intermolecular bonds. The kelvin scale starts at absolute zero, where that molecular motion is at its minimum.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Solids, liquids, gases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solid the molecules only vibrate about fixed positions. In a liquid some bonds are broken and molecules move about within a fixed volume.</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gas most bonds are broken and the molecules fly freely. Melting and boiling are bond-breaking steps between these arrangements.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absolute zero exists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Cool a fixed volume of gas and its pressure falls along a straight line. Extrapolate, and every gas — whatever its type — reaches zero pressure at the same temperature: −273 °C. Since pressure cannot go below zero, no temperature can sit below this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a thermometer reads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thermometer left in contact with an object reaches thermal equilibrium with it, and its reading tracks the object’s average molecular kinetic energy. It reads the KE part of internal energy — the PE part hides from it, which matters during melting and boiling.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TEMPERATURE &amp; INTERNAL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Temperature &amp; Internal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37</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37</Slides>
  <Notes>37</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Physics — Temperature &amp; Internal Energy</dc:title>
  <dc:subject>Thermal Physics</dc:subject>
  <dc:creator>GioPhysics</dc:creator>
  <cp:keywords>lesson, Thermal Physics, chapter-40,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