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Thermal Physics — The Gas Laws. Lesson 4 of 6.</a:t>
            </a:r>
          </a:p>
          <a:p>
            <a:pPr marL="0" indent="0">
              <a:buNone/>
            </a:pPr>
            <a:r>
              <a:rPr lang="en-GB" sz="1200" dirty="0"/>
              <a:t>[Intro] Boyle, Charles, and the pressure law were each discovered separately, one careful experiment at a time. All three are slices of a single equation of state: pV = nRT.</a:t>
            </a:r>
          </a:p>
          <a:p>
            <a:pPr marL="0" indent="0">
              <a:buNone/>
            </a:pPr>
            <a:r>
              <a:rPr lang="en-GB" sz="1200" dirty="0"/>
              <a:t>[Source] https://giophysics.com/chapter-40/gas-laws/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Equation of state: pV = nRT</a:t>
            </a:r>
          </a:p>
          <a:p>
            <a:pPr marL="0" indent="0">
              <a:buNone/>
            </a:pPr>
            <a:r>
              <a:rPr lang="en-GB" sz="1200" dirty="0"/>
              <a:t>[In plain English] Four state variables, one relation. Fix any two and the other pair must trade off to keep the equation true.</a:t>
            </a:r>
          </a:p>
          <a:p>
            <a:pPr marL="0" indent="0">
              <a:buNone/>
            </a:pPr>
            <a:r>
              <a:rPr lang="en-GB" sz="1200" dirty="0"/>
              <a:t>[Note] R = 8.31 J mol⁻¹ K⁻¹; T in kelvin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Counting molecules: n = N/N(A) = m/M</a:t>
            </a:r>
          </a:p>
          <a:p>
            <a:pPr marL="0" indent="0">
              <a:buNone/>
            </a:pPr>
            <a:r>
              <a:rPr lang="en-GB" sz="1200" dirty="0"/>
              <a:t>[In plain English] Moles convert between the molecular count N and the mass on your balance: one mole of any substance holds Avogadro’s number of molecules and weighs its molar mass M.</a:t>
            </a:r>
          </a:p>
          <a:p>
            <a:pPr marL="0" indent="0">
              <a:buNone/>
            </a:pPr>
            <a:r>
              <a:rPr lang="en-GB" sz="1200" dirty="0"/>
              <a:t>[Note] N(A) = 6.02 × 10²³ mol⁻¹</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The three slices: pV const · V ∝ T · p ∝ T</a:t>
            </a:r>
          </a:p>
          <a:p>
            <a:pPr marL="0" indent="0">
              <a:buNone/>
            </a:pPr>
            <a:r>
              <a:rPr lang="en-GB" sz="1200" dirty="0"/>
              <a:t>[In plain English] Each named law holds one variable still. On a p–V diagram the fixed-T curves are hyperbolas called isotherms — hotter isotherms sit further from the origin.</a:t>
            </a:r>
          </a:p>
          <a:p>
            <a:pPr marL="0" indent="0">
              <a:buNone/>
            </a:pPr>
            <a:r>
              <a:rPr lang="en-GB" sz="1200" dirty="0"/>
              <a:t>[Note] Fixed T (Boyle) · fixed p (Charles) · fixed V</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steel can of air standing on a hotplate, drawn with square corners and no bulge anywhere, a pressure gauge on top reading 100 kPa to start and a thermometer beside it, under a caption saying the can is warmed from 20 °C to 40 °C.</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Figure 3. A rectangular container with thick walls and a stopper in its top is labelled sealed rigid container. Inside, ten molecules are drawn as dots, each carrying a short arrow of its own direction and length so that the molecules are moving randomly, several of them towards the walls. To the right of the container stand the labels nitrogen gas, V = 5.0 × 10⁻³ m³, p = 2.4 × 10⁵ Pa and T = 290 K.</a:t>
            </a:r>
          </a:p>
          <a:p>
            <a:pPr marL="0" indent="0">
              <a:buNone/>
            </a:pPr>
            <a:r>
              <a:rPr lang="en-GB" sz="1200" dirty="0"/>
              <a:t>[Where it came from] IB Theme B · The particulate nature of matter, question 8; syllabus B.1, B.3.</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Gas-law temperatures must be in kelvin. Heating a sealed can from 20 °C to 40 °C does not double its pressure — 293 K to 313 K is only a 7% rise. Doubling on the Celsius scale means nothing physically, because 0 °C is not a true zero.</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gas occupies 6.0 L at 100 kPa. It is compressed to 2.0 L at constant temperature. Find the new pressure.</a:t>
            </a:r>
          </a:p>
          <a:p>
            <a:pPr marL="0" indent="0">
              <a:buNone/>
            </a:pPr>
            <a:r>
              <a:rPr lang="en-GB" sz="1200" dirty="0"/>
              <a:t>[Answer] 300 kPa</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Boyle’s law: p₁V₁ = p₂V₂.</a:t>
            </a:r>
          </a:p>
          <a:p>
            <a:pPr marL="0" indent="0">
              <a:buNone/>
            </a:pPr>
            <a:r>
              <a:rPr lang="en-GB" sz="1200" dirty="0"/>
              <a:t>[Step 2] p₂ = 100 × 6.0 ÷ 2.0 = 300 kPa.</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300 kPa</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cylinder holds gas at p = 2.0 × 10⁷ Pa in V = 2.0 × 10⁻² m³ at 17 °C. How many moles — and how many molecules — does it contain?</a:t>
            </a:r>
          </a:p>
          <a:p>
            <a:pPr marL="0" indent="0">
              <a:buNone/>
            </a:pPr>
            <a:r>
              <a:rPr lang="en-GB" sz="1200" dirty="0"/>
              <a:t>[Answer] ≈ 170 mol ≈ 1.0 × 10²⁶ molecules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Kinetic theory; Pressure in fluids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 = 17 + 273 = 290 K.</a:t>
            </a:r>
          </a:p>
          <a:p>
            <a:pPr marL="0" indent="0">
              <a:buNone/>
            </a:pPr>
            <a:r>
              <a:rPr lang="en-GB" sz="1200" dirty="0"/>
              <a:t>[Step 2] n = pV/RT = (2.0 × 10⁷ × 2.0 × 10⁻²) ÷ (8.31 × 290) = 4.0 × 10⁵ ÷ 2410 ≈ 170 mol.</a:t>
            </a:r>
          </a:p>
          <a:p>
            <a:pPr marL="0" indent="0">
              <a:buNone/>
            </a:pPr>
            <a:r>
              <a:rPr lang="en-GB" sz="1200" dirty="0"/>
              <a:t>[Step 3] N = nN(A) = 170 × 6.02 × 10²³ ≈ 1.0 × 10²⁶ molecules.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170 mol ≈ 1.0 × 10²⁶ molecules</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The proportionality p ∝ T is only true on a scale whose zero is where the pressure actually reaches zero, and Celsius is not that scale. In kelvin the ratio is 603/303 = 1.99, not 330/30 = 11 — the Celsius version is out by a factor of five and a half here, and it would be out by a different factor for every other pair of temperatures.</a:t>
            </a:r>
          </a:p>
          <a:p>
            <a:pPr marL="0" indent="0">
              <a:buNone/>
            </a:pPr>
            <a:r>
              <a:rPr lang="en-GB" sz="1200" dirty="0"/>
              <a:t>[It should say] p₂ = p₁ × T₂/T₁ = 6.0 × 603/303 ≈ 12 atm</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gauge read 100 kPa with the can at 20 °C. The hotplate warms it to 40 °C. What does the gauge read now?</a:t>
            </a:r>
          </a:p>
          <a:p>
            <a:pPr marL="0" indent="0">
              <a:buNone/>
            </a:pPr>
            <a:r>
              <a:rPr lang="en-GB" sz="1200" dirty="0"/>
              <a:t>[Options] A 200 kPa — the temperature has doubled   B 107 kPa   C 100 kPa — the can is sealed, so nothing can change</a:t>
            </a:r>
          </a:p>
          <a:p>
            <a:pPr marL="0" indent="0">
              <a:buNone/>
            </a:pPr>
            <a:r>
              <a:rPr lang="en-GB" sz="1200" dirty="0"/>
              <a:t>[Figure] A steel can of air standing on a hotplate, drawn with square corners and no bulge anywhere, a pressure gauge on top reading 100 kPa to start and a thermometer beside it, under a caption saying the can is warmed from 20 °C to 40 °C.</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107 kPa. The can is rigid, so V is fixed and p ∝ T — but only with T in kelvin, and in kelvin 20 °C to 40 °C is 293 K to 313 K, a rise of 6.8%, not 100%. The gauge goes to about 107 kPa. Doubling on the Celsius scale means nothing physically, because 0 °C is the freezing point of water and not a true zero; the same sum done in Fahrenheit would give a different answer for the same can.</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sealed syringe of gas is halved in volume at constant temperature. Its pressure…</a:t>
            </a:r>
          </a:p>
          <a:p>
            <a:pPr marL="0" indent="0">
              <a:buNone/>
            </a:pPr>
            <a:r>
              <a:rPr lang="en-GB" sz="1200" dirty="0"/>
              <a:t>[Figure] Three isotherms on a pressure–volume diagram, each sampled from pV = constant so that they are genuine hyperbolas, nested with T₁ closest to the origin and T₃ furthest out, and a note that every point on one curve is at the same temperature.</a:t>
            </a:r>
          </a:p>
          <a:p>
            <a:pPr marL="0" indent="0">
              <a:buNone/>
            </a:pPr>
            <a:r>
              <a:rPr lang="en-GB" sz="1200" dirty="0"/>
              <a:t>[Options] A Halves   B Doubles   C Quadruples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sealed syringe of gas is halved in volume at constant temperature. Its pressure…</a:t>
            </a:r>
          </a:p>
          <a:p>
            <a:pPr marL="0" indent="0">
              <a:buNone/>
            </a:pPr>
            <a:r>
              <a:rPr lang="en-GB" sz="1200" dirty="0"/>
              <a:t>[Option by option] A: This has the pressure following the volume downwards. They move oppositely: pV has to stay constant, so if one halves the other must double.  B: Correct. Boyle's law — with T and n fixed, pV is constant, so half the volume is twice the pressure.  C: Quadrupling would need the volume quartered, or the volume halved AND the kelvin temperature doubled at the same time. Halving the volume alone gives a factor of two: the relation is p ∝ 1/V, not 1/V².</a:t>
            </a:r>
          </a:p>
          <a:p>
            <a:pPr marL="0" indent="0">
              <a:buNone/>
            </a:pPr>
            <a:r>
              <a:rPr lang="en-GB" sz="1200" dirty="0"/>
              <a:t>[Answer] B — Doubles</a:t>
            </a:r>
          </a:p>
          <a:p>
            <a:pPr marL="0" indent="0">
              <a:buNone/>
            </a:pPr>
            <a:r>
              <a:rPr lang="en-GB" sz="1200" dirty="0"/>
              <a:t>[Why] Boyle’s law: with T and n fixed, pV is constant — half the volume means double the pressure.</a:t>
            </a:r>
          </a:p>
          <a:p>
            <a:pPr marL="0" indent="0">
              <a:buNone/>
            </a:pPr>
            <a:r>
              <a:rPr lang="en-GB" sz="1200" dirty="0"/>
              <a:t>[Reveal] One click for the answer, then one for the reason.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sealed rigid container holds gas at 6.0 atm and 30 °C. It is heated to 330 °C. Find the new pressure.</a:t>
            </a:r>
          </a:p>
          <a:p>
            <a:pPr marL="0" indent="0">
              <a:buNone/>
            </a:pPr>
            <a:r>
              <a:rPr lang="en-GB" sz="1200" dirty="0"/>
              <a:t>[Answer] ≈ 12 atm</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Constant volume: p ∝ T, with T in kelvin.</a:t>
            </a:r>
          </a:p>
          <a:p>
            <a:pPr marL="0" indent="0">
              <a:buNone/>
            </a:pPr>
            <a:r>
              <a:rPr lang="en-GB" sz="1200" dirty="0"/>
              <a:t>[Step 2] T₁ = 303 K, T₂ = 603 K.</a:t>
            </a:r>
          </a:p>
          <a:p>
            <a:pPr marL="0" indent="0">
              <a:buNone/>
            </a:pPr>
            <a:r>
              <a:rPr lang="en-GB" sz="1200" dirty="0"/>
              <a:t>[Step 3] p₂ = 6.0 × 603 ÷ 303 ≈ 12 atm — the kelvin ratio is 1.99, nowhere near the Celsius ratio of 11.</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12 atm</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sealed packet of crisps is taken up a mountain pass and arrives tight as a drum. Nobody put any air into it. What got bigger? The packet is completely sealed, so the amount of gas inside has not changed by a single molecule — and it is noticeably colder up there, which ought to shrink it.</a:t>
            </a:r>
          </a:p>
          <a:p>
            <a:pPr marL="0" indent="0">
              <a:buNone/>
            </a:pPr>
            <a:r>
              <a:rPr lang="en-GB" sz="1200" dirty="0"/>
              <a:t>[Answer] Its volume. The atmosphere pressing in from outside has dropped to about four fifths of its sea-level value, so the trapped gas expands until it pushes back just as hard. That is Boyle's law done by the weather, and it beats the cooling: the pressure effect is worth about +27% and the cooling only −4%.</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Estimate the number of molecules in 1.0 cm³ of room air (101 kPa, 20 °C).</a:t>
            </a:r>
          </a:p>
          <a:p>
            <a:pPr marL="0" indent="0">
              <a:buNone/>
            </a:pPr>
            <a:r>
              <a:rPr lang="en-GB" sz="1200" dirty="0"/>
              <a:t>[Answer] ≈ 2.5 × 10¹⁹ molecules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V = 1.0 × 10⁻⁶ m³, T = 293 K.</a:t>
            </a:r>
          </a:p>
          <a:p>
            <a:pPr marL="0" indent="0">
              <a:buNone/>
            </a:pPr>
            <a:r>
              <a:rPr lang="en-GB" sz="1200" dirty="0"/>
              <a:t>[Step 2] n = pV/RT = (1.01 × 10⁵ × 1.0 × 10⁻⁶) ÷ (8.31 × 293) = 0.101 ÷ 2435 ≈ 4.1 × 10⁻⁵ mol.</a:t>
            </a:r>
          </a:p>
          <a:p>
            <a:pPr marL="0" indent="0">
              <a:buNone/>
            </a:pPr>
            <a:r>
              <a:rPr lang="en-GB" sz="1200" dirty="0"/>
              <a:t>[Step 3] N = nN(A) = 4.1 × 10⁻⁵ × 6.02 × 10²³ ≈ 2.5 × 10¹⁹ molecules — in a single sugar-cube of air.</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2.5 × 10¹⁹ molecules</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https://giophysics.com/chapter-40/presentation/?lesson=gasLaws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The equation of state pV = nRT links pressure, volume, amount, and kelvin temperature for an ideal gas; each named gas law is the same equation with one variable held fixed.</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Seal a syringe and halve its volume slowly: the trapped air’s pressure doubles — Boyle’s law, the constant-temperature slice of pV = nRT.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For an ideal gas the four state variables — pressure, volume, moles, and kelvin temperature — obey pV = nRT with R = 8.31 J mol⁻¹ K⁻¹. Hold T constant and you get Boyle’s law, pV = constant, drawn as isotherms on a p–V diagram. Hold p constant and V ∝ T (Charles). Hold V constant and p ∝ T (the pressure law). The mole count n comes from n = N/N(A) or from mass over molar mass — the chemistry that lets one equation describe any gas.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Rearrange pV = nRT with n fixed. Constant T: pV = nRT = constant. Constant p: V = (nR/p)T, a straight line through absolute zero. Constant V: p = (nR/V)T, another straight line — the very graph that revealed −273 °C in the first place.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Each temperature draws its own hyperbola. A gas changing state moves along a path between them: along one isotherm if compressed slowly at fixed temperature, across isotherms if heated or cooled. The area under a p–V path will become the work done — the door to thermodynamics.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mole is a counted amount: 6.02 × 10²³ particles, with a mass in grams equal to the molar mass. Water’s M is 18 g mol⁻¹, so 18 g of water is one mole — 6.02 × 10²³ molecules, ready to substitute as n in the equation of state.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hyperlink" Target="https://giophysics.com/chapter-40/presentation/?lesson=gasLaw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hyperlink" Target="https://giophysics.com/curricula/ib/exams/the-particulate-nature-of-matter#q8"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40/kinetic-theory/" TargetMode="External"/><Relationship Id="rId4" Type="http://schemas.openxmlformats.org/officeDocument/2006/relationships/hyperlink" Target="https://giophysics.com/chapter-13/pressure-fluid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hyperlink" Target="https://giophysics.com/chapter-40/presentation/?lesson=gasLaw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png"/><Relationship Id="rId4" Type="http://schemas.openxmlformats.org/officeDocument/2006/relationships/hyperlink" Target="https://giophysics.com/chapter-40/presentation/?lesson=gasLaws"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giophysics.com/chapter-40/molecular-speeds/" TargetMode="External"/><Relationship Id="rId4" Type="http://schemas.openxmlformats.org/officeDocument/2006/relationships/hyperlink" Target="https://giophysics.com/chapter-40/gas-laws/" TargetMode="External"/><Relationship Id="rId5" Type="http://schemas.openxmlformats.org/officeDocument/2006/relationships/hyperlink" Target="https://giophysics.com/chapter-40/presentation/?lesson=gasLaws" TargetMode="External"/><Relationship Id="rId6" Type="http://schemas.openxmlformats.org/officeDocument/2006/relationships/hyperlink" Target="https://giophysics.com/chapter-40/" TargetMode="External"/><Relationship Id="rId7" Type="http://schemas.openxmlformats.org/officeDocument/2006/relationships/hyperlink" Target="https://giophysics.com/downloads/40-4-gas-law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21 · Thermal Physics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One equation, three named laws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The Gas Laws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Boyle, Charles, and the pressure law were each discovered separately, one careful experiment at a time. All three are slices of a single equation of state: pV = nRT.</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4 of 6 in Thermal Physics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https://giophysics.com/chapter-40/gas-laws/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 GAS LAWS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 Gas Laws.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Equation of state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pV = nRT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R = 8.31 J mol⁻¹ K⁻¹; T in kelvin</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Four state variables, one relation. Fix any two and the other pair must trade off to keep the equation true.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 GAS LAWS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 Gas Laws.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Counting molecules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n = N/N(A) = m/M</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N(A) = 6.02 × 10²³ mol⁻¹</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Moles convert between the molecular count N and the mass on your balance: one mole of any substance holds Avogadro’s number of molecules and weighs its molar mass M.</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 GAS LAWS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 Gas Laws.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three slices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pV const · V ∝ T · p ∝ 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Fixed T (Boyle) · fixed p (Charles) · fixed V</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Each named law holds one variable still. On a p–V diagram the fixed-T curves are hyperbolas called isotherms — hotter isotherms sit further from the origin.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 GAS LAWS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 Gas Laws.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sealed can on a hotplate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41393" y="1854200"/>
            <a:ext cx="5909214" cy="3600450"/>
          </a:xfrm>
          <a:prstGeom prst="rect">
            <a:avLst/>
          </a:prstGeom>
          <a:solidFill>
            <a:srgbClr val="FFFFFF"/>
          </a:solidFill>
          <a:ln w="9525">
            <a:solidFill>
              <a:srgbClr val="C6C8BB"/>
            </a:solidFill>
          </a:ln>
        </p:spPr>
      </p:sp>
      <p:pic>
        <p:nvPicPr>
          <p:cNvPr id="7" name="A steel can of air standing on a hotplate, drawn with square corners and no bulge anywhere, a pressure gauge on top reading 100 kPa to start and a thermometer beside it, under a caption saying the can is warmed from 20 °C to 40 °C." descr="A steel can of air standing on a hotplate, drawn with square corners and no bulge anywhere, a pressure gauge on top reading 100 kPa to start and a thermometer beside it, under a caption saying the can is warmed from 20 °C to 40 °C."/>
          <p:cNvPicPr>
            <a:picLocks noChangeAspect="1"/>
          </p:cNvPicPr>
          <p:nvPr/>
        </p:nvPicPr>
        <p:blipFill>
          <a:blip r:embed="rId3"/>
          <a:stretch>
            <a:fillRect/>
          </a:stretch>
        </p:blipFill>
        <p:spPr>
          <a:xfrm>
            <a:off x="3255693" y="1968500"/>
            <a:ext cx="5680614"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steel can of air standing on a hotplate, drawn with square corners and no bulge anywhere, a pressure gauge on top reading 100 kPa to start and a thermometer beside it, under a caption saying the can is warmed from 20 °C to 40 °C.</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 GAS LAWS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 Gas Laws.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Figure 3 — IB Theme B · The particulate nature of matter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8 of that paper · syllabus B.1, B.3</a:t>
            </a:r>
          </a:p>
        </p:txBody>
      </p:sp>
      <p:sp>
        <p:nvSpPr>
          <p:cNvPr id="6" name="panel"/>
          <p:cNvSpPr/>
          <p:nvPr/>
        </p:nvSpPr>
        <p:spPr>
          <a:xfrm>
            <a:off x="2700148" y="1854200"/>
            <a:ext cx="6791705" cy="3402330"/>
          </a:xfrm>
          <a:prstGeom prst="rect">
            <a:avLst/>
          </a:prstGeom>
          <a:solidFill>
            <a:srgbClr val="FFFFFF"/>
          </a:solidFill>
          <a:ln w="9525">
            <a:solidFill>
              <a:srgbClr val="C6C8BB"/>
            </a:solidFill>
          </a:ln>
        </p:spPr>
      </p:sp>
      <p:pic>
        <p:nvPicPr>
          <p:cNvPr id="7" name="A rectangular container with thick walls and a stopper in its top is labelled sealed rigid container. Inside, ten molecules are drawn as dots, each carrying a short arrow of its own direction and length so that the molecules are moving randomly, several of them towards the walls. To the right of the container stand the labels nitrogen gas, V = 5.0 × 10⁻³ m³, p = 2.4 × 10⁵ Pa and T = 290 K." descr="A rectangular container with thick walls and a stopper in its top is labelled sealed rigid container. Inside, ten molecules are drawn as dots, each carrying a short arrow of its own direction and length so that the molecules are moving randomly, several of them towards the walls. To the right of the container stand the labels nitrogen gas, V = 5.0 × 10⁻³ m³, p = 2.4 × 10⁵ Pa and T = 290 K."/>
          <p:cNvPicPr>
            <a:picLocks noChangeAspect="1"/>
          </p:cNvPicPr>
          <p:nvPr/>
        </p:nvPicPr>
        <p:blipFill>
          <a:blip r:embed="rId3"/>
          <a:stretch>
            <a:fillRect/>
          </a:stretch>
        </p:blipFill>
        <p:spPr>
          <a:xfrm>
            <a:off x="2814448" y="1968500"/>
            <a:ext cx="6563105"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rectangular container with thick walls and a stopper in its top is labelled sealed rigid container. Inside, ten molecules are drawn as dots, each carrying a short arrow of its own direction and length so that the molecules are moving randomly, several of them towards the walls. To the right of the container stand the labels nitrogen gas, V = 5.0 × 10⁻³ m³, p = 2.4 × 10⁵ Pa and T = 290 K.</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 GAS LAWS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 Gas Laws.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Gas-law temperatures must be in kelvin. Heating a sealed can from 20 °C to 40 °C does not double its pressure — 293 K to 313 K is only a 7% rise. Doubling on the Celsius scale means nothing physically, because 0 °C is not a true zero.</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 GAS LAWS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 Gas Laws.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gas occupies 6.0 L at 100 kPa. It is compressed to 2.0 L at constant temperature. Find the new pressure.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 GAS LAWS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 Gas Laws.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gas occupies 6.0 L at 100 kPa. It is compressed to 2.0 L at constant temperature. Find the new pressure.</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Boyle’s law: p₁V₁ = p₂V₂.</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p₂ = 100 × 6.0 ÷ 2.0 = 300 kPa.</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 GAS LAWS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 Gas Laws.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300 kPa</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THERMAL PHYSICS  ·  THE GAS LAWS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Thermal Physics — The Gas Laws.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cylinder holds gas at p = 2.0 × 10⁷ Pa in V = 2.0 × 10⁻² m³ at 17 °C. How many moles — and how many molecules — does it contain?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 GAS LAWS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 Gas Laws.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Kinetic theory</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https://giophysics.com/chapter-40/kinetic-theory/</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Pressure in fluids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https://giophysics.com/chapter-13/pressure-fluids/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 GAS LAWS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 Gas Laws.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cylinder holds gas at p = 2.0 × 10⁷ Pa in V = 2.0 × 10⁻² m³ at 17 °C. How many moles — and how many molecules — does it contain?</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17 + 273 = 290 K.</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 = pV/RT = (2.0 × 10⁷ × 2.0 × 10⁻²) ÷ (8.31 × 290) = 4.0 × 10⁵ ÷ 2410 ≈ 170 mol.</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 = nN(A) = 170 × 6.02 × 10²³ ≈ 1.0 × 10²⁶ molecules.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 GAS LAWS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 Gas Laws.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170 mol ≈ 1.0 × 10²⁶ molecules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THERMAL PHYSICS  ·  THE GAS LAWS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Thermal Physics — The Gas Laws.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sealed rigid container holds gas at 6.0 atm and 30 °C. It is heated to 330 °C. Find the new pressure.</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Constant volume, so p ∝ T.</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p₂ = p₁ × T₂/T₁ = 6.0 × 330/30</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p₂ = 66 atm</a:t>
            </a:r>
          </a:p>
        </p:txBody>
      </p:sp>
      <p:sp>
        <p:nvSpPr>
          <p:cNvPr id="14" name="text"/>
          <p:cNvSpPr txBox="1"/>
          <p:nvPr/>
        </p:nvSpPr>
        <p:spPr>
          <a:xfrm>
            <a:off x="558800" y="34290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5" name="text"/>
          <p:cNvSpPr txBox="1"/>
          <p:nvPr/>
        </p:nvSpPr>
        <p:spPr>
          <a:xfrm>
            <a:off x="558800" y="36366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proportionality p ∝ T is only true on a scale whose zero is where the pressure actually reaches zero, and Celsius is not that scale. In kelvin the ratio is 603/303 = 1.99, not 330/30 = 11 — the Celsius version is out by a factor of five and a half here, and it would be out by a different factor for every other pair of temperatures.</a:t>
            </a:r>
          </a:p>
        </p:txBody>
      </p:sp>
      <p:sp>
        <p:nvSpPr>
          <p:cNvPr id="16" name="text"/>
          <p:cNvSpPr txBox="1"/>
          <p:nvPr/>
        </p:nvSpPr>
        <p:spPr>
          <a:xfrm>
            <a:off x="558800" y="44570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7" name="text"/>
          <p:cNvSpPr txBox="1"/>
          <p:nvPr/>
        </p:nvSpPr>
        <p:spPr>
          <a:xfrm>
            <a:off x="558800" y="46647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p₂ = p₁ × T₂/T₁ = 6.0 × 603/303 ≈ 12 atm</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 GAS LAWS</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 Gas Laws.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4"/>
                                        </p:tgtEl>
                                        <p:attrNameLst>
                                          <p:attrName>style.visibility</p:attrName>
                                        </p:attrNameLst>
                                      </p:cBhvr>
                                      <p:to>
                                        <p:strVal val="visible"/>
                                      </p:to>
                                    </p:set>
                                    <p:animEffect transition="in" filter="fade">
                                      <p:cBhvr>
                                        <p:cTn id="5" dur="400"/>
                                        <p:tgtEl>
                                          <p:spTgt spid="14"/>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5"/>
                                        </p:tgtEl>
                                        <p:attrNameLst>
                                          <p:attrName>style.visibility</p:attrName>
                                        </p:attrNameLst>
                                      </p:cBhvr>
                                      <p:to>
                                        <p:strVal val="visible"/>
                                      </p:to>
                                    </p:set>
                                    <p:animEffect transition="in" filter="fade">
                                      <p:cBhvr>
                                        <p:cTn id="8" dur="4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4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4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gauge read 100 kPa with the can at 20 °C. The hotplate warms it to 40 °C. What does the gauge read now?</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200 kPa — the temperature has doubled</a:t>
            </a:r>
          </a:p>
        </p:txBody>
      </p:sp>
      <p:sp>
        <p:nvSpPr>
          <p:cNvPr id="8" name="text"/>
          <p:cNvSpPr txBox="1"/>
          <p:nvPr/>
        </p:nvSpPr>
        <p:spPr>
          <a:xfrm>
            <a:off x="558800" y="32461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107 kPa</a:t>
            </a:r>
          </a:p>
        </p:txBody>
      </p:sp>
      <p:sp>
        <p:nvSpPr>
          <p:cNvPr id="9" name="text"/>
          <p:cNvSpPr txBox="1"/>
          <p:nvPr/>
        </p:nvSpPr>
        <p:spPr>
          <a:xfrm>
            <a:off x="558800" y="35445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100 kPa — the can is sealed, so nothing can change</a:t>
            </a:r>
          </a:p>
        </p:txBody>
      </p:sp>
      <p:sp>
        <p:nvSpPr>
          <p:cNvPr id="10" name="panel"/>
          <p:cNvSpPr/>
          <p:nvPr/>
        </p:nvSpPr>
        <p:spPr>
          <a:xfrm>
            <a:off x="7010400" y="1854200"/>
            <a:ext cx="4622800" cy="2836872"/>
          </a:xfrm>
          <a:prstGeom prst="rect">
            <a:avLst/>
          </a:prstGeom>
          <a:solidFill>
            <a:srgbClr val="FFFFFF"/>
          </a:solidFill>
          <a:ln w="9525">
            <a:solidFill>
              <a:srgbClr val="C6C8BB"/>
            </a:solidFill>
          </a:ln>
        </p:spPr>
      </p:sp>
      <p:pic>
        <p:nvPicPr>
          <p:cNvPr id="11" name="A steel can of air standing on a hotplate, drawn with square corners and no bulge anywhere, a pressure gauge on top reading 100 kPa to start and a thermometer beside it, under a caption saying the can is warmed from 20 °C to 40 °C." descr="A steel can of air standing on a hotplate, drawn with square corners and no bulge anywhere, a pressure gauge on top reading 100 kPa to start and a thermometer beside it, under a caption saying the can is warmed from 20 °C to 40 °C."/>
          <p:cNvPicPr>
            <a:picLocks noChangeAspect="1"/>
          </p:cNvPicPr>
          <p:nvPr/>
        </p:nvPicPr>
        <p:blipFill>
          <a:blip r:embed="rId3"/>
          <a:stretch>
            <a:fillRect/>
          </a:stretch>
        </p:blipFill>
        <p:spPr>
          <a:xfrm>
            <a:off x="7124700" y="1968500"/>
            <a:ext cx="4394200" cy="2608272"/>
          </a:xfrm>
          <a:prstGeom prst="rect">
            <a:avLst/>
          </a:prstGeom>
        </p:spPr>
      </p:pic>
      <p:sp>
        <p:nvSpPr>
          <p:cNvPr id="12" name="text"/>
          <p:cNvSpPr txBox="1"/>
          <p:nvPr/>
        </p:nvSpPr>
        <p:spPr>
          <a:xfrm>
            <a:off x="7010400" y="4754572"/>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steel can of air standing on a hotplate, drawn with square corners and no bulge anywhere, a pressure gauge on top reading 100 kPa to start and a thermometer beside it, under a caption saying the can is warmed from 20 °C to 40 °C.</a:t>
            </a:r>
          </a:p>
        </p:txBody>
      </p:sp>
      <p:sp>
        <p:nvSpPr>
          <p:cNvPr id="13" name="text"/>
          <p:cNvSpPr txBox="1"/>
          <p:nvPr/>
        </p:nvSpPr>
        <p:spPr>
          <a:xfrm>
            <a:off x="7010400" y="579597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 GAS LAWS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 Gas Laws.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107 kPa</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can is rigid, so V is fixed and p ∝ T — but only with T in kelvin, and in kelvin 20 °C to 40 °C is 293 K to 313 K, a rise of 6.8%, not 100%. The gauge goes to about 107 kPa. Doubling on the Celsius scale means nothing physically, because 0 °C is the freezing point of water and not a true zero; the same sum done in Fahrenheit would give a different answer for the same can.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THERMAL PHYSICS  ·  THE GAS LAWS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Thermal Physics — The Gas Laws.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sealed syringe of gas is halved in volume at constant temperature. Its pressure…</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Halves</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Doubles</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Quadruples</a:t>
            </a:r>
          </a:p>
        </p:txBody>
      </p:sp>
      <p:sp>
        <p:nvSpPr>
          <p:cNvPr id="13" name="panel"/>
          <p:cNvSpPr/>
          <p:nvPr/>
        </p:nvSpPr>
        <p:spPr>
          <a:xfrm>
            <a:off x="7010400" y="1854200"/>
            <a:ext cx="4622800" cy="2836872"/>
          </a:xfrm>
          <a:prstGeom prst="rect">
            <a:avLst/>
          </a:prstGeom>
          <a:solidFill>
            <a:srgbClr val="FFFFFF"/>
          </a:solidFill>
          <a:ln w="9525">
            <a:solidFill>
              <a:srgbClr val="C6C8BB"/>
            </a:solidFill>
          </a:ln>
        </p:spPr>
      </p:sp>
      <p:pic>
        <p:nvPicPr>
          <p:cNvPr id="14" name="Three isotherms on a pressure–volume diagram, each sampled from pV = constant so that they are genuine hyperbolas, nested with T₁ closest to the origin and T₃ furthest out, and a note that every point on one curve is at the same temperature." descr="Three isotherms on a pressure–volume diagram, each sampled from pV = constant so that they are genuine hyperbolas, nested with T₁ closest to the origin and T₃ furthest out, and a note that every point on one curve is at the same temperature."/>
          <p:cNvPicPr>
            <a:picLocks noChangeAspect="1"/>
          </p:cNvPicPr>
          <p:nvPr/>
        </p:nvPicPr>
        <p:blipFill>
          <a:blip r:embed="rId3"/>
          <a:stretch>
            <a:fillRect/>
          </a:stretch>
        </p:blipFill>
        <p:spPr>
          <a:xfrm>
            <a:off x="7124700" y="1968500"/>
            <a:ext cx="4394200" cy="2608272"/>
          </a:xfrm>
          <a:prstGeom prst="rect">
            <a:avLst/>
          </a:prstGeom>
        </p:spPr>
      </p:pic>
      <p:sp>
        <p:nvSpPr>
          <p:cNvPr id="15" name="text"/>
          <p:cNvSpPr txBox="1"/>
          <p:nvPr/>
        </p:nvSpPr>
        <p:spPr>
          <a:xfrm>
            <a:off x="7010400" y="4754572"/>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Three isotherms on a pressure–volume diagram, each sampled from pV = constant so that they are genuine hyperbolas, nested with T₁ closest to the origin and T₃ furthest out, and a note that every point on one curve is at the same temperature.</a:t>
            </a:r>
          </a:p>
        </p:txBody>
      </p:sp>
      <p:sp>
        <p:nvSpPr>
          <p:cNvPr id="16" name="text"/>
          <p:cNvSpPr txBox="1"/>
          <p:nvPr/>
        </p:nvSpPr>
        <p:spPr>
          <a:xfrm>
            <a:off x="7010400" y="579597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 GAS LAWS</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 Gas Laws.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Doubles</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Boyle’s law: with T and n fixed, pV is constant — half the volume means double the pressure.</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This has the pressure following the volume downwards. They move oppositely: pV has to stay constant, so if one halves the other must double.</a:t>
            </a:r>
          </a:p>
        </p:txBody>
      </p:sp>
      <p:sp>
        <p:nvSpPr>
          <p:cNvPr id="11" name="text"/>
          <p:cNvSpPr txBox="1"/>
          <p:nvPr/>
        </p:nvSpPr>
        <p:spPr>
          <a:xfrm>
            <a:off x="558800" y="387731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Boyle's law — with T and n fixed, pV is constant, so half the volume is twice the pressure.</a:t>
            </a:r>
          </a:p>
        </p:txBody>
      </p:sp>
      <p:sp>
        <p:nvSpPr>
          <p:cNvPr id="12" name="text"/>
          <p:cNvSpPr txBox="1"/>
          <p:nvPr/>
        </p:nvSpPr>
        <p:spPr>
          <a:xfrm>
            <a:off x="558800" y="415544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Quadrupling would need the volume quartered, or the volume halved AND the kelvin temperature doubled at the same time. Halving the volume alone gives a factor of two: the relation is p ∝ 1/V, not 1/V².</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THERMAL PHYSICS  ·  THE GAS LAWS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Thermal Physics — The Gas Laws.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sealed rigid container holds gas at 6.0 atm and 30 °C. It is heated to 330 °C. Find the new pressure.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 GAS LAWS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 Gas Laws.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sealed rigid container holds gas at 6.0 atm and 30 °C. It is heated to 330 °C. Find the new pressure.</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Constant volume: p ∝ T, with T in kelvin.</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T₁ = 303 K, T₂ = 603 K.</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p₂ = 6.0 × 603 ÷ 303 ≈ 12 atm — the kelvin ratio is 1.99, nowhere near the Celsius ratio of 11.</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 GAS LAWS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 Gas Laws.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12 atm</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THERMAL PHYSICS  ·  THE GAS LAWS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Thermal Physics — The Gas Laws.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sealed packet of crisps is taken up a mountain pass and arrives tight as a drum. Nobody put any air into it. What got bigger?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packet is completely sealed, so the amount of gas inside has not changed by a single molecule — and it is noticeably colder up there, which ought to shrink it.</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Its volume. The atmosphere pressing in from outside has dropped to about four fifths of its sea-level value, so the trapped gas expands until it pushes back just as hard. That is Boyle's law done by the weather, and it beats the cooling: the pressure effect is worth about +27% and the cooling only −4%.</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 GAS LAWS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 Gas Laws.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Estimate the number of molecules in 1.0 cm³ of room air (101 kPa, 20 °C).</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 GAS LAWS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 Gas Laws.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Estimate the number of molecules in 1.0 cm³ of room air (101 kPa, 20 °C).</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 = 1.0 × 10⁻⁶ m³, T = 293 K.</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 = pV/RT = (1.01 × 10⁵ × 1.0 × 10⁻⁶) ÷ (8.31 × 293) = 0.101 ÷ 2435 ≈ 4.1 × 10⁻⁵ mol.</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 = nN(A) = 4.1 × 10⁻⁵ × 6.02 × 10²³ ≈ 2.5 × 10¹⁹ molecules — in a single sugar-cube of air.</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 GAS LAWS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 Gas Laws.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2.5 × 10¹⁹ molecules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THERMAL PHYSICS  ·  THE GAS LAWS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Thermal Physics — The Gas Laws.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THERMAL PHYSICS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21.5 Molecular Speeds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https://giophysics.com/chapter-40/molecular-speeds/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https://giophysics.com/chapter-40/gas-laws/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https://giophysics.com/chapter-40/presentation/?lesson=gasLaws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Thermal Physics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https://giophysics.com/chapter-40/</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https://giophysics.com/downloads/40-4-gas-laws.pdf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 GAS LAWS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 Gas Laws.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65046"/>
            <a:ext cx="11074400" cy="19812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The equation of state pV = nRT links pressure, volume, amount, and kelvin temperature for an ideal gas; each named gas law is the same equation with one variable held fixed.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 GAS LAWS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 Gas Laws.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Seal a syringe and halve its volume slowly: the trapped air’s pressure doubles — Boyle’s law, the constant-temperature slice of pV = nRT.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 GAS LAWS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 Gas Laws.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equation, three named laws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956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For an ideal gas the four state variables — pressure, volume, moles, and kelvin temperature — obey pV = nRT with R = 8.31 J mol⁻¹ K⁻¹. Hold T constant and you get Boyle’s law, pV = constant, drawn as isotherms on a p–V diagram. Hold p constant and V ∝ T (Charles).</a:t>
            </a:r>
          </a:p>
        </p:txBody>
      </p:sp>
      <p:sp>
        <p:nvSpPr>
          <p:cNvPr id="7" name="text"/>
          <p:cNvSpPr txBox="1"/>
          <p:nvPr/>
        </p:nvSpPr>
        <p:spPr>
          <a:xfrm>
            <a:off x="558800" y="3853180"/>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Hold V constant and p ∝ T (the pressure law). The mole count n comes from n = N/N(A) or from mass over molar mass — the chemistry that lets one equation describe any gas.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 GAS LAWS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 Gas Laws.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the slices work</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21269"/>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Rearrange pV = nRT with n fixed. Constant T: pV = nRT = constant.</a:t>
            </a:r>
          </a:p>
        </p:txBody>
      </p:sp>
      <p:sp>
        <p:nvSpPr>
          <p:cNvPr id="7" name="text"/>
          <p:cNvSpPr txBox="1"/>
          <p:nvPr/>
        </p:nvSpPr>
        <p:spPr>
          <a:xfrm>
            <a:off x="558800" y="350480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Constant p: V = (nR/p)T, a straight line through absolute zero. Constant V: p = (nR/V)T, another straight line — the very graph that revealed −273 °C in the first place.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 GAS LAWS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 Gas Laws.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Isotherms on the p–V diagram</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Each temperature draws its own hyperbola. A gas changing state moves along a path between them: along one isotherm if compressed slowly at fixed temperature, across isotherms if heated or cooled. The area under a p–V path will become the work done — the door to thermodynamics.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 GAS LAWS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 Gas Laws.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Moles and molar mass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mole is a counted amount: 6.02 × 10²³ particles, with a mass in grams equal to the molar mass. Water’s M is 18 g mol⁻¹, so 18 g of water is one mole — 6.02 × 10²³ molecules, ready to substitute as n in the equation of state.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THE GAS LAWS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The Gas Laws.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33</Slides>
  <Notes>33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Thermal Physics — The Gas Laws</dc:title>
  <dc:subject>Thermal Physics</dc:subject>
  <dc:creator>GioPhysics</dc:creator>
  <cp:keywords>lesson, Thermal Physics, chapter-40,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