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notesMaster" Target="notesMasters/notesMaster1.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Thermal Physics — Specific Heat &amp; Latent Heat. Lesson 2 of 6.</a:t>
            </a:r>
          </a:p>
          <a:p>
            <a:pPr marL="0" indent="0">
              <a:buNone/>
            </a:pPr>
            <a:r>
              <a:rPr lang="en-GB" sz="1200" dirty="0"/>
              <a:t>[Intro] Heat a block of ice steadily and its temperature climbs, stalls at 0 °C, climbs again, then stalls at 100 °C. The slopes are Q = mcΔT; the plateaus are Q = mL — and the plateaus swallow most of the energy.</a:t>
            </a:r>
          </a:p>
          <a:p>
            <a:pPr marL="0" indent="0">
              <a:buNone/>
            </a:pPr>
            <a:r>
              <a:rPr lang="en-GB" sz="1200" dirty="0"/>
              <a:t>[Source] https://giophysics.com/chapter-40/specific-heat-latent-heat/</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Specific heat capacity: Q = mcΔT</a:t>
            </a:r>
          </a:p>
          <a:p>
            <a:pPr marL="0" indent="0">
              <a:buNone/>
            </a:pPr>
            <a:r>
              <a:rPr lang="en-GB" sz="1200" dirty="0"/>
              <a:t>[In plain English] The energy to warm a mass m by ΔT. Water’s huge c is why it heats slowly, cools slowly, and makes a good coolant.</a:t>
            </a:r>
          </a:p>
          <a:p>
            <a:pPr marL="0" indent="0">
              <a:buNone/>
            </a:pPr>
            <a:r>
              <a:rPr lang="en-GB" sz="1200" dirty="0"/>
              <a:t>[Note] c in J kg⁻¹ K⁻¹; water: c = 4200</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Specific latent heat: Q = mL</a:t>
            </a:r>
          </a:p>
          <a:p>
            <a:pPr marL="0" indent="0">
              <a:buNone/>
            </a:pPr>
            <a:r>
              <a:rPr lang="en-GB" sz="1200" dirty="0"/>
              <a:t>[In plain English] Latent means hidden: the energy changes the phase, not the temperature. L(f) melts or freezes; L(v) boils or condenses.</a:t>
            </a:r>
          </a:p>
          <a:p>
            <a:pPr marL="0" indent="0">
              <a:buNone/>
            </a:pPr>
            <a:r>
              <a:rPr lang="en-GB" sz="1200" dirty="0"/>
              <a:t>[Note] ΔT = 0 during a phase change; L in J kg⁻¹</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Calorimetry: heat lost = heat gained</a:t>
            </a:r>
          </a:p>
          <a:p>
            <a:pPr marL="0" indent="0">
              <a:buNone/>
            </a:pPr>
            <a:r>
              <a:rPr lang="en-GB" sz="1200" dirty="0"/>
              <a:t>[In plain English] Mix a hot thing with a cold thing in an insulated container and every joule the hot one loses turns up in the cold one — the equation that measures c and L in the lab.</a:t>
            </a:r>
          </a:p>
          <a:p>
            <a:pPr marL="0" indent="0">
              <a:buNone/>
            </a:pPr>
            <a:r>
              <a:rPr lang="en-GB" sz="1200" dirty="0"/>
              <a:t>[Note] For an insulated mixture</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Temperature against energy supplied for 0.10 kg of ice heated steadily from −20 °C: a short slope up to 0 °C, a melting plateau, a rise to 100 °C, then a boiling plateau that runs most of the way across the graph before a final short slope for the steam.</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A plateau on a heating curve does not mean the heater has stopped working. Energy is still flowing in at full rate — it is being banked as potential energy while bonds break, invisible to the thermometer, until the whole sample has changed phase.</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How much energy warms 2.0 kg of water from 20 °C to 70 °C? (c = 4200 J kg⁻¹ K⁻¹)</a:t>
            </a:r>
          </a:p>
          <a:p>
            <a:pPr marL="0" indent="0">
              <a:buNone/>
            </a:pPr>
            <a:r>
              <a:rPr lang="en-GB" sz="1200" dirty="0"/>
              <a:t>[Answer] 420 kJ</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Q = mcΔT = 2.0 × 4200 × 50.</a:t>
            </a:r>
          </a:p>
          <a:p>
            <a:pPr marL="0" indent="0">
              <a:buNone/>
            </a:pPr>
            <a:r>
              <a:rPr lang="en-GB" sz="1200" dirty="0"/>
              <a:t>[Step 2] Q = 420 000 J = 420 kJ.</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420 kJ</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Find the energy needed to turn 0.50 kg of ice at 0 °C into water at 20 °C. (L(f) = 3.3 × 10⁵ J kg⁻¹, c(water) = 4200 J kg⁻¹ K⁻¹)</a:t>
            </a:r>
          </a:p>
          <a:p>
            <a:pPr marL="0" indent="0">
              <a:buNone/>
            </a:pPr>
            <a:r>
              <a:rPr lang="en-GB" sz="1200" dirty="0"/>
              <a:t>[Answer] ≈ 2.1 × 10⁵ J</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Melt at 0 °C: Q₁ = mL(f) = 0.50 × 3.3 × 10⁵ = 165 000 J.</a:t>
            </a:r>
          </a:p>
          <a:p>
            <a:pPr marL="0" indent="0">
              <a:buNone/>
            </a:pPr>
            <a:r>
              <a:rPr lang="en-GB" sz="1200" dirty="0"/>
              <a:t>[Step 2] Warm the melt water: Q₂ = mcΔT = 0.50 × 4200 × 20 = 42 000 J.</a:t>
            </a:r>
          </a:p>
          <a:p>
            <a:pPr marL="0" indent="0">
              <a:buNone/>
            </a:pPr>
            <a:r>
              <a:rPr lang="en-GB" sz="1200" dirty="0"/>
              <a:t>[Step 3] Total Q = 207 000 J ≈ 2.1 × 10⁵ J — melting cost four times the warming.</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[Starter] Recall: Temperature &amp; internal energy; Power</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 2.1 × 10⁵ J</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[Spot the mistake] The working is complete and one line of it is wrong. Let the room hunt: one click names the line, a second shows it done correctly.</a:t>
            </a:r>
          </a:p>
          <a:p>
            <a:pPr marL="0" indent="0">
              <a:buNone/>
            </a:pPr>
            <a:r>
              <a:rPr lang="en-GB" sz="1200" dirty="0"/>
              <a:t>[Line 2 is wrong] That is the latent heat of fusion, not of vaporisation. The two sit side by side in every data book, and 3.3 × 10⁵ is the more familiar number because melting ice is the first calculation anyone does. But steam does not freeze on skin — it condenses, and condensation gives back L(v) = 2.26 × 10⁶ J/kg, nearly seven times more. That factor is the whole reason a steam burn is so much worse than a hot-water one.</a:t>
            </a:r>
          </a:p>
          <a:p>
            <a:pPr marL="0" indent="0">
              <a:buNone/>
            </a:pPr>
            <a:r>
              <a:rPr lang="en-GB" sz="1200" dirty="0"/>
              <a:t>[It should say] Condensing: Q₁ = mL(v) = 0.010 × 2.26 × 10⁶ = 22 600 J, giving a total of about 25 kJ.</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During the long flat stretch at 100 °C, what is the heater doing?</a:t>
            </a:r>
          </a:p>
          <a:p>
            <a:pPr marL="0" indent="0">
              <a:buNone/>
            </a:pPr>
            <a:r>
              <a:rPr lang="en-GB" sz="1200" dirty="0"/>
              <a:t>[Options] A Nothing useful — it has stalled, which is why the temperature stopped rising   B Still delivering full power, all of it going into breaking bonds   C Delivering less power, because hot water resists being heated further</a:t>
            </a:r>
          </a:p>
          <a:p>
            <a:pPr marL="0" indent="0">
              <a:buNone/>
            </a:pPr>
            <a:r>
              <a:rPr lang="en-GB" sz="1200" dirty="0"/>
              <a:t>[Figure] Temperature against energy supplied for 0.10 kg of ice heated steadily from −20 °C: a short slope up to 0 °C, a melting plateau, a rise to 100 °C, then a boiling plateau that runs most of the way across the graph before a final short slope for the steam.</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B — Still delivering full power, all of it going into breaking bonds. Read the horizontal axis: it is energy supplied, not time, and the plateau is enormously long along it. That length is the energy going in. It is going into potential energy — prising molecules apart until the last of the liquid has become steam — and potential energy is exactly what a thermometer cannot read, because a thermometer reaches equilibrium with molecular kinetic energy and nothing else.</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While water boils at a steady 100 °C, the energy being supplied is going into…</a:t>
            </a:r>
          </a:p>
          <a:p>
            <a:pPr marL="0" indent="0">
              <a:buNone/>
            </a:pPr>
            <a:r>
              <a:rPr lang="en-GB" sz="1200" dirty="0"/>
              <a:t>[Options] A Raising the molecules’ kinetic energy   B Breaking intermolecular bonds — potential energy   C Nothing; no energy is needed at constant temperature</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While water boils at a steady 100 °C, the energy being supplied is going into…</a:t>
            </a:r>
          </a:p>
          <a:p>
            <a:pPr marL="0" indent="0">
              <a:buNone/>
            </a:pPr>
            <a:r>
              <a:rPr lang="en-GB" sz="1200" dirty="0"/>
              <a:t>[Option by option] A: Molecular kinetic energy is precisely what the thermometer reads, and it is not moving: the water is 100 °C at the start of the plateau and 100 °C at the end. If the kinetic energy were climbing, the temperature would climb with it.  B: Correct. Q = mL goes entirely into potential energy as intermolecular bonds break, which is why the temperature holds still while the energy pours in.  C: Then a pan would boil dry the instant it reached 100 °C. Boiling away one kilogram costs about 2.26 MJ — roughly seven times what it took to heat that kilogram from the tap to boiling in the first place.</a:t>
            </a:r>
          </a:p>
          <a:p>
            <a:pPr marL="0" indent="0">
              <a:buNone/>
            </a:pPr>
            <a:r>
              <a:rPr lang="en-GB" sz="1200" dirty="0"/>
              <a:t>[Answer] B — Breaking intermolecular bonds — potential energy</a:t>
            </a:r>
          </a:p>
          <a:p>
            <a:pPr marL="0" indent="0">
              <a:buNone/>
            </a:pPr>
            <a:r>
              <a:rPr lang="en-GB" sz="1200" dirty="0"/>
              <a:t>[Why] Temperature (molecular KE) is constant on the plateau, so the supplied energy Q = mL goes into potential energy as bonds break.</a:t>
            </a:r>
          </a:p>
          <a:p>
            <a:pPr marL="0" indent="0">
              <a:buNone/>
            </a:pPr>
            <a:r>
              <a:rPr lang="en-GB" sz="1200" dirty="0"/>
              <a:t>[Reveal] One click for the answer, then one for the reason.</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0.20 kg metal sample at 100 °C is dropped into 0.15 kg of water at 20 °C in an insulated cup; the mixture settles at 25 °C. Find the metal’s specific heat capacity.</a:t>
            </a:r>
          </a:p>
          <a:p>
            <a:pPr marL="0" indent="0">
              <a:buNone/>
            </a:pPr>
            <a:r>
              <a:rPr lang="en-GB" sz="1200" dirty="0"/>
              <a:t>[Answer] c = 210 J kg⁻¹ K⁻¹</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Heat gained by water: Q = 0.15 × 4200 × (25 − 20) = 3150 J.</a:t>
            </a:r>
          </a:p>
          <a:p>
            <a:pPr marL="0" indent="0">
              <a:buNone/>
            </a:pPr>
            <a:r>
              <a:rPr lang="en-GB" sz="1200" dirty="0"/>
              <a:t>[Step 2] Heat lost by metal: 3150 = 0.20 × c × (100 − 25) = 15c.</a:t>
            </a:r>
          </a:p>
          <a:p>
            <a:pPr marL="0" indent="0">
              <a:buNone/>
            </a:pPr>
            <a:r>
              <a:rPr lang="en-GB" sz="1200" dirty="0"/>
              <a:t>[Step 3] c = 3150 ÷ 15 = 210 J kg⁻¹ K⁻¹ — close to silver’s 232.</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c = 210 J kg⁻¹ K⁻¹</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Why does 10 g of steam at 100 °C burn far worse than 10 g of water at 100 °C? Compute the energy each delivers to skin at 37 °C. (L(v) = 2.26 × 10⁶ J kg⁻¹)</a:t>
            </a:r>
          </a:p>
          <a:p>
            <a:pPr marL="0" indent="0">
              <a:buNone/>
            </a:pPr>
            <a:r>
              <a:rPr lang="en-GB" sz="1200" dirty="0"/>
              <a:t>[Answer] Steam ≈ 25 kJ versus water ≈ 2.6 kJ — the latent heat is the burn</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A pan of water boils on full power for ten minutes. How much hotter is the water at the end than at the start? The ring is on maximum the whole time, the pan is visibly boiling, and a thermometer is standing in the water throughout.</a:t>
            </a:r>
          </a:p>
          <a:p>
            <a:pPr marL="0" indent="0">
              <a:buNone/>
            </a:pPr>
            <a:r>
              <a:rPr lang="en-GB" sz="1200" dirty="0"/>
              <a:t>[Answer] Not at all hotter — it is 100 °C at both ends. Every joule for those ten minutes goes into pulling molecules out of the liquid against their bonds: 2.26 million joules per kilogram, stored as potential energy the thermometer cannot see. The energy is not lost and the heater has not stalled; it is simply not going into temperature.</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Steam first condenses: Q₁ = mL(v) = 0.010 × 2.26 × 10⁶ = 22 600 J.</a:t>
            </a:r>
          </a:p>
          <a:p>
            <a:pPr marL="0" indent="0">
              <a:buNone/>
            </a:pPr>
            <a:r>
              <a:rPr lang="en-GB" sz="1200" dirty="0"/>
              <a:t>[Step 2] Then the condensed water cools 100 → 37 °C: Q₂ = 0.010 × 4200 × 63 = 2646 J. Steam total ≈ 25 000 J.</a:t>
            </a:r>
          </a:p>
          <a:p>
            <a:pPr marL="0" indent="0">
              <a:buNone/>
            </a:pPr>
            <a:r>
              <a:rPr lang="en-GB" sz="1200" dirty="0"/>
              <a:t>[Step 3] Hot water alone delivers only the 2646 J of cooling — the condensation plateau makes steam nearly ten times worse.</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Steam ≈ 25 kJ versus water ≈ 2.6 kJ — the latent heat is the burn</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https://giophysics.com/chapter-40/presentation/?lesson=heat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Q = mcΔT gives the energy to change a substance’s temperature; Q = mL gives the energy to change its phase at constant temperature.</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Boiling a kettle dry takes about seven times more energy after the water reaches 100 °C than it took to get there — the vaporisation plateau is that expensive.</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Specific heat capacity c is the energy needed to warm 1 kg of a substance by 1 K, so warming costs Q = mcΔT. During a phase change the temperature does not move at all: the energy Q = mL goes into breaking intermolecular bonds — into potential energy, which a thermometer cannot see. That is why heating curves have flat plateaus, and why calorimetry can identify a material from how it trades heat.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Plot temperature against time (or energy) for steadily heated ice: a slope for warming ice, a plateau at 0 °C while it melts, a steeper-or-shallower slope for warming water, and a long plateau at 100 °C while it boils. Each slope is set by mc; each plateau’s length is set by mL.</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The thermometer reads molecular kinetic energy, and on a plateau it does not move — so the incoming energy must be stored entirely as potential energy, prising molecules apart against their bonds until the phase change completes.</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Boiling happens throughout the liquid at one fixed temperature. Evaporation happens only at the surface, at any temperature, as the fastest molecules escape — which is why sweating cools you and why puddles dry without ever boiling.</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png"/><Relationship Id="rId4" Type="http://schemas.openxmlformats.org/officeDocument/2006/relationships/hyperlink" Target="https://giophysics.com/chapter-40/presentation/?lesson=heat"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s://giophysics.com/chapter-40/thermal-concepts/" TargetMode="External"/><Relationship Id="rId4" Type="http://schemas.openxmlformats.org/officeDocument/2006/relationships/hyperlink" Target="https://giophysics.com/chapter-5/power-efficiency/"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png"/><Relationship Id="rId4" Type="http://schemas.openxmlformats.org/officeDocument/2006/relationships/hyperlink" Target="https://giophysics.com/chapter-40/presentation/?lesson=heat"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hyperlink" Target="https://giophysics.com/chapter-40/kinetic-theory/" TargetMode="External"/><Relationship Id="rId4" Type="http://schemas.openxmlformats.org/officeDocument/2006/relationships/hyperlink" Target="https://giophysics.com/chapter-40/specific-heat-latent-heat/" TargetMode="External"/><Relationship Id="rId5" Type="http://schemas.openxmlformats.org/officeDocument/2006/relationships/hyperlink" Target="https://giophysics.com/chapter-40/presentation/?lesson=heat" TargetMode="External"/><Relationship Id="rId6" Type="http://schemas.openxmlformats.org/officeDocument/2006/relationships/hyperlink" Target="https://giophysics.com/chapter-40/" TargetMode="External"/><Relationship Id="rId7" Type="http://schemas.openxmlformats.org/officeDocument/2006/relationships/hyperlink" Target="https://giophysics.com/downloads/40-2-specific-heat-latent-heat.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21 · Thermal Physics</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Where the joules go</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Specific Heat &amp; Latent Heat</a:t>
            </a:r>
          </a:p>
        </p:txBody>
      </p:sp>
      <p:sp>
        <p:nvSpPr>
          <p:cNvPr id="6" name="text"/>
          <p:cNvSpPr txBox="1"/>
          <p:nvPr/>
        </p:nvSpPr>
        <p:spPr>
          <a:xfrm>
            <a:off x="558800" y="2211070"/>
            <a:ext cx="11074400" cy="412750"/>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Heat a block of ice steadily and its temperature climbs, stalls at 0 °C, climbs again, then stalls at 100 °C. The slopes are Q = mcΔT; the plateaus are Q = mL — and the plateaus swallow most of the energy.</a:t>
            </a:r>
          </a:p>
        </p:txBody>
      </p:sp>
      <p:sp>
        <p:nvSpPr>
          <p:cNvPr id="7" name="panel"/>
          <p:cNvSpPr/>
          <p:nvPr/>
        </p:nvSpPr>
        <p:spPr>
          <a:xfrm>
            <a:off x="558800" y="2776220"/>
            <a:ext cx="11074400" cy="12700"/>
          </a:xfrm>
          <a:prstGeom prst="rect">
            <a:avLst/>
          </a:prstGeom>
          <a:solidFill>
            <a:srgbClr val="C6C8BB"/>
          </a:solidFill>
          <a:ln>
            <a:noFill/>
          </a:ln>
        </p:spPr>
      </p:sp>
      <p:sp>
        <p:nvSpPr>
          <p:cNvPr id="8" name="fact-label"/>
          <p:cNvSpPr txBox="1"/>
          <p:nvPr/>
        </p:nvSpPr>
        <p:spPr>
          <a:xfrm>
            <a:off x="558800" y="295402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95402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2 of 6 in Thermal Physics</a:t>
            </a:r>
          </a:p>
        </p:txBody>
      </p:sp>
      <p:sp>
        <p:nvSpPr>
          <p:cNvPr id="10" name="fact-label"/>
          <p:cNvSpPr txBox="1"/>
          <p:nvPr/>
        </p:nvSpPr>
        <p:spPr>
          <a:xfrm>
            <a:off x="558800" y="323278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23278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16 slides in the 45-minute core run, about 43.5 minutes of it</a:t>
            </a:r>
          </a:p>
        </p:txBody>
      </p:sp>
      <p:sp>
        <p:nvSpPr>
          <p:cNvPr id="12" name="fact-label"/>
          <p:cNvSpPr txBox="1"/>
          <p:nvPr/>
        </p:nvSpPr>
        <p:spPr>
          <a:xfrm>
            <a:off x="558800" y="351155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51155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https://giophysics.com/chapter-40/specific-heat-latent-heat/</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THERMAL PHYSICS  ·  SPECIFIC HEAT &amp; LATENT HEAT</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Thermal Physics — Specific Heat &amp; Latent Heat.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32</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Specific heat capacity</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Q = mcΔT</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c in J kg⁻¹ K⁻¹; water: c = 4200</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energy to warm a mass m by ΔT. Water’s huge c is why it heats slowly, cools slowly, and makes a good coolant.</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THERMAL PHYSICS  ·  SPECIFIC HEAT &amp; LATENT HEAT</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Thermal Physics — Specific Heat &amp; Latent Heat.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32</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Specific latent heat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Q = mL</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ΔT = 0 during a phase change; L in J kg⁻¹</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Latent means hidden: the energy changes the phase, not the temperature. L(f) melts or freezes; L(v) boils or condenses.</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THERMAL PHYSICS  ·  SPECIFIC HEAT &amp; LATENT HEAT</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Thermal Physics — Specific Heat &amp; Latent Heat.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32</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Calorimetry</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heat lost = heat gained</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For an insulated mixture</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Mix a hot thing with a cold thing in an insulated container and every joule the hot one loses turns up in the cold one — the equation that measures c and L in the lab.</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THERMAL PHYSICS  ·  SPECIFIC HEAT &amp; LATENT HEAT</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Thermal Physics — Specific Heat &amp; Latent Heat.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PICTURE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the joules actually go</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3141393" y="1854200"/>
            <a:ext cx="5909214" cy="3600450"/>
          </a:xfrm>
          <a:prstGeom prst="rect">
            <a:avLst/>
          </a:prstGeom>
          <a:solidFill>
            <a:srgbClr val="FFFFFF"/>
          </a:solidFill>
          <a:ln w="9525">
            <a:solidFill>
              <a:srgbClr val="C6C8BB"/>
            </a:solidFill>
          </a:ln>
        </p:spPr>
      </p:sp>
      <p:pic>
        <p:nvPicPr>
          <p:cNvPr id="7" name="Temperature against energy supplied for 0.10 kg of ice heated steadily from −20 °C: a short slope up to 0 °C, a melting plateau, a rise to 100 °C, then a boiling plateau that runs most of the way across the graph before a final short slope for the steam." descr="Temperature against energy supplied for 0.10 kg of ice heated steadily from −20 °C: a short slope up to 0 °C, a melting plateau, a rise to 100 °C, then a boiling plateau that runs most of the way across the graph before a final short slope for the steam."/>
          <p:cNvPicPr>
            <a:picLocks noChangeAspect="1"/>
          </p:cNvPicPr>
          <p:nvPr/>
        </p:nvPicPr>
        <p:blipFill>
          <a:blip r:embed="rId3"/>
          <a:stretch>
            <a:fillRect/>
          </a:stretch>
        </p:blipFill>
        <p:spPr>
          <a:xfrm>
            <a:off x="3255693" y="1968500"/>
            <a:ext cx="5680614" cy="3371850"/>
          </a:xfrm>
          <a:prstGeom prst="rect">
            <a:avLst/>
          </a:prstGeom>
        </p:spPr>
      </p:pic>
      <p:sp>
        <p:nvSpPr>
          <p:cNvPr id="8" name="text"/>
          <p:cNvSpPr txBox="1"/>
          <p:nvPr/>
        </p:nvSpPr>
        <p:spPr>
          <a:xfrm>
            <a:off x="558800" y="5518150"/>
            <a:ext cx="11074400" cy="39624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Temperature against energy supplied for 0.10 kg of ice heated steadily from −20 °C: a short slope up to 0 °C, a melting plateau, a rise to 100 °C, then a boiling plateau that runs most of the way across the graph before a final short slope for the steam.</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THERMAL PHYSICS  ·  SPECIFIC HEAT &amp; LATENT HEAT</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Thermal Physics — Specific Heat &amp; Latent Heat.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32</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136900"/>
            <a:ext cx="11074400" cy="79248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A plateau on a heating curve does not mean the heater has stopped working. Energy is still flowing in at full rate — it is being banked as potential energy while bonds break, invisible to the thermometer, until the whole sample has changed phase.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THERMAL PHYSICS  ·  SPECIFIC HEAT &amp; LATENT HEAT</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Thermal Physics — Specific Heat &amp; Latent Heat.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32</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How much energy warms 2.0 kg of water from 20 °C to 70 °C? (c = 4200 J kg⁻¹ K⁻¹)</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THERMAL PHYSICS  ·  SPECIFIC HEAT &amp; LATENT HEAT</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Thermal Physics — Specific Heat &amp; Latent Heat.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32</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44825"/>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How much energy warms 2.0 kg of water from 20 °C to 70 °C? (c = 4200 J kg⁻¹ K⁻¹)</a:t>
            </a:r>
          </a:p>
        </p:txBody>
      </p:sp>
      <p:sp>
        <p:nvSpPr>
          <p:cNvPr id="9" name="step-number"/>
          <p:cNvSpPr txBox="1"/>
          <p:nvPr/>
        </p:nvSpPr>
        <p:spPr>
          <a:xfrm>
            <a:off x="558800" y="34544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544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Q = mcΔT = 2.0 × 4200 × 50.</a:t>
            </a:r>
          </a:p>
        </p:txBody>
      </p:sp>
      <p:sp>
        <p:nvSpPr>
          <p:cNvPr id="11" name="step-number"/>
          <p:cNvSpPr txBox="1"/>
          <p:nvPr/>
        </p:nvSpPr>
        <p:spPr>
          <a:xfrm>
            <a:off x="558800" y="38481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481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Q = 420 000 J = 420 kJ.</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THERMAL PHYSICS  ·  SPECIFIC HEAT &amp; LATENT HEAT</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Thermal Physics — Specific Heat &amp; Latent Heat.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16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420 kJ</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THERMAL PHYSICS  ·  SPECIFIC HEAT &amp; LATENT HEAT</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Thermal Physics — Specific Heat &amp; Latent Heat.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17 / 32</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Find the energy needed to turn 0.50 kg of ice at 0 °C into water at 20 °C. (L(f) = 3.3 × 10⁵ J kg⁻¹, c(water) = 4200 J kg⁻¹ K⁻¹)</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THERMAL PHYSICS  ·  SPECIFIC HEAT &amp; LATENT HEAT</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Thermal Physics — Specific Heat &amp; Latent Heat.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18 / 32</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Find the energy needed to turn 0.50 kg of ice at 0 °C into water at 20 °C. (L(f) = 3.3 × 10⁵ J kg⁻¹, c(water) = 4200 J kg⁻¹ K⁻¹)</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Melt at 0 °C: Q₁ = mL(f) = 0.50 × 3.3 × 10⁵ = 165 000 J.</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Warm the melt water: Q₂ = mcΔT = 0.50 × 4200 × 20 = 42 000 J.</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Total Q = 207 000 J ≈ 2.1 × 10⁵ J — melting cost four times the warming.</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THERMAL PHYSICS  ·  SPECIFIC HEAT &amp; LATENT HEAT</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Thermal Physics — Specific Heat &amp; Latent Heat.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19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WHAT THIS NEEDS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you already know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Starter — Recall what this lesson stands on</a:t>
            </a:r>
          </a:p>
        </p:txBody>
      </p:sp>
      <p:sp>
        <p:nvSpPr>
          <p:cNvPr id="6" name="panel"/>
          <p:cNvSpPr/>
          <p:nvPr/>
        </p:nvSpPr>
        <p:spPr>
          <a:xfrm>
            <a:off x="558800" y="3102219"/>
            <a:ext cx="838200" cy="190500"/>
          </a:xfrm>
          <a:prstGeom prst="roundRect">
            <a:avLst>
              <a:gd name="adj" fmla="val 30000"/>
            </a:avLst>
          </a:prstGeom>
          <a:noFill/>
          <a:ln w="9525">
            <a:solidFill>
              <a:srgbClr val="C6C8BB"/>
            </a:solidFill>
          </a:ln>
        </p:spPr>
      </p:sp>
      <p:sp>
        <p:nvSpPr>
          <p:cNvPr id="7" name="hint"/>
          <p:cNvSpPr txBox="1"/>
          <p:nvPr/>
        </p:nvSpPr>
        <p:spPr>
          <a:xfrm>
            <a:off x="558800" y="3102219"/>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8" name="text"/>
          <p:cNvSpPr txBox="1"/>
          <p:nvPr/>
        </p:nvSpPr>
        <p:spPr>
          <a:xfrm>
            <a:off x="1549400" y="3089519"/>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Temperature &amp; internal energy</a:t>
            </a:r>
          </a:p>
        </p:txBody>
      </p:sp>
      <p:sp>
        <p:nvSpPr>
          <p:cNvPr id="9" name="text"/>
          <p:cNvSpPr txBox="1"/>
          <p:nvPr/>
        </p:nvSpPr>
        <p:spPr>
          <a:xfrm>
            <a:off x="558800" y="3329549"/>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https://giophysics.com/chapter-40/thermal-concepts/</a:t>
            </a:r>
          </a:p>
        </p:txBody>
      </p:sp>
      <p:sp>
        <p:nvSpPr>
          <p:cNvPr id="10" name="panel"/>
          <p:cNvSpPr/>
          <p:nvPr/>
        </p:nvSpPr>
        <p:spPr>
          <a:xfrm>
            <a:off x="558800" y="3642604"/>
            <a:ext cx="838200" cy="190500"/>
          </a:xfrm>
          <a:prstGeom prst="roundRect">
            <a:avLst>
              <a:gd name="adj" fmla="val 30000"/>
            </a:avLst>
          </a:prstGeom>
          <a:noFill/>
          <a:ln w="9525">
            <a:solidFill>
              <a:srgbClr val="C6C8BB"/>
            </a:solidFill>
          </a:ln>
        </p:spPr>
      </p:sp>
      <p:sp>
        <p:nvSpPr>
          <p:cNvPr id="11" name="hint"/>
          <p:cNvSpPr txBox="1"/>
          <p:nvPr/>
        </p:nvSpPr>
        <p:spPr>
          <a:xfrm>
            <a:off x="558800" y="3642604"/>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12" name="text"/>
          <p:cNvSpPr txBox="1"/>
          <p:nvPr/>
        </p:nvSpPr>
        <p:spPr>
          <a:xfrm>
            <a:off x="1549400" y="3629904"/>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Power</a:t>
            </a:r>
          </a:p>
        </p:txBody>
      </p:sp>
      <p:sp>
        <p:nvSpPr>
          <p:cNvPr id="13" name="text"/>
          <p:cNvSpPr txBox="1"/>
          <p:nvPr/>
        </p:nvSpPr>
        <p:spPr>
          <a:xfrm>
            <a:off x="558800" y="3869934"/>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https://giophysics.com/chapter-5/power-efficiency/</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THERMAL PHYSICS  ·  SPECIFIC HEAT &amp; LATENT HEAT</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Thermal Physics — Specific Heat &amp; Latent Heat.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 2.1 × 10⁵ J</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THERMAL PHYSICS  ·  SPECIFIC HEAT &amp; LATENT HEAT</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Thermal Physics — Specific Heat &amp; Latent Heat.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20 / 32</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SPOT THE MISTAKE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One line here is wrong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The whole working is up — find the bad line before you click</a:t>
            </a:r>
          </a:p>
        </p:txBody>
      </p:sp>
      <p:sp>
        <p:nvSpPr>
          <p:cNvPr id="6" name="step-number"/>
          <p:cNvSpPr txBox="1"/>
          <p:nvPr/>
        </p:nvSpPr>
        <p:spPr>
          <a:xfrm>
            <a:off x="558800" y="18542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7" name="step"/>
          <p:cNvSpPr txBox="1"/>
          <p:nvPr/>
        </p:nvSpPr>
        <p:spPr>
          <a:xfrm>
            <a:off x="939800" y="18542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10 g of steam at 100 °C condenses on skin at 37 °C. Find the energy it delivers. (c = 4200 J kg⁻¹ K⁻¹)</a:t>
            </a:r>
          </a:p>
        </p:txBody>
      </p:sp>
      <p:sp>
        <p:nvSpPr>
          <p:cNvPr id="8" name="step-number"/>
          <p:cNvSpPr txBox="1"/>
          <p:nvPr/>
        </p:nvSpPr>
        <p:spPr>
          <a:xfrm>
            <a:off x="558800" y="22479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9" name="step"/>
          <p:cNvSpPr txBox="1"/>
          <p:nvPr/>
        </p:nvSpPr>
        <p:spPr>
          <a:xfrm>
            <a:off x="939800" y="22479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Condensing: Q₁ = mL = 0.010 × 3.3 × 10⁵ = 3300 J</a:t>
            </a:r>
          </a:p>
        </p:txBody>
      </p:sp>
      <p:sp>
        <p:nvSpPr>
          <p:cNvPr id="10" name="step-number"/>
          <p:cNvSpPr txBox="1"/>
          <p:nvPr/>
        </p:nvSpPr>
        <p:spPr>
          <a:xfrm>
            <a:off x="558800" y="26416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1" name="step"/>
          <p:cNvSpPr txBox="1"/>
          <p:nvPr/>
        </p:nvSpPr>
        <p:spPr>
          <a:xfrm>
            <a:off x="939800" y="26416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Then cooling from 100 °C to 37 °C: Q₂ = mcΔT = 0.010 × 4200 × 63 = 2650 J</a:t>
            </a:r>
          </a:p>
        </p:txBody>
      </p:sp>
      <p:sp>
        <p:nvSpPr>
          <p:cNvPr id="12" name="step-number"/>
          <p:cNvSpPr txBox="1"/>
          <p:nvPr/>
        </p:nvSpPr>
        <p:spPr>
          <a:xfrm>
            <a:off x="558800" y="30353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4.</a:t>
            </a:r>
          </a:p>
        </p:txBody>
      </p:sp>
      <p:sp>
        <p:nvSpPr>
          <p:cNvPr id="13" name="step"/>
          <p:cNvSpPr txBox="1"/>
          <p:nvPr/>
        </p:nvSpPr>
        <p:spPr>
          <a:xfrm>
            <a:off x="939800" y="30353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Total ≈ 5950 J</a:t>
            </a:r>
          </a:p>
        </p:txBody>
      </p:sp>
      <p:sp>
        <p:nvSpPr>
          <p:cNvPr id="14" name="text"/>
          <p:cNvSpPr txBox="1"/>
          <p:nvPr/>
        </p:nvSpPr>
        <p:spPr>
          <a:xfrm>
            <a:off x="558800" y="34290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LINE 2 IS WRONG</a:t>
            </a:r>
          </a:p>
        </p:txBody>
      </p:sp>
      <p:sp>
        <p:nvSpPr>
          <p:cNvPr id="15" name="text"/>
          <p:cNvSpPr txBox="1"/>
          <p:nvPr/>
        </p:nvSpPr>
        <p:spPr>
          <a:xfrm>
            <a:off x="558800" y="3636645"/>
            <a:ext cx="11074400" cy="92456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That is the latent heat of fusion, not of vaporisation. The two sit side by side in every data book, and 3.3 × 10⁵ is the more familiar number because melting ice is the first calculation anyone does. But steam does not freeze on skin — it condenses, and condensation gives back L(v) = 2.26 × 10⁶ J/kg, nearly seven times more. That factor is the whole reason a steam burn is so much worse than a hot-water one.</a:t>
            </a:r>
          </a:p>
        </p:txBody>
      </p:sp>
      <p:sp>
        <p:nvSpPr>
          <p:cNvPr id="16" name="text"/>
          <p:cNvSpPr txBox="1"/>
          <p:nvPr/>
        </p:nvSpPr>
        <p:spPr>
          <a:xfrm>
            <a:off x="558800" y="46882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IT SHOULD SAY</a:t>
            </a:r>
          </a:p>
        </p:txBody>
      </p:sp>
      <p:sp>
        <p:nvSpPr>
          <p:cNvPr id="17" name="text"/>
          <p:cNvSpPr txBox="1"/>
          <p:nvPr/>
        </p:nvSpPr>
        <p:spPr>
          <a:xfrm>
            <a:off x="558800" y="4895850"/>
            <a:ext cx="11074400" cy="23114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Condensing: Q₁ = mL(v) = 0.010 × 2.26 × 10⁶ = 22 600 J, giving a total of about 25 kJ.</a:t>
            </a:r>
          </a:p>
        </p:txBody>
      </p:sp>
      <p:sp>
        <p:nvSpPr>
          <p:cNvPr id="18" name="panel"/>
          <p:cNvSpPr/>
          <p:nvPr/>
        </p:nvSpPr>
        <p:spPr>
          <a:xfrm>
            <a:off x="558800" y="431800"/>
            <a:ext cx="11074400" cy="12700"/>
          </a:xfrm>
          <a:prstGeom prst="rect">
            <a:avLst/>
          </a:prstGeom>
          <a:solidFill>
            <a:srgbClr val="C6C8BB"/>
          </a:solidFill>
          <a:ln>
            <a:noFill/>
          </a:ln>
        </p:spPr>
      </p:sp>
      <p:sp>
        <p:nvSpPr>
          <p:cNvPr id="1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THERMAL PHYSICS  ·  SPECIFIC HEAT &amp; LATENT HEAT</a:t>
            </a:r>
          </a:p>
        </p:txBody>
      </p:sp>
      <p:sp>
        <p:nvSpPr>
          <p:cNvPr id="2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1" name="panel"/>
          <p:cNvSpPr/>
          <p:nvPr/>
        </p:nvSpPr>
        <p:spPr>
          <a:xfrm>
            <a:off x="558800" y="6299200"/>
            <a:ext cx="11074400" cy="12700"/>
          </a:xfrm>
          <a:prstGeom prst="rect">
            <a:avLst/>
          </a:prstGeom>
          <a:solidFill>
            <a:srgbClr val="C6C8BB"/>
          </a:solidFill>
          <a:ln>
            <a:noFill/>
          </a:ln>
        </p:spPr>
      </p:sp>
      <p:sp>
        <p:nvSpPr>
          <p:cNvPr id="2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Thermal Physics — Specific Heat &amp; Latent Heat. Built by GioPhysics from the lesson's own copy; nothing on these slides is re-authored.</a:t>
            </a:r>
          </a:p>
        </p:txBody>
      </p:sp>
      <p:sp>
        <p:nvSpPr>
          <p:cNvPr id="2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21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14"/>
                                        </p:tgtEl>
                                        <p:attrNameLst>
                                          <p:attrName>style.visibility</p:attrName>
                                        </p:attrNameLst>
                                      </p:cBhvr>
                                      <p:to>
                                        <p:strVal val="visible"/>
                                      </p:to>
                                    </p:set>
                                    <p:animEffect transition="in" filter="fade">
                                      <p:cBhvr>
                                        <p:cTn id="5" dur="400"/>
                                        <p:tgtEl>
                                          <p:spTgt spid="14"/>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5"/>
                                        </p:tgtEl>
                                        <p:attrNameLst>
                                          <p:attrName>style.visibility</p:attrName>
                                        </p:attrNameLst>
                                      </p:cBhvr>
                                      <p:to>
                                        <p:strVal val="visible"/>
                                      </p:to>
                                    </p:set>
                                    <p:animEffect transition="in" filter="fade">
                                      <p:cBhvr>
                                        <p:cTn id="8" dur="400"/>
                                        <p:tgtEl>
                                          <p:spTgt spid="15"/>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400"/>
                                        <p:tgtEl>
                                          <p:spTgt spid="1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fade">
                                      <p:cBhvr>
                                        <p:cTn id="16" dur="4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During the long flat stretch at 100 °C, what is the heater doing?</a:t>
            </a:r>
          </a:p>
        </p:txBody>
      </p:sp>
      <p:sp>
        <p:nvSpPr>
          <p:cNvPr id="7" name="text"/>
          <p:cNvSpPr txBox="1"/>
          <p:nvPr/>
        </p:nvSpPr>
        <p:spPr>
          <a:xfrm>
            <a:off x="558800" y="263398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Nothing useful — it has stalled, which is why the temperature stopped rising</a:t>
            </a:r>
          </a:p>
        </p:txBody>
      </p:sp>
      <p:sp>
        <p:nvSpPr>
          <p:cNvPr id="8" name="text"/>
          <p:cNvSpPr txBox="1"/>
          <p:nvPr/>
        </p:nvSpPr>
        <p:spPr>
          <a:xfrm>
            <a:off x="558800" y="318008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Still delivering full power, all of it going into breaking bonds</a:t>
            </a:r>
          </a:p>
        </p:txBody>
      </p:sp>
      <p:sp>
        <p:nvSpPr>
          <p:cNvPr id="9" name="text"/>
          <p:cNvSpPr txBox="1"/>
          <p:nvPr/>
        </p:nvSpPr>
        <p:spPr>
          <a:xfrm>
            <a:off x="558800" y="347853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Delivering less power, because hot water resists being heated further</a:t>
            </a:r>
          </a:p>
        </p:txBody>
      </p:sp>
      <p:sp>
        <p:nvSpPr>
          <p:cNvPr id="10" name="panel"/>
          <p:cNvSpPr/>
          <p:nvPr/>
        </p:nvSpPr>
        <p:spPr>
          <a:xfrm>
            <a:off x="7010400" y="1854200"/>
            <a:ext cx="4622800" cy="2836872"/>
          </a:xfrm>
          <a:prstGeom prst="rect">
            <a:avLst/>
          </a:prstGeom>
          <a:solidFill>
            <a:srgbClr val="FFFFFF"/>
          </a:solidFill>
          <a:ln w="9525">
            <a:solidFill>
              <a:srgbClr val="C6C8BB"/>
            </a:solidFill>
          </a:ln>
        </p:spPr>
      </p:sp>
      <p:pic>
        <p:nvPicPr>
          <p:cNvPr id="11" name="Temperature against energy supplied for 0.10 kg of ice heated steadily from −20 °C: a short slope up to 0 °C, a melting plateau, a rise to 100 °C, then a boiling plateau that runs most of the way across the graph before a final short slope for the steam." descr="Temperature against energy supplied for 0.10 kg of ice heated steadily from −20 °C: a short slope up to 0 °C, a melting plateau, a rise to 100 °C, then a boiling plateau that runs most of the way across the graph before a final short slope for the steam."/>
          <p:cNvPicPr>
            <a:picLocks noChangeAspect="1"/>
          </p:cNvPicPr>
          <p:nvPr/>
        </p:nvPicPr>
        <p:blipFill>
          <a:blip r:embed="rId3"/>
          <a:stretch>
            <a:fillRect/>
          </a:stretch>
        </p:blipFill>
        <p:spPr>
          <a:xfrm>
            <a:off x="7124700" y="1968500"/>
            <a:ext cx="4394200" cy="2608272"/>
          </a:xfrm>
          <a:prstGeom prst="rect">
            <a:avLst/>
          </a:prstGeom>
        </p:spPr>
      </p:pic>
      <p:sp>
        <p:nvSpPr>
          <p:cNvPr id="12" name="text"/>
          <p:cNvSpPr txBox="1"/>
          <p:nvPr/>
        </p:nvSpPr>
        <p:spPr>
          <a:xfrm>
            <a:off x="7010400" y="4754572"/>
            <a:ext cx="4622800" cy="99060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Temperature against energy supplied for 0.10 kg of ice heated steadily from −20 °C: a short slope up to 0 °C, a melting plateau, a rise to 100 °C, then a boiling plateau that runs most of the way across the graph before a final short slope for the steam.</a:t>
            </a:r>
          </a:p>
        </p:txBody>
      </p:sp>
      <p:sp>
        <p:nvSpPr>
          <p:cNvPr id="13" name="text"/>
          <p:cNvSpPr txBox="1"/>
          <p:nvPr/>
        </p:nvSpPr>
        <p:spPr>
          <a:xfrm>
            <a:off x="7010400" y="5795972"/>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THERMAL PHYSICS  ·  SPECIFIC HEAT &amp; LATENT HEAT</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Thermal Physics — Specific Heat &amp; Latent Heat.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22 / 32</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862140"/>
            <a:ext cx="11074400" cy="34671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B  Still delivering full power, all of it going into breaking bonds</a:t>
            </a:r>
          </a:p>
        </p:txBody>
      </p:sp>
      <p:sp>
        <p:nvSpPr>
          <p:cNvPr id="7" name="text"/>
          <p:cNvSpPr txBox="1"/>
          <p:nvPr/>
        </p:nvSpPr>
        <p:spPr>
          <a:xfrm>
            <a:off x="558800" y="320885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416495"/>
            <a:ext cx="11074400" cy="9906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Read the horizontal axis: it is energy supplied, not time, and the plateau is enormously long along it. That length is the energy going in. It is going into potential energy — prising molecules apart until the last of the liquid has become steam — and potential energy is exactly what a thermometer cannot read, because a thermometer reaches equilibrium with molecular kinetic energy and nothing else.</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THERMAL PHYSICS  ·  SPECIFIC HEAT &amp; LATENT HEAT</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Thermal Physics — Specific Heat &amp; Latent Heat.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23 / 32</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2879481"/>
            <a:ext cx="11074400" cy="28067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While water boils at a steady 100 °C, the energy being supplied is going into…</a:t>
            </a:r>
          </a:p>
        </p:txBody>
      </p:sp>
      <p:sp>
        <p:nvSpPr>
          <p:cNvPr id="7" name="option-letter"/>
          <p:cNvSpPr txBox="1"/>
          <p:nvPr/>
        </p:nvSpPr>
        <p:spPr>
          <a:xfrm>
            <a:off x="558800" y="3363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3363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Raising the molecules’ kinetic energy</a:t>
            </a:r>
          </a:p>
        </p:txBody>
      </p:sp>
      <p:sp>
        <p:nvSpPr>
          <p:cNvPr id="9" name="option-letter"/>
          <p:cNvSpPr txBox="1"/>
          <p:nvPr/>
        </p:nvSpPr>
        <p:spPr>
          <a:xfrm>
            <a:off x="558800" y="3744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3744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Breaking intermolecular bonds — potential energy</a:t>
            </a:r>
          </a:p>
        </p:txBody>
      </p:sp>
      <p:sp>
        <p:nvSpPr>
          <p:cNvPr id="11" name="option-letter"/>
          <p:cNvSpPr txBox="1"/>
          <p:nvPr/>
        </p:nvSpPr>
        <p:spPr>
          <a:xfrm>
            <a:off x="558800" y="412535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412535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Nothing; no energy is needed at constant temperature</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THERMAL PHYSICS  ·  SPECIFIC HEAT &amp; LATENT HEAT</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Thermal Physics — Specific Heat &amp; Latent Heat.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24 / 32</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B  Breaking intermolecular bonds — potential energy</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Temperature (molecular KE) is constant on the plateau, so the supplied energy Q = mL goes into potential energy as bonds break.</a:t>
            </a:r>
          </a:p>
        </p:txBody>
      </p:sp>
      <p:sp>
        <p:nvSpPr>
          <p:cNvPr id="9" name="text"/>
          <p:cNvSpPr txBox="1"/>
          <p:nvPr/>
        </p:nvSpPr>
        <p:spPr>
          <a:xfrm>
            <a:off x="558800" y="329374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50139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A   Molecular kinetic energy is precisely what the thermometer reads, and it is not moving: the water is 100 °C at the start of the plateau and 100 °C at the end. If the kinetic energy were climbing, the temperature would climb with it.</a:t>
            </a:r>
          </a:p>
        </p:txBody>
      </p:sp>
      <p:sp>
        <p:nvSpPr>
          <p:cNvPr id="11" name="text"/>
          <p:cNvSpPr txBox="1"/>
          <p:nvPr/>
        </p:nvSpPr>
        <p:spPr>
          <a:xfrm>
            <a:off x="558800" y="410845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B   Correct. Q = mL goes entirely into potential energy as intermolecular bonds break, which is why the temperature holds still while the energy pours in.</a:t>
            </a:r>
          </a:p>
        </p:txBody>
      </p:sp>
      <p:sp>
        <p:nvSpPr>
          <p:cNvPr id="12" name="text"/>
          <p:cNvSpPr txBox="1"/>
          <p:nvPr/>
        </p:nvSpPr>
        <p:spPr>
          <a:xfrm>
            <a:off x="558800" y="460121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C   Then a pan would boil dry the instant it reached 100 °C. Boiling away one kilogram costs about 2.26 MJ — roughly seven times what it took to heat that kilogram from the tap to boiling in the first place.</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THERMAL PHYSICS  ·  SPECIFIC HEAT &amp; LATENT HEAT</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Thermal Physics — Specific Heat &amp; Latent Heat.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25 / 32</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0.20 kg metal sample at 100 °C is dropped into 0.15 kg of water at 20 °C in an insulated cup; the mixture settles at 25 °C. Find the metal’s specific heat capacity.</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THERMAL PHYSICS  ·  SPECIFIC HEAT &amp; LATENT HEAT</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Thermal Physics — Specific Heat &amp; Latent Heat.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26 / 32</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402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0.20 kg metal sample at 100 °C is dropped into 0.15 kg of water at 20 °C in an insulated cup; the mixture settles at 25 °C. Find the metal’s specific heat capacity.</a:t>
            </a:r>
          </a:p>
        </p:txBody>
      </p:sp>
      <p:sp>
        <p:nvSpPr>
          <p:cNvPr id="9" name="step-number"/>
          <p:cNvSpPr txBox="1"/>
          <p:nvPr/>
        </p:nvSpPr>
        <p:spPr>
          <a:xfrm>
            <a:off x="558800" y="3429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29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Heat gained by water: Q = 0.15 × 4200 × (25 − 20) = 3150 J.</a:t>
            </a:r>
          </a:p>
        </p:txBody>
      </p:sp>
      <p:sp>
        <p:nvSpPr>
          <p:cNvPr id="11" name="step-number"/>
          <p:cNvSpPr txBox="1"/>
          <p:nvPr/>
        </p:nvSpPr>
        <p:spPr>
          <a:xfrm>
            <a:off x="558800" y="3823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23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Heat lost by metal: 3150 = 0.20 × c × (100 − 25) = 15c.</a:t>
            </a:r>
          </a:p>
        </p:txBody>
      </p:sp>
      <p:sp>
        <p:nvSpPr>
          <p:cNvPr id="13" name="step-number"/>
          <p:cNvSpPr txBox="1"/>
          <p:nvPr/>
        </p:nvSpPr>
        <p:spPr>
          <a:xfrm>
            <a:off x="558800" y="4217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17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c = 3150 ÷ 15 = 210 J kg⁻¹ K⁻¹ — close to silver’s 232.</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THERMAL PHYSICS  ·  SPECIFIC HEAT &amp; LATENT HEAT</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Thermal Physics — Specific Heat &amp; Latent Heat.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27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c = 210 J kg⁻¹ K⁻¹</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THERMAL PHYSICS  ·  SPECIFIC HEAT &amp; LATENT HEAT</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Thermal Physics — Specific Heat &amp; Latent Heat.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28 / 32</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Why does 10 g of steam at 100 °C burn far worse than 10 g of water at 100 °C? Compute the energy each delivers to skin at 37 °C. (L(v) = 2.26 × 10⁶ J kg⁻¹)</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THERMAL PHYSICS  ·  SPECIFIC HEAT &amp; LATENT HEAT</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Thermal Physics — Specific Heat &amp; Latent Heat.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29 / 32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A pan of water boils on full power for ten minutes. How much hotter is the water at the end than at the start?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2709252"/>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The ring is on maximum the whole time, the pan is visibly boiling, and a thermometer is standing in the water throughout.</a:t>
            </a:r>
          </a:p>
        </p:txBody>
      </p:sp>
      <p:sp>
        <p:nvSpPr>
          <p:cNvPr id="7" name="text"/>
          <p:cNvSpPr txBox="1"/>
          <p:nvPr/>
        </p:nvSpPr>
        <p:spPr>
          <a:xfrm>
            <a:off x="558800" y="344839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656037"/>
            <a:ext cx="11074400" cy="112268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Not at all hotter — it is 100 °C at both ends. Every joule for those ten minutes goes into pulling molecules out of the liquid against their bonds: 2.26 million joules per kilogram, stored as potential energy the thermometer cannot see. The energy is not lost and the heater has not stalled; it is simply not going into temperature.</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THERMAL PHYSICS  ·  SPECIFIC HEAT &amp; LATENT HEAT</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Thermal Physics — Specific Heat &amp; Latent Heat.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402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Why does 10 g of steam at 100 °C burn far worse than 10 g of water at 100 °C? Compute the energy each delivers to skin at 37 °C. (L(v) = 2.26 × 10⁶ J kg⁻¹)</a:t>
            </a:r>
          </a:p>
        </p:txBody>
      </p:sp>
      <p:sp>
        <p:nvSpPr>
          <p:cNvPr id="9" name="step-number"/>
          <p:cNvSpPr txBox="1"/>
          <p:nvPr/>
        </p:nvSpPr>
        <p:spPr>
          <a:xfrm>
            <a:off x="558800" y="3429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29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Steam first condenses: Q₁ = mL(v) = 0.010 × 2.26 × 10⁶ = 22 600 J.</a:t>
            </a:r>
          </a:p>
        </p:txBody>
      </p:sp>
      <p:sp>
        <p:nvSpPr>
          <p:cNvPr id="11" name="step-number"/>
          <p:cNvSpPr txBox="1"/>
          <p:nvPr/>
        </p:nvSpPr>
        <p:spPr>
          <a:xfrm>
            <a:off x="558800" y="3823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23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Then the condensed water cools 100 → 37 °C: Q₂ = 0.010 × 4200 × 63 = 2646 J. Steam total ≈ 25 000 J.</a:t>
            </a:r>
          </a:p>
        </p:txBody>
      </p:sp>
      <p:sp>
        <p:nvSpPr>
          <p:cNvPr id="13" name="step-number"/>
          <p:cNvSpPr txBox="1"/>
          <p:nvPr/>
        </p:nvSpPr>
        <p:spPr>
          <a:xfrm>
            <a:off x="558800" y="4217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17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Hot water alone delivers only the 2646 J of cooling — the condensation plateau makes steam nearly ten times worse.</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THERMAL PHYSICS  ·  SPECIFIC HEAT &amp; LATENT HEAT</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Thermal Physics — Specific Heat &amp; Latent Heat.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30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Steam ≈ 25 kJ versus water ≈ 2.6 kJ — the latent heat is the burn</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THERMAL PHYSICS  ·  SPECIFIC HEAT &amp; LATENT HEAT</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Thermal Physics — Specific Heat &amp; Latent Heat.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31 / 32</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THERMAL PHYSICS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21.3 The Kinetic Theory of Gases</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https://giophysics.com/chapter-40/kinetic-theory/</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https://giophysics.com/chapter-40/specific-heat-latent-heat/</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https://giophysics.com/chapter-40/presentation/?lesson=heat</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Thermal Physics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https://giophysics.com/chapter-40/</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https://giophysics.com/downloads/40-2-specific-heat-latent-heat.pdf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THERMAL PHYSICS  ·  SPECIFIC HEAT &amp; LATENT HEAT</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Thermal Physics — Specific Heat &amp; Latent Heat.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32 / 32</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2855546"/>
            <a:ext cx="11074400" cy="14859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Q = mcΔT gives the energy to change a substance’s temperature; Q = mL gives the energy to change its phase at constant temperature.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THERMAL PHYSICS  ·  SPECIFIC HEAT &amp; LATENT HEAT</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Thermal Physics — Specific Heat &amp; Latent Heat.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32</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4105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348697"/>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Boiling a kettle dry takes about seven times more energy after the water reaches 100 °C than it took to get there — the vaporisation plateau is that expensive.</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THERMAL PHYSICS  ·  SPECIFIC HEAT &amp; LATENT HEAT</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Thermal Physics — Specific Heat &amp; Latent Heat.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32</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the joules go</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035300"/>
            <a:ext cx="11074400" cy="105664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Specific heat capacity c is the energy needed to warm 1 kg of a substance by 1 K, so warming costs Q = mcΔT. During a phase change the temperature does not move at all: the energy Q = mL goes into breaking intermolecular bonds — into potential energy, which a thermometer cannot see. That is why heating curves have flat plateaus, and why calorimetry can identify a material from how it trades heat.</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THERMAL PHYSICS  ·  SPECIFIC HEAT &amp; LATENT HEAT</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Thermal Physics — Specific Heat &amp; Latent Heat.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32</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Reading a heating curve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179885"/>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Plot temperature against time (or energy) for steadily heated ice: a slope for warming ice, a plateau at 0 °C while it melts, a steeper-or-shallower slope for warming water, and a long plateau at 100 °C while it boils. Each slope is set by mc; each plateau’s length is set by mL.</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THERMAL PHYSICS  ·  SPECIFIC HEAT &amp; LATENT HEAT</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Thermal Physics — Specific Heat &amp; Latent Heat.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32</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the energy goes on a plateau</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thermometer reads molecular kinetic energy, and on a plateau it does not move — so the incoming energy must be stored entirely as potential energy, prising molecules apart against their bonds until the phase change completes.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THERMAL PHYSICS  ·  SPECIFIC HEAT &amp; LATENT HEAT</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Thermal Physics — Specific Heat &amp; Latent Heat.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32</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Boiling versus evaporation</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179885"/>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Boiling happens throughout the liquid at one fixed temperature. Evaporation happens only at the surface, at any temperature, as the fastest molecules escape — which is why sweating cools you and why puddles dry without ever boiling.</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THERMAL PHYSICS  ·  SPECIFIC HEAT &amp; LATENT HEAT</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Thermal Physics — Specific Heat &amp; Latent Heat.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32</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32</Slides>
  <Notes>32</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Thermal Physics — Specific Heat &amp; Latent Heat</dc:title>
  <dc:subject>Thermal Physics</dc:subject>
  <dc:creator>GioPhysics</dc:creator>
  <cp:keywords>lesson, Thermal Physics, chapter-40,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