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Thermodynamics — Entropy. Lesson 3 of 6.</a:t>
            </a:r>
          </a:p>
          <a:p>
            <a:pPr marL="0" indent="0">
              <a:buNone/>
            </a:pPr>
            <a:r>
              <a:rPr lang="en-GB" sz="1200" dirty="0"/>
              <a:t>[Intro] Energy is always conserved — yet a movie of cream stirring itself out of coffee is instantly absurd. Entropy is the number that tells time's arrow which way to point: ΔS = Q/T, and the total never goes down.</a:t>
            </a:r>
          </a:p>
          <a:p>
            <a:pPr marL="0" indent="0">
              <a:buNone/>
            </a:pPr>
            <a:r>
              <a:rPr lang="en-GB" sz="1200" dirty="0"/>
              <a:t>[Source] https://giophysics.com/chapter-41/entropy/</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Entropy change: ΔS = Q/T</a:t>
            </a:r>
          </a:p>
          <a:p>
            <a:pPr marL="0" indent="0">
              <a:buNone/>
            </a:pPr>
            <a:r>
              <a:rPr lang="en-GB" sz="1200" dirty="0"/>
              <a:t>[In plain English] The same heat counts for more entropy when it arrives at a cold body — dividing by T is what makes cold the eager receiver.</a:t>
            </a:r>
          </a:p>
          <a:p>
            <a:pPr marL="0" indent="0">
              <a:buNone/>
            </a:pPr>
            <a:r>
              <a:rPr lang="en-GB" sz="1200" dirty="0"/>
              <a:t>[Note] Heat flowing in at constant temperature T (in kelvin)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Second law, counted: ΔS(total) ≥ 0</a:t>
            </a:r>
          </a:p>
          <a:p>
            <a:pPr marL="0" indent="0">
              <a:buNone/>
            </a:pPr>
            <a:r>
              <a:rPr lang="en-GB" sz="1200" dirty="0"/>
              <a:t>[In plain English] Add up the entropy changes of everything taking part. Real processes always push the total up; a perfect reversible one just breaks even.</a:t>
            </a:r>
          </a:p>
          <a:p>
            <a:pPr marL="0" indent="0">
              <a:buNone/>
            </a:pPr>
            <a:r>
              <a:rPr lang="en-GB" sz="1200" dirty="0"/>
              <a:t>[Note] Equality only for ideal, reversible processes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Boltzmann's bridge: S = k ln W</a:t>
            </a:r>
          </a:p>
          <a:p>
            <a:pPr marL="0" indent="0">
              <a:buNone/>
            </a:pPr>
            <a:r>
              <a:rPr lang="en-GB" sz="1200" dirty="0"/>
              <a:t>[In plain English] Entropy counts arrangements: the more ways molecules can be placed and be moving while looking the same overall, the higher the entropy. Mixed and spread-out states win because there are astronomically more of them.</a:t>
            </a:r>
          </a:p>
          <a:p>
            <a:pPr marL="0" indent="0">
              <a:buNone/>
            </a:pPr>
            <a:r>
              <a:rPr lang="en-GB" sz="1200" dirty="0"/>
              <a:t>[Note] W = number of microscopic arrangements; k = 1.38 × 10⁻²³ J/K</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An insulated box split by a partition: a dozen gas molecules drawn as dots fill the left half, the right half is labelled vacuum, and an arrow shows the partition being drawn out. The walls are marked as letting no heat enter or leave.</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Rising entropy does not mean energy is destroyed — every joule survives. What is lost is usefulness: energy spread evenly at one temperature can no longer drive an engine. And entropy can fall locally — your freezer lowers the entropy of water as it freezes — as long as the surroundings gain more.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large reservoir at 400 K absorbs 800 J of heat. Find its entropy change.</a:t>
            </a:r>
          </a:p>
          <a:p>
            <a:pPr marL="0" indent="0">
              <a:buNone/>
            </a:pPr>
            <a:r>
              <a:rPr lang="en-GB" sz="1200" dirty="0"/>
              <a:t>[Answer] +2.0 J/K</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ΔS = Q/T = 800/400.</a:t>
            </a:r>
          </a:p>
          <a:p>
            <a:pPr marL="0" indent="0">
              <a:buNone/>
            </a:pPr>
            <a:r>
              <a:rPr lang="en-GB" sz="1200" dirty="0"/>
              <a:t>[Step 2] ΔS = +2.0 J/K.</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+2.0 J/K</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0.10 kg of ice melts at 273 K (latent heat 3.3 × 10⁵ J/kg). Find the entropy change of the water.</a:t>
            </a:r>
          </a:p>
          <a:p>
            <a:pPr marL="0" indent="0">
              <a:buNone/>
            </a:pPr>
            <a:r>
              <a:rPr lang="en-GB" sz="1200" dirty="0"/>
              <a:t>[Answer] ≈ +120 J/K</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Heat absorbed: Q = mL = 0.10 × 3.3 × 10⁵ = 33 000 J.</a:t>
            </a:r>
          </a:p>
          <a:p>
            <a:pPr marL="0" indent="0">
              <a:buNone/>
            </a:pPr>
            <a:r>
              <a:rPr lang="en-GB" sz="1200" dirty="0"/>
              <a:t>[Step 2] Melting happens at constant temperature, so ΔS = Q/T = 33 000/273.</a:t>
            </a:r>
          </a:p>
          <a:p>
            <a:pPr marL="0" indent="0">
              <a:buNone/>
            </a:pPr>
            <a:r>
              <a:rPr lang="en-GB" sz="1200" dirty="0"/>
              <a:t>[Step 3] ΔS ≈ +120 J/K — molecules freed from the lattice have far more arrangements.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The first law; Heat engines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 +120 J/K</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2 is wrong] The hot reservoir lost that heat, so its Q is −6000 J and its entropy falls by 12 J/K. Counting both changes as positive makes every ordinary heat flow look wildly irreversible — and, far worse, it makes the reverse flow look legal too: run exactly the same working from cold to hot and it also comes out positive. The minus sign is where the whole content of the second law is hiding.</a:t>
            </a:r>
          </a:p>
          <a:p>
            <a:pPr marL="0" indent="0">
              <a:buNone/>
            </a:pPr>
            <a:r>
              <a:rPr lang="en-GB" sz="1200" dirty="0"/>
              <a:t>[It should say] Hot reservoir: ΔS = −6000/500 = −12 J/K, so the total is −12 + 20 = +8 J/K.</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partition is pulled out and the gas fills the whole box. No heat crosses the walls and the gas pushes on nothing, so Q = 0 and W = 0. What is its entropy change?</a:t>
            </a:r>
          </a:p>
          <a:p>
            <a:pPr marL="0" indent="0">
              <a:buNone/>
            </a:pPr>
            <a:r>
              <a:rPr lang="en-GB" sz="1200" dirty="0"/>
              <a:t>[Options] A Zero — ΔS = Q/T, and Q is zero   B Positive: about +5.8 J/K for one mole   C Negative, because the gas has become more dilute</a:t>
            </a:r>
          </a:p>
          <a:p>
            <a:pPr marL="0" indent="0">
              <a:buNone/>
            </a:pPr>
            <a:r>
              <a:rPr lang="en-GB" sz="1200" dirty="0"/>
              <a:t>[Figure] An insulated box split by a partition: a dozen gas molecules drawn as dots fill the left half, the right half is labelled vacuum, and an arrow shows the partition being drawn out. The walls are marked as letting no heat enter or leave.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Positive: about +5.8 J/K for one mole. ΔS = Q/T is the recipe for a reversible transfer, and this expansion is as irreversible as they come. Entropy is a state function, so compute it along any convenient path between the same two states: the reversible isothermal route gives ΔS = nR ln 2 = 5.8 J/K per mole. The molecular reading is plainer still — every molecule now has twice the room, so there are 2^N times as many arrangements and S = k ln W gains k ln 2 apiece. Not a joule of energy was lost or made, and the entropy still went up. It never comes back down either: the chance of the gas regathering on one side is about 1 in 2^(6 × 10²³).</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1000 J of heat leaks from a 500 K reservoir to a 250 K reservoir. What is the total entropy change?</a:t>
            </a:r>
          </a:p>
          <a:p>
            <a:pPr marL="0" indent="0">
              <a:buNone/>
            </a:pPr>
            <a:r>
              <a:rPr lang="en-GB" sz="1200" dirty="0"/>
              <a:t>[Figure] Two large blocks joined by a lagged metal bar, block A at 500 K on the left and block B at 250 K on the right, with an arrow above the bar marked Q = 1000 J and a note that each block is big enough for its own temperature to barely move.</a:t>
            </a:r>
          </a:p>
          <a:p>
            <a:pPr marL="0" indent="0">
              <a:buNone/>
            </a:pPr>
            <a:r>
              <a:rPr lang="en-GB" sz="1200" dirty="0"/>
              <a:t>[Options] A 0 — energy was conserved   B +2 J/K   C −2 J/K</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1000 J of heat leaks from a 500 K reservoir to a 250 K reservoir. What is the total entropy change?</a:t>
            </a:r>
          </a:p>
          <a:p>
            <a:pPr marL="0" indent="0">
              <a:buNone/>
            </a:pPr>
            <a:r>
              <a:rPr lang="en-GB" sz="1200" dirty="0"/>
              <a:t>[Option by option] A: Energy really is conserved: 1000 J left one reservoir and 1000 J arrived at the other. That is the first law, and it has nothing to say about direction. Entropy is the separate account, and it is the one that decides which way heat is allowed to move.  B: Correct. ΔS = −1000/500 + 1000/250 = −2 + 4 = +2 J/K.  C: −2 J/K is the hot reservoir's own change, taken as though it were the whole answer. The cold reservoir's +4 J/K still has to be added — and it is the larger of the two precisely because the same joules arrive at a lower temperature, which is what makes the flow go this way and not the other.</a:t>
            </a:r>
          </a:p>
          <a:p>
            <a:pPr marL="0" indent="0">
              <a:buNone/>
            </a:pPr>
            <a:r>
              <a:rPr lang="en-GB" sz="1200" dirty="0"/>
              <a:t>[Answer] B — +2 J/K</a:t>
            </a:r>
          </a:p>
          <a:p>
            <a:pPr marL="0" indent="0">
              <a:buNone/>
            </a:pPr>
            <a:r>
              <a:rPr lang="en-GB" sz="1200" dirty="0"/>
              <a:t>[Why] ΔS = −1000/500 + 1000/250 = −2 + 4 = +2 J/K. Conserving energy is not enough — the flow direction is set by the entropy gain.</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6000 J of heat leaks straight from a 500 K reservoir to a 300 K reservoir. Find the total entropy change, and the work a Carnot engine could have extracted from that heat instead.</a:t>
            </a:r>
          </a:p>
          <a:p>
            <a:pPr marL="0" indent="0">
              <a:buNone/>
            </a:pPr>
            <a:r>
              <a:rPr lang="en-GB" sz="1200" dirty="0"/>
              <a:t>[Answer] ΔS = +8 J/K; 2400 J of possible work was wasted</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ΔS = −6000/500 + 6000/300 = −12 + 20 = +8 J/K.</a:t>
            </a:r>
          </a:p>
          <a:p>
            <a:pPr marL="0" indent="0">
              <a:buNone/>
            </a:pPr>
            <a:r>
              <a:rPr lang="en-GB" sz="1200" dirty="0"/>
              <a:t>[Step 2] A Carnot engine between the same reservoirs: W = Qh(1 − Tc/Th) = 6000 × (1 − 300/500) = 2400 J.</a:t>
            </a:r>
          </a:p>
          <a:p>
            <a:pPr marL="0" indent="0">
              <a:buNone/>
            </a:pPr>
            <a:r>
              <a:rPr lang="en-GB" sz="1200" dirty="0"/>
              <a:t>[Step 3] Check: lost work = Tc × ΔS(total) = 300 × 8 = 2400 J — the entropy increase measures exactly the work thrown away.</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ΔS = +8 J/K; 2400 J of possible work was wasted</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insulated box has gas on one side of a partition, vacuum on the other. The partition is removed and 1.0 mol of ideal gas fills twice the volume with no temperature change. Find ΔS and explain why it is not zero even though Q = 0.</a:t>
            </a:r>
          </a:p>
          <a:p>
            <a:pPr marL="0" indent="0">
              <a:buNone/>
            </a:pPr>
            <a:r>
              <a:rPr lang="en-GB" sz="1200" dirty="0"/>
              <a:t>[Answer] ΔS ≈ +5.8 J/K, fixed by the states alone — the spread never undoes itself</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A film of stirred coffee separating back into black coffee and a blob of cream breaks no law of energy conservation. So why does everyone know instantly that it is running backwards? Every molecular collision in that film is perfectly reversible, and the total energy is the same at both ends of it. Nothing in the mechanics forbids a single frame of it.</a:t>
            </a:r>
          </a:p>
          <a:p>
            <a:pPr marL="0" indent="0">
              <a:buNone/>
            </a:pPr>
            <a:r>
              <a:rPr lang="en-GB" sz="1200" dirty="0"/>
              <a:t>[Answer] Entropy. There are astronomically more mixed arrangements of those molecules than separated ones, so a system wanders into the mixed majority and stays there. The arrow of time is a counting argument, not an energy one — which is why conservation of energy alone can never tell you which way a film should run.</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The free expansion is irreversible; compute ΔS along a reversible isothermal path between the same states: ΔS = Q/T = W/T = nR ln(V₂/V₁).</a:t>
            </a:r>
          </a:p>
          <a:p>
            <a:pPr marL="0" indent="0">
              <a:buNone/>
            </a:pPr>
            <a:r>
              <a:rPr lang="en-GB" sz="1200" dirty="0"/>
              <a:t>[Step 2] ΔS = 1.0 × 8.31 × ln 2 = 8.31 × 0.693 ≈ +5.8 J/K — about k ln 2 per molecule of extra elbow room.</a:t>
            </a:r>
          </a:p>
          <a:p>
            <a:pPr marL="0" indent="0">
              <a:buNone/>
            </a:pPr>
            <a:r>
              <a:rPr lang="en-GB" sz="1200" dirty="0"/>
              <a:t>[Step 3] Entropy is a state function: it depends on where the gas is, not how it got there. The chance of the gas re-gathering on one side is about 1 in 2^(6×10²³) — the second law as statistics.</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ΔS ≈ +5.8 J/K, fixed by the states alone — the spread never undoes itself</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https://giophysics.com/chapter-41/presentation/?lesson=entropy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Entropy change is heat transferred divided by the temperature at which it flows, ΔS = Q/T, and in every real process the total entropy of everything involved rises or stays the same.</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Take 1000 J from a 500 K block (−2 J/K) and give it to a 250 K block (+4 J/K): the total entropy rises by 2 J/K, which is exactly why the flow happens in that direction.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Entropy measures how spread out energy is. Transferring heat Q at temperature T changes entropy by ΔS = Q/T, so the same joules count for more entropy at low temperature. Heat flows hot→cold because that raises the total: Q/Tc gained beats Q/Th lost. Microscopically, entropy is Boltzmann's S = k ln W — the logarithm of the number of molecular arrangements that look the same from outside.</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Heat Q leaving a hot body costs Q/Th of entropy; arriving at a cold body it pays Q/Tc. Since Tc &lt; Th, the gain beats the loss and the total rises. The reverse flow would lower the total — so it simply never happens by itself.</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Molecular collisions are reversible; shuffled arrangements are not. There are vastly more mixed arrangements than sorted ones, so systems wander toward the mixed majority and stay there. That statistical drift is the only physics that distinguishes past from future.</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An engine takes entropy Qh/Th from the flame and must dump at least that much, Qc/Tc, into the cold sink — which forces Qc ≥ Qh·Tc/Th. That inequality IS the Carnot limit: efficiency is capped because entropy must be paid forward. Even Maxwell's demon, sorting molecules at a trapdoor, generates more entropy doing the sorting than it saves.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png"/><Relationship Id="rId4" Type="http://schemas.openxmlformats.org/officeDocument/2006/relationships/hyperlink" Target="https://giophysics.com/chapter-41/presentation/?lesson=entrop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1/first-law-gas-processes/" TargetMode="External"/><Relationship Id="rId4" Type="http://schemas.openxmlformats.org/officeDocument/2006/relationships/hyperlink" Target="https://giophysics.com/chapter-41/heat-engines-second-law/"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png"/><Relationship Id="rId4" Type="http://schemas.openxmlformats.org/officeDocument/2006/relationships/hyperlink" Target="https://giophysics.com/chapter-41/presentation/?lesson=entropy"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hyperlink" Target="https://giophysics.com/chapter-41/presentation/?lesson=entropy"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1/thermal-energy-transfer/" TargetMode="External"/><Relationship Id="rId4" Type="http://schemas.openxmlformats.org/officeDocument/2006/relationships/hyperlink" Target="https://giophysics.com/chapter-41/entropy/" TargetMode="External"/><Relationship Id="rId5" Type="http://schemas.openxmlformats.org/officeDocument/2006/relationships/hyperlink" Target="https://giophysics.com/chapter-41/presentation/?lesson=entropy" TargetMode="External"/><Relationship Id="rId6" Type="http://schemas.openxmlformats.org/officeDocument/2006/relationships/hyperlink" Target="https://giophysics.com/chapter-41/" TargetMode="External"/><Relationship Id="rId7" Type="http://schemas.openxmlformats.org/officeDocument/2006/relationships/hyperlink" Target="https://giophysics.com/downloads/41-3-entropy.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22 · Thermodynamics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The one-way street of heat</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Entropy</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Energy is always conserved — yet a movie of cream stirring itself out of coffee is instantly absurd. Entropy is the number that tells time's arrow which way to point: ΔS = Q/T, and the total never goes down.</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3 of 6 in Thermodynamics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https://giophysics.com/chapter-41/entropy/</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Entropy change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ΔS = Q/T</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Heat flowing in at constant temperature T (in kelvin)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same heat counts for more entropy when it arrives at a cold body — dividing by T is what makes cold the eager receiver.</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Second law, counted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ΔS(total) ≥ 0</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Equality only for ideal, reversible processes</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Add up the entropy changes of everything taking part. Real processes always push the total up; a perfect reversible one just breaks even.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Boltzmann's bridge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S = k ln W</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W = number of microscopic arrangements; k = 1.38 × 10⁻²³ J/K</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Entropy counts arrangements: the more ways molecules can be placed and be moving while looking the same overall, the higher the entropy. Mixed and spread-out states win because there are astronomically more of them.</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Nothing happens, and yet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2900375" y="1854200"/>
            <a:ext cx="6391250" cy="3600450"/>
          </a:xfrm>
          <a:prstGeom prst="rect">
            <a:avLst/>
          </a:prstGeom>
          <a:solidFill>
            <a:srgbClr val="FFFFFF"/>
          </a:solidFill>
          <a:ln w="9525">
            <a:solidFill>
              <a:srgbClr val="C6C8BB"/>
            </a:solidFill>
          </a:ln>
        </p:spPr>
      </p:sp>
      <p:pic>
        <p:nvPicPr>
          <p:cNvPr id="7" name="An insulated box split by a partition: a dozen gas molecules drawn as dots fill the left half, the right half is labelled vacuum, and an arrow shows the partition being drawn out. The walls are marked as letting no heat enter or leave." descr="An insulated box split by a partition: a dozen gas molecules drawn as dots fill the left half, the right half is labelled vacuum, and an arrow shows the partition being drawn out. The walls are marked as letting no heat enter or leave."/>
          <p:cNvPicPr>
            <a:picLocks noChangeAspect="1"/>
          </p:cNvPicPr>
          <p:nvPr/>
        </p:nvPicPr>
        <p:blipFill>
          <a:blip r:embed="rId3"/>
          <a:stretch>
            <a:fillRect/>
          </a:stretch>
        </p:blipFill>
        <p:spPr>
          <a:xfrm>
            <a:off x="3014675" y="1968500"/>
            <a:ext cx="6162650"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insulated box split by a partition: a dozen gas molecules drawn as dots fill the left half, the right half is labelled vacuum, and an arrow shows the partition being drawn out. The walls are marked as letting no heat enter or leave.</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136900"/>
            <a:ext cx="11074400" cy="79248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Rising entropy does not mean energy is destroyed — every joule survives. What is lost is usefulness: energy spread evenly at one temperature can no longer drive an engine. And entropy can fall locally — your freezer lowers the entropy of water as it freezes — as long as the surroundings gain more.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325935"/>
            <a:ext cx="11074400" cy="31369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large reservoir at 400 K absorbs 800 J of heat. Find its entropy change.</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large reservoir at 400 K absorbs 800 J of heat. Find its entropy change.</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ΔS = Q/T = 800/400.</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ΔS = +2.0 J/K.</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+2.0 J/K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0.10 kg of ice melts at 273 K (latent heat 3.3 × 10⁵ J/kg). Find the entropy change of the water.</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0.10 kg of ice melts at 273 K (latent heat 3.3 × 10⁵ J/kg). Find the entropy change of the water.</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Heat absorbed: Q = mL = 0.10 × 3.3 × 10⁵ = 33 000 J.</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Melting happens at constant temperature, so ΔS = Q/T = 33 000/273.</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ΔS ≈ +120 J/K — molecules freed from the lattice have far more arrangements.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The first law</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https://giophysics.com/chapter-41/first-law-gas-processes/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Heat engines</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https://giophysics.com/chapter-41/heat-engines-second-law/</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 +120 J/K</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6000 J leaks from a 500 K reservoir to a 300 K reservoir. Find the total entropy change.</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Hot reservoir: ΔS = Q/T = 6000/500 = 12 J/K</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Cold reservoir: ΔS = Q/T = 6000/300 = 20 J/K</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Total: 12 + 20 = 32 J/K</a:t>
            </a:r>
          </a:p>
        </p:txBody>
      </p:sp>
      <p:sp>
        <p:nvSpPr>
          <p:cNvPr id="14" name="text"/>
          <p:cNvSpPr txBox="1"/>
          <p:nvPr/>
        </p:nvSpPr>
        <p:spPr>
          <a:xfrm>
            <a:off x="558800" y="34290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2 IS WRONG</a:t>
            </a:r>
          </a:p>
        </p:txBody>
      </p:sp>
      <p:sp>
        <p:nvSpPr>
          <p:cNvPr id="15" name="text"/>
          <p:cNvSpPr txBox="1"/>
          <p:nvPr/>
        </p:nvSpPr>
        <p:spPr>
          <a:xfrm>
            <a:off x="558800" y="363664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hot reservoir lost that heat, so its Q is −6000 J and its entropy falls by 12 J/K. Counting both changes as positive makes every ordinary heat flow look wildly irreversible — and, far worse, it makes the reverse flow look legal too: run exactly the same working from cold to hot and it also comes out positive. The minus sign is where the whole content of the second law is hiding.</a:t>
            </a:r>
          </a:p>
        </p:txBody>
      </p:sp>
      <p:sp>
        <p:nvSpPr>
          <p:cNvPr id="16" name="text"/>
          <p:cNvSpPr txBox="1"/>
          <p:nvPr/>
        </p:nvSpPr>
        <p:spPr>
          <a:xfrm>
            <a:off x="558800" y="46882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7" name="text"/>
          <p:cNvSpPr txBox="1"/>
          <p:nvPr/>
        </p:nvSpPr>
        <p:spPr>
          <a:xfrm>
            <a:off x="558800" y="489585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Hot reservoir: ΔS = −6000/500 = −12 J/K, so the total is −12 + 20 = +8 J/K.</a:t>
            </a:r>
          </a:p>
        </p:txBody>
      </p:sp>
      <p:sp>
        <p:nvSpPr>
          <p:cNvPr id="18" name="panel"/>
          <p:cNvSpPr/>
          <p:nvPr/>
        </p:nvSpPr>
        <p:spPr>
          <a:xfrm>
            <a:off x="558800" y="431800"/>
            <a:ext cx="11074400" cy="12700"/>
          </a:xfrm>
          <a:prstGeom prst="rect">
            <a:avLst/>
          </a:prstGeom>
          <a:solidFill>
            <a:srgbClr val="C6C8BB"/>
          </a:solidFill>
          <a:ln>
            <a:noFill/>
          </a:ln>
        </p:spPr>
      </p:sp>
      <p:sp>
        <p:nvSpPr>
          <p:cNvPr id="1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2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1" name="panel"/>
          <p:cNvSpPr/>
          <p:nvPr/>
        </p:nvSpPr>
        <p:spPr>
          <a:xfrm>
            <a:off x="558800" y="6299200"/>
            <a:ext cx="11074400" cy="12700"/>
          </a:xfrm>
          <a:prstGeom prst="rect">
            <a:avLst/>
          </a:prstGeom>
          <a:solidFill>
            <a:srgbClr val="C6C8BB"/>
          </a:solidFill>
          <a:ln>
            <a:noFill/>
          </a:ln>
        </p:spPr>
      </p:sp>
      <p:sp>
        <p:nvSpPr>
          <p:cNvPr id="2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4"/>
                                        </p:tgtEl>
                                        <p:attrNameLst>
                                          <p:attrName>style.visibility</p:attrName>
                                        </p:attrNameLst>
                                      </p:cBhvr>
                                      <p:to>
                                        <p:strVal val="visible"/>
                                      </p:to>
                                    </p:set>
                                    <p:animEffect transition="in" filter="fade">
                                      <p:cBhvr>
                                        <p:cTn id="5" dur="400"/>
                                        <p:tgtEl>
                                          <p:spTgt spid="14"/>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5"/>
                                        </p:tgtEl>
                                        <p:attrNameLst>
                                          <p:attrName>style.visibility</p:attrName>
                                        </p:attrNameLst>
                                      </p:cBhvr>
                                      <p:to>
                                        <p:strVal val="visible"/>
                                      </p:to>
                                    </p:set>
                                    <p:animEffect transition="in" filter="fade">
                                      <p:cBhvr>
                                        <p:cTn id="8" dur="4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400"/>
                                        <p:tgtEl>
                                          <p:spTgt spid="16"/>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fade">
                                      <p:cBhvr>
                                        <p:cTn id="16" dur="4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125476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partition is pulled out and the gas fills the whole box. No heat crosses the walls and the gas pushes on nothing, so Q = 0 and W = 0. What is its entropy change?</a:t>
            </a:r>
          </a:p>
        </p:txBody>
      </p:sp>
      <p:sp>
        <p:nvSpPr>
          <p:cNvPr id="7" name="text"/>
          <p:cNvSpPr txBox="1"/>
          <p:nvPr/>
        </p:nvSpPr>
        <p:spPr>
          <a:xfrm>
            <a:off x="558800" y="32613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Zero — ΔS = Q/T, and Q is zero</a:t>
            </a:r>
          </a:p>
        </p:txBody>
      </p:sp>
      <p:sp>
        <p:nvSpPr>
          <p:cNvPr id="8" name="text"/>
          <p:cNvSpPr txBox="1"/>
          <p:nvPr/>
        </p:nvSpPr>
        <p:spPr>
          <a:xfrm>
            <a:off x="558800" y="355981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Positive: about +5.8 J/K for one mole</a:t>
            </a:r>
          </a:p>
        </p:txBody>
      </p:sp>
      <p:sp>
        <p:nvSpPr>
          <p:cNvPr id="9" name="text"/>
          <p:cNvSpPr txBox="1"/>
          <p:nvPr/>
        </p:nvSpPr>
        <p:spPr>
          <a:xfrm>
            <a:off x="558800" y="385826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Negative, because the gas has become more dilute</a:t>
            </a:r>
          </a:p>
        </p:txBody>
      </p:sp>
      <p:sp>
        <p:nvSpPr>
          <p:cNvPr id="10" name="panel"/>
          <p:cNvSpPr/>
          <p:nvPr/>
        </p:nvSpPr>
        <p:spPr>
          <a:xfrm>
            <a:off x="7010400" y="1854200"/>
            <a:ext cx="4622800" cy="2632855"/>
          </a:xfrm>
          <a:prstGeom prst="rect">
            <a:avLst/>
          </a:prstGeom>
          <a:solidFill>
            <a:srgbClr val="FFFFFF"/>
          </a:solidFill>
          <a:ln w="9525">
            <a:solidFill>
              <a:srgbClr val="C6C8BB"/>
            </a:solidFill>
          </a:ln>
        </p:spPr>
      </p:sp>
      <p:pic>
        <p:nvPicPr>
          <p:cNvPr id="11" name="An insulated box split by a partition: a dozen gas molecules drawn as dots fill the left half, the right half is labelled vacuum, and an arrow shows the partition being drawn out. The walls are marked as letting no heat enter or leave." descr="An insulated box split by a partition: a dozen gas molecules drawn as dots fill the left half, the right half is labelled vacuum, and an arrow shows the partition being drawn out. The walls are marked as letting no heat enter or leave."/>
          <p:cNvPicPr>
            <a:picLocks noChangeAspect="1"/>
          </p:cNvPicPr>
          <p:nvPr/>
        </p:nvPicPr>
        <p:blipFill>
          <a:blip r:embed="rId3"/>
          <a:stretch>
            <a:fillRect/>
          </a:stretch>
        </p:blipFill>
        <p:spPr>
          <a:xfrm>
            <a:off x="7124700" y="1968500"/>
            <a:ext cx="4394200" cy="2404255"/>
          </a:xfrm>
          <a:prstGeom prst="rect">
            <a:avLst/>
          </a:prstGeom>
        </p:spPr>
      </p:pic>
      <p:sp>
        <p:nvSpPr>
          <p:cNvPr id="12" name="text"/>
          <p:cNvSpPr txBox="1"/>
          <p:nvPr/>
        </p:nvSpPr>
        <p:spPr>
          <a:xfrm>
            <a:off x="7010400" y="4550555"/>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An insulated box split by a partition: a dozen gas molecules drawn as dots fill the left half, the right half is labelled vacuum, and an arrow shows the partition being drawn out. The walls are marked as letting no heat enter or leave.</a:t>
            </a:r>
          </a:p>
        </p:txBody>
      </p:sp>
      <p:sp>
        <p:nvSpPr>
          <p:cNvPr id="13" name="text"/>
          <p:cNvSpPr txBox="1"/>
          <p:nvPr/>
        </p:nvSpPr>
        <p:spPr>
          <a:xfrm>
            <a:off x="7010400" y="5591955"/>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671640"/>
            <a:ext cx="11074400" cy="34671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Positive: about +5.8 J/K for one mole</a:t>
            </a:r>
          </a:p>
        </p:txBody>
      </p:sp>
      <p:sp>
        <p:nvSpPr>
          <p:cNvPr id="7" name="text"/>
          <p:cNvSpPr txBox="1"/>
          <p:nvPr/>
        </p:nvSpPr>
        <p:spPr>
          <a:xfrm>
            <a:off x="558800" y="301835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225995"/>
            <a:ext cx="11074400" cy="14859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ΔS = Q/T is the recipe for a reversible transfer, and this expansion is as irreversible as they come. Entropy is a state function, so compute it along any convenient path between the same two states: the reversible isothermal route gives ΔS = nR ln 2 = 5.8 J/K per mole. The molecular reading is plainer still — every molecule now has twice the room, so there are 2^N times as many arrangements and S = k ln W gains k ln 2 apiece. Not a joule of energy was lost or made, and the entropy still went up. It never comes back down either: the chance of the gas regathering on one side is about 1 in 2^(6 × 10²³).</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1854200"/>
            <a:ext cx="61468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1000 J of heat leaks from a 500 K reservoir to a 250 K reservoir. What is the total entropy change?</a:t>
            </a:r>
          </a:p>
        </p:txBody>
      </p:sp>
      <p:sp>
        <p:nvSpPr>
          <p:cNvPr id="7" name="option-letter"/>
          <p:cNvSpPr txBox="1"/>
          <p:nvPr/>
        </p:nvSpPr>
        <p:spPr>
          <a:xfrm>
            <a:off x="558800" y="2618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2618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0 — energy was conserved</a:t>
            </a:r>
          </a:p>
        </p:txBody>
      </p:sp>
      <p:sp>
        <p:nvSpPr>
          <p:cNvPr id="9" name="option-letter"/>
          <p:cNvSpPr txBox="1"/>
          <p:nvPr/>
        </p:nvSpPr>
        <p:spPr>
          <a:xfrm>
            <a:off x="558800" y="2999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2999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 J/K</a:t>
            </a:r>
          </a:p>
        </p:txBody>
      </p:sp>
      <p:sp>
        <p:nvSpPr>
          <p:cNvPr id="11" name="option-letter"/>
          <p:cNvSpPr txBox="1"/>
          <p:nvPr/>
        </p:nvSpPr>
        <p:spPr>
          <a:xfrm>
            <a:off x="558800" y="3380740"/>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3380740"/>
            <a:ext cx="57912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 J/K</a:t>
            </a:r>
          </a:p>
        </p:txBody>
      </p:sp>
      <p:sp>
        <p:nvSpPr>
          <p:cNvPr id="13" name="panel"/>
          <p:cNvSpPr/>
          <p:nvPr/>
        </p:nvSpPr>
        <p:spPr>
          <a:xfrm>
            <a:off x="7010400" y="1854200"/>
            <a:ext cx="4622800" cy="2287597"/>
          </a:xfrm>
          <a:prstGeom prst="rect">
            <a:avLst/>
          </a:prstGeom>
          <a:solidFill>
            <a:srgbClr val="FFFFFF"/>
          </a:solidFill>
          <a:ln w="9525">
            <a:solidFill>
              <a:srgbClr val="C6C8BB"/>
            </a:solidFill>
          </a:ln>
        </p:spPr>
      </p:sp>
      <p:pic>
        <p:nvPicPr>
          <p:cNvPr id="14" name="Two large blocks joined by a lagged metal bar, block A at 500 K on the left and block B at 250 K on the right, with an arrow above the bar marked Q = 1000 J and a note that each block is big enough for its own temperature to barely move." descr="Two large blocks joined by a lagged metal bar, block A at 500 K on the left and block B at 250 K on the right, with an arrow above the bar marked Q = 1000 J and a note that each block is big enough for its own temperature to barely move."/>
          <p:cNvPicPr>
            <a:picLocks noChangeAspect="1"/>
          </p:cNvPicPr>
          <p:nvPr/>
        </p:nvPicPr>
        <p:blipFill>
          <a:blip r:embed="rId3"/>
          <a:stretch>
            <a:fillRect/>
          </a:stretch>
        </p:blipFill>
        <p:spPr>
          <a:xfrm>
            <a:off x="7124700" y="1968500"/>
            <a:ext cx="4394200" cy="2058997"/>
          </a:xfrm>
          <a:prstGeom prst="rect">
            <a:avLst/>
          </a:prstGeom>
        </p:spPr>
      </p:pic>
      <p:sp>
        <p:nvSpPr>
          <p:cNvPr id="15" name="text"/>
          <p:cNvSpPr txBox="1"/>
          <p:nvPr/>
        </p:nvSpPr>
        <p:spPr>
          <a:xfrm>
            <a:off x="7010400" y="4205297"/>
            <a:ext cx="4622800" cy="99060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Two large blocks joined by a lagged metal bar, block A at 500 K on the left and block B at 250 K on the right, with an arrow above the bar marked Q = 1000 J and a note that each block is big enough for its own temperature to barely move.</a:t>
            </a:r>
          </a:p>
        </p:txBody>
      </p:sp>
      <p:sp>
        <p:nvSpPr>
          <p:cNvPr id="16" name="text"/>
          <p:cNvSpPr txBox="1"/>
          <p:nvPr/>
        </p:nvSpPr>
        <p:spPr>
          <a:xfrm>
            <a:off x="7010400" y="5246697"/>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7" name="panel"/>
          <p:cNvSpPr/>
          <p:nvPr/>
        </p:nvSpPr>
        <p:spPr>
          <a:xfrm>
            <a:off x="558800" y="431800"/>
            <a:ext cx="11074400" cy="12700"/>
          </a:xfrm>
          <a:prstGeom prst="rect">
            <a:avLst/>
          </a:prstGeom>
          <a:solidFill>
            <a:srgbClr val="C6C8BB"/>
          </a:solidFill>
          <a:ln>
            <a:noFill/>
          </a:ln>
        </p:spPr>
      </p:sp>
      <p:sp>
        <p:nvSpPr>
          <p:cNvPr id="1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0" name="panel"/>
          <p:cNvSpPr/>
          <p:nvPr/>
        </p:nvSpPr>
        <p:spPr>
          <a:xfrm>
            <a:off x="558800" y="6299200"/>
            <a:ext cx="11074400" cy="12700"/>
          </a:xfrm>
          <a:prstGeom prst="rect">
            <a:avLst/>
          </a:prstGeom>
          <a:solidFill>
            <a:srgbClr val="C6C8BB"/>
          </a:solidFill>
          <a:ln>
            <a:noFill/>
          </a:ln>
        </p:spPr>
      </p:sp>
      <p:sp>
        <p:nvSpPr>
          <p:cNvPr id="2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B  +2 J/K</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ΔS = −1000/500 + 1000/250 = −2 + 4 = +2 J/K. Conserving energy is not enough — the flow direction is set by the entropy gain.</a:t>
            </a:r>
          </a:p>
        </p:txBody>
      </p:sp>
      <p:sp>
        <p:nvSpPr>
          <p:cNvPr id="9" name="text"/>
          <p:cNvSpPr txBox="1"/>
          <p:nvPr/>
        </p:nvSpPr>
        <p:spPr>
          <a:xfrm>
            <a:off x="558800" y="329374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50139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Energy really is conserved: 1000 J left one reservoir and 1000 J arrived at the other. That is the first law, and it has nothing to say about direction. Entropy is the separate account, and it is the one that decides which way heat is allowed to move.</a:t>
            </a:r>
          </a:p>
        </p:txBody>
      </p:sp>
      <p:sp>
        <p:nvSpPr>
          <p:cNvPr id="11" name="text"/>
          <p:cNvSpPr txBox="1"/>
          <p:nvPr/>
        </p:nvSpPr>
        <p:spPr>
          <a:xfrm>
            <a:off x="558800" y="410845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B   Correct. ΔS = −1000/500 + 1000/250 = −2 + 4 = +2 J/K.</a:t>
            </a:r>
          </a:p>
        </p:txBody>
      </p:sp>
      <p:sp>
        <p:nvSpPr>
          <p:cNvPr id="12" name="text"/>
          <p:cNvSpPr txBox="1"/>
          <p:nvPr/>
        </p:nvSpPr>
        <p:spPr>
          <a:xfrm>
            <a:off x="558800" y="438658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C   −2 J/K is the hot reservoir's own change, taken as though it were the whole answer. The cold reservoir's +4 J/K still has to be added — and it is the larger of the two precisely because the same joules arrive at a lower temperature, which is what makes the flow go this way and not the other.</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6000 J of heat leaks straight from a 500 K reservoir to a 300 K reservoir. Find the total entropy change, and the work a Carnot engine could have extracted from that heat instead.</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6000 J of heat leaks straight from a 500 K reservoir to a 300 K reservoir. Find the total entropy change, and the work a Carnot engine could have extracted from that heat instead.</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ΔS = −6000/500 + 6000/300 = −12 + 20 = +8 J/K.</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Carnot engine between the same reservoirs: W = Qh(1 − Tc/Th) = 6000 × (1 − 300/500) = 2400 J.</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lost work = Tc × ΔS(total) = 300 × 8 = 2400 J — the entropy increase measures exactly the work thrown away.</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ΔS = +8 J/K; 2400 J of possible work was wasted</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insulated box has gas on one side of a partition, vacuum on the other. The partition is removed and 1.0 mol of ideal gas fills twice the volume with no temperature change. Find ΔS and explain why it is not zero even though Q = 0.</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1600" b="1" i="0" dirty="0">
                <a:solidFill>
                  <a:srgbClr val="102E29"/>
                </a:solidFill>
                <a:latin typeface="Arial"/>
                <a:cs typeface="Arial"/>
              </a:rPr>
              <a:t>A film of stirred coffee separating back into black coffee and a blob of cream breaks no law of energy conservation. So why does everyone know instantly that it is running backwards?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2709252"/>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Every molecular collision in that film is perfectly reversible, and the total energy is the same at both ends of it. Nothing in the mechanics forbids a single frame of it.</a:t>
            </a:r>
          </a:p>
        </p:txBody>
      </p:sp>
      <p:sp>
        <p:nvSpPr>
          <p:cNvPr id="7" name="text"/>
          <p:cNvSpPr txBox="1"/>
          <p:nvPr/>
        </p:nvSpPr>
        <p:spPr>
          <a:xfrm>
            <a:off x="558800" y="344839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656037"/>
            <a:ext cx="110744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Entropy. There are astronomically more mixed arrangements of those molecules than separated ones, so a system wanders into the mixed majority and stays there. The arrow of time is a counting argument, not an energy one — which is why conservation of energy alone can never tell you which way a film should run.</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666512"/>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insulated box has gas on one side of a partition, vacuum on the other. The partition is removed and 1.0 mol of ideal gas fills twice the volume with no temperature change. Find ΔS and explain why it is not zero even though Q = 0.</a:t>
            </a:r>
          </a:p>
        </p:txBody>
      </p:sp>
      <p:sp>
        <p:nvSpPr>
          <p:cNvPr id="9" name="step-number"/>
          <p:cNvSpPr txBox="1"/>
          <p:nvPr/>
        </p:nvSpPr>
        <p:spPr>
          <a:xfrm>
            <a:off x="558800" y="328246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28246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free expansion is irreversible; compute ΔS along a reversible isothermal path between the same states: ΔS = Q/T = W/T = nR ln(V₂/V₁).</a:t>
            </a:r>
          </a:p>
        </p:txBody>
      </p:sp>
      <p:sp>
        <p:nvSpPr>
          <p:cNvPr id="11" name="step-number"/>
          <p:cNvSpPr txBox="1"/>
          <p:nvPr/>
        </p:nvSpPr>
        <p:spPr>
          <a:xfrm>
            <a:off x="558800" y="3867932"/>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67932"/>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ΔS = 1.0 × 8.31 × ln 2 = 8.31 × 0.693 ≈ +5.8 J/K — about k ln 2 per molecule of extra elbow room.</a:t>
            </a:r>
          </a:p>
        </p:txBody>
      </p:sp>
      <p:sp>
        <p:nvSpPr>
          <p:cNvPr id="13" name="step-number"/>
          <p:cNvSpPr txBox="1"/>
          <p:nvPr/>
        </p:nvSpPr>
        <p:spPr>
          <a:xfrm>
            <a:off x="558800" y="4261632"/>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61632"/>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Entropy is a state function: it depends on where the gas is, not how it got there. The chance of the gas re-gathering on one side is about 1 in 2^(6×10²³) — the second law as statistics.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100754"/>
            <a:ext cx="11074400" cy="92456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ΔS ≈ +5.8 J/K, fixed by the states alone — the spread never undoes itself</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THERMODYNAMICS  ·  ENTROPY</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Thermodynamics — Entropy.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THERMODYNAMICS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22.4 Conduction, Convection &amp; Radiation</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https://giophysics.com/chapter-41/thermal-energy-transfer/</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https://giophysics.com/chapter-41/entropy/</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https://giophysics.com/chapter-41/presentation/?lesson=entropy</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Thermodynamics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https://giophysics.com/chapter-41/</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https://giophysics.com/downloads/41-3-entropy.pdf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Entropy change is heat transferred divided by the temperature at which it flows, ΔS = Q/T, and in every real process the total entropy of everything involved rises or stays the same.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Take 1000 J from a 500 K block (−2 J/K) and give it to a 250 K block (+4 J/K): the total entropy rises by 2 J/K, which is exactly why the flow happens in that direction.</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one-way street of heat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997200"/>
            <a:ext cx="11074400" cy="52832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Entropy measures how spread out energy is. Transferring heat Q at temperature T changes entropy by ΔS = Q/T, so the same joules count for more entropy at low temperature.</a:t>
            </a:r>
          </a:p>
        </p:txBody>
      </p:sp>
      <p:sp>
        <p:nvSpPr>
          <p:cNvPr id="7" name="text"/>
          <p:cNvSpPr txBox="1"/>
          <p:nvPr/>
        </p:nvSpPr>
        <p:spPr>
          <a:xfrm>
            <a:off x="558800" y="3690620"/>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Heat flows hot→cold because that raises the total: Q/Tc gained beats Q/Th lost. Microscopically, entropy is Boltzmann's S = k ln W — the logarithm of the number of molecular arrangements that look the same from outside.</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heat flows hot → cold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268785"/>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Heat Q leaving a hot body costs Q/Th of entropy; arriving at a cold body it pays Q/Tc. Since Tc &lt; Th, the gain beats the loss and the total rises. The reverse flow would lower the total — so it simply never happens by itself.</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arrow of time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Molecular collisions are reversible; shuffled arrangements are not. There are vastly more mixed arrangements than sorted ones, so systems wander toward the mixed majority and stay there. That statistical drift is the only physics that distinguishes past from future.</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Engines pay an entropy bill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17988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An engine takes entropy Qh/Th from the flame and must dump at least that much, Qc/Tc, into the cold sink — which forces Qc ≥ Qh·Tc/Th. That inequality IS the Carnot limit: efficiency is capped because entropy must be paid forward. Even Maxwell's demon, sorting molecules at a trapdoor, generates more entropy doing the sorting than it saves.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THERMODYNAMICS  ·  ENTROPY</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Thermodynamics — Entropy.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Thermodynamics — Entropy</dc:title>
  <dc:subject>Thermodynamics</dc:subject>
  <dc:creator>GioPhysics</dc:creator>
  <cp:keywords>lesson, Thermodynamics, chapter-41,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