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Thermodynamics — The First Law &amp; Gas Processes. Lesson 1 of 6.</a:t>
            </a:r>
          </a:p>
          <a:p>
            <a:pPr marL="0" indent="0">
              <a:buNone/>
            </a:pPr>
            <a:r>
              <a:rPr lang="en-GB" sz="1200" dirty="0"/>
              <a:t>[Intro] Squeeze a gas, heat a gas, let a gas push a piston — every change obeys one budget line: ΔU = Q − W. The p–V diagram turns that budget into a picture, and the area under the curve is the work.</a:t>
            </a:r>
          </a:p>
          <a:p>
            <a:pPr marL="0" indent="0">
              <a:buNone/>
            </a:pPr>
            <a:r>
              <a:rPr lang="en-GB" sz="1200" dirty="0"/>
              <a:t>[Source] https://giophysics.com/chapter-41/first-law-gas-processes/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First law: ΔU = Q − W</a:t>
            </a:r>
          </a:p>
          <a:p>
            <a:pPr marL="0" indent="0">
              <a:buNone/>
            </a:pPr>
            <a:r>
              <a:rPr lang="en-GB" sz="1200" dirty="0"/>
              <a:t>[In plain English] Internal energy is a bank balance: heat in is a deposit, work done by the gas is a withdrawal. The signs matter — work done on the gas counts as a deposit.</a:t>
            </a:r>
          </a:p>
          <a:p>
            <a:pPr marL="0" indent="0">
              <a:buNone/>
            </a:pPr>
            <a:r>
              <a:rPr lang="en-GB" sz="1200" dirty="0"/>
              <a:t>[Note] Q = heat into the gas; W = work done by the gas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Work from the graph: W = area under the p–V curve</a:t>
            </a:r>
          </a:p>
          <a:p>
            <a:pPr marL="0" indent="0">
              <a:buNone/>
            </a:pPr>
            <a:r>
              <a:rPr lang="en-GB" sz="1200" dirty="0"/>
              <a:t>[In plain English] A piston of area A pushed a distance d does work pA·d = pΔV. Add up the strips under any curve and the area is the work — different paths, different work.</a:t>
            </a:r>
          </a:p>
          <a:p>
            <a:pPr marL="0" indent="0">
              <a:buNone/>
            </a:pPr>
            <a:r>
              <a:rPr lang="en-GB" sz="1200" dirty="0"/>
              <a:t>[Note] Constant pressure: W = pΔV</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The four processes: isobaric · isochoric · isothermal · adiabatic</a:t>
            </a:r>
          </a:p>
          <a:p>
            <a:pPr marL="0" indent="0">
              <a:buNone/>
            </a:pPr>
            <a:r>
              <a:rPr lang="en-GB" sz="1200" dirty="0"/>
              <a:t>[In plain English] Each process pins one quantity: isobaric holds pressure, isochoric holds volume so no work is done, isothermal holds temperature so internal energy is unchanged, adiabatic lets no heat through.</a:t>
            </a:r>
          </a:p>
          <a:p>
            <a:pPr marL="0" indent="0">
              <a:buNone/>
            </a:pPr>
            <a:r>
              <a:rPr lang="en-GB" sz="1200" dirty="0"/>
              <a:t>[Note] p fixed · V fixed (W = 0) · T fixed (ΔU = 0) · Q = 0</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Gas sealed in a vertical cylinder by a friction-free piston of area A: a heat arrow enters at the base, and the piston is drawn risen by a dimensioned distance d above a dashed line marking where it used to sit. No temperature is written anywhere on the figure.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Figure 4. Circuit diagram of a single series loop. On the left a dashed boundary encloses the cell itself: a cell symbol with its long positive plate uppermost, labelled e.m.f. 6.0 V, in series with a resistor labelled r = 0.75 Ω. The two terminals cross the dashed boundary and the loop continues round to a resistor in the upper wire labelled R = 3.0 Ω. An arrow on the lower wire, labelled I, marks the direction of the conventional current.</a:t>
            </a:r>
          </a:p>
          <a:p>
            <a:pPr marL="0" indent="0">
              <a:buNone/>
            </a:pPr>
            <a:r>
              <a:rPr lang="en-GB" sz="1200" dirty="0"/>
              <a:t>[Where it came from] IB Theme B · The particulate nature of matter, question 10; syllabus B.4, B.5.</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Adding heat does not always raise the temperature. In an isothermal expansion the gas absorbs heat continuously while its temperature stays fixed — every joule of heat leaves again immediately as work on the piston. Heat is energy in transit, not a fluid stored in the gas.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gas absorbs 500 J of heat and does 200 J of work on a piston. Find the change in its internal energy.</a:t>
            </a:r>
          </a:p>
          <a:p>
            <a:pPr marL="0" indent="0">
              <a:buNone/>
            </a:pPr>
            <a:r>
              <a:rPr lang="en-GB" sz="1200" dirty="0"/>
              <a:t>[Answer] ΔU = +300 J</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First law: ΔU = Q − W.</a:t>
            </a:r>
          </a:p>
          <a:p>
            <a:pPr marL="0" indent="0">
              <a:buNone/>
            </a:pPr>
            <a:r>
              <a:rPr lang="en-GB" sz="1200" dirty="0"/>
              <a:t>[Step 2] ΔU = 500 − 200 = 300 J.</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ΔU = +300 J</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gas at a constant pressure of 1.0 × 10⁵ Pa expands from 2.0 × 10⁻³ m³ to 5.0 × 10⁻³ m³ while absorbing 750 J of heat. Find the work done by the gas and the change in internal energy.</a:t>
            </a:r>
          </a:p>
          <a:p>
            <a:pPr marL="0" indent="0">
              <a:buNone/>
            </a:pPr>
            <a:r>
              <a:rPr lang="en-GB" sz="1200" dirty="0"/>
              <a:t>[Answer] W = 300 J; ΔU = +450 J</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Energy conservation; Work</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Isobaric work: W = pΔV = 1.0 × 10⁵ × 3.0 × 10⁻³ = 300 J.</a:t>
            </a:r>
          </a:p>
          <a:p>
            <a:pPr marL="0" indent="0">
              <a:buNone/>
            </a:pPr>
            <a:r>
              <a:rPr lang="en-GB" sz="1200" dirty="0"/>
              <a:t>[Step 2] First law: ΔU = Q − W = 750 − 300.</a:t>
            </a:r>
          </a:p>
          <a:p>
            <a:pPr marL="0" indent="0">
              <a:buNone/>
            </a:pPr>
            <a:r>
              <a:rPr lang="en-GB" sz="1200" dirty="0"/>
              <a:t>[Step 3] ΔU = 450 J — the rest of the heat became piston work.</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W = 300 J; ΔU = +450 J</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In ΔU = Q − W, the W is work done BY the gas. Here the work was done ON the gas, so W = −300 J and ΔU = 0 − (−300) = +300 J. It is the commonest sign slip in the subject, and the physical check takes two seconds: squeezing an insulated gas makes it hotter, as five strokes of a bicycle pump will demonstrate against the palm of your hand.</a:t>
            </a:r>
          </a:p>
          <a:p>
            <a:pPr marL="0" indent="0">
              <a:buNone/>
            </a:pPr>
            <a:r>
              <a:rPr lang="en-GB" sz="1200" dirty="0"/>
              <a:t>[It should say] First law: the gas does W = −300 J of work, so ΔU = 0 − (−300) = +300 J and the gas warms.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Heat is supplied at the base and the piston rises. What has happened to the gas's temperature?</a:t>
            </a:r>
          </a:p>
          <a:p>
            <a:pPr marL="0" indent="0">
              <a:buNone/>
            </a:pPr>
            <a:r>
              <a:rPr lang="en-GB" sz="1200" dirty="0"/>
              <a:t>[Options] A It must have risen — heat went in, and heat is what makes things hot   B It could have risen, fallen, or stayed exactly the same   C It must have fallen, because the gas spent energy pushing the piston</a:t>
            </a:r>
          </a:p>
          <a:p>
            <a:pPr marL="0" indent="0">
              <a:buNone/>
            </a:pPr>
            <a:r>
              <a:rPr lang="en-GB" sz="1200" dirty="0"/>
              <a:t>[Figure] Gas sealed in a vertical cylinder by a friction-free piston of area A: a heat arrow enters at the base, and the piston is drawn risen by a dimensioned distance d above a dashed line marking where it used to sit. No temperature is written anywhere on the figure.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It could have risen, fallen, or stayed exactly the same. ΔU = Q − W has two terms and both of them are live here: heat is arriving and the gas is doing work on the piston as it goes. Which wins depends on how much the piston takes. Hold the cylinder on an isotherm and every joule of Q leaves again as W, so ΔU is exactly zero and the thermometer never moves while the heating goes on all day. Adding heat and raising temperature are different events that usually, but not always, happen together.</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An ideal gas expands isothermally, doing 400 J of work on the piston. How much heat flows into the gas?</a:t>
            </a:r>
          </a:p>
          <a:p>
            <a:pPr marL="0" indent="0">
              <a:buNone/>
            </a:pPr>
            <a:r>
              <a:rPr lang="en-GB" sz="1200" dirty="0"/>
              <a:t>[Options] A 0 J — no temperature change means no heat   B 400 J   C More than 400 J</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An ideal gas expands isothermally, doing 400 J of work on the piston. How much heat flows into the gas?</a:t>
            </a:r>
          </a:p>
          <a:p>
            <a:pPr marL="0" indent="0">
              <a:buNone/>
            </a:pPr>
            <a:r>
              <a:rPr lang="en-GB" sz="1200" dirty="0"/>
              <a:t>[Option by option] A: This reads 'no temperature change' as 'no heat'. Isothermal means ΔU = 0, not Q = 0 — the gas sits against a reservoir that feeds it heat exactly as fast as the piston removes it. Q = 0 is the adiabatic case, and there the gas would cool as it expanded.  B: Correct. Isothermal means ΔU = 0, so ΔU = Q − W gives Q = W = 400 J: every joule in becomes a joule out.  C: More than 400 J would have to end up somewhere, and there is nowhere left. The internal energy did not change and the piston received exactly 400 J. For an ideal gas U depends only on T, so a fixed temperature is a fixed U and the books balance to the joule.</a:t>
            </a:r>
          </a:p>
          <a:p>
            <a:pPr marL="0" indent="0">
              <a:buNone/>
            </a:pPr>
            <a:r>
              <a:rPr lang="en-GB" sz="1200" dirty="0"/>
              <a:t>[Answer] B — 400 J</a:t>
            </a:r>
          </a:p>
          <a:p>
            <a:pPr marL="0" indent="0">
              <a:buNone/>
            </a:pPr>
            <a:r>
              <a:rPr lang="en-GB" sz="1200" dirty="0"/>
              <a:t>[Why] Isothermal means T — and so U — is unchanged: ΔU = 0, and the first law gives Q = W = 400 J. Every joule of heat in becomes work out.</a:t>
            </a:r>
          </a:p>
          <a:p>
            <a:pPr marL="0" indent="0">
              <a:buNone/>
            </a:pPr>
            <a:r>
              <a:rPr lang="en-GB" sz="1200" dirty="0"/>
              <a:t>[Reveal] One click for the answer, then one for the reason.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gas is first heated at constant volume with 400 J of heat, then expands at a constant 2.0 × 10⁵ Pa from 1.0 × 10⁻³ m³ to 2.5 × 10⁻³ m³ while absorbing another 750 J. Find the total work done and the total change in internal energy.</a:t>
            </a:r>
          </a:p>
          <a:p>
            <a:pPr marL="0" indent="0">
              <a:buNone/>
            </a:pPr>
            <a:r>
              <a:rPr lang="en-GB" sz="1200" dirty="0"/>
              <a:t>[Answer] W = 300 J; ΔU = +850 J</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Isochoric leg: V fixed, so W₁ = 0 and ΔU₁ = Q₁ = 400 J.</a:t>
            </a:r>
          </a:p>
          <a:p>
            <a:pPr marL="0" indent="0">
              <a:buNone/>
            </a:pPr>
            <a:r>
              <a:rPr lang="en-GB" sz="1200" dirty="0"/>
              <a:t>[Step 2] Isobaric leg: W₂ = pΔV = 2.0 × 10⁵ × 1.5 × 10⁻³ = 300 J; ΔU₂ = 750 − 300 = 450 J.</a:t>
            </a:r>
          </a:p>
          <a:p>
            <a:pPr marL="0" indent="0">
              <a:buNone/>
            </a:pPr>
            <a:r>
              <a:rPr lang="en-GB" sz="1200" dirty="0"/>
              <a:t>[Step 3] Totals: W = 0 + 300 = 300 J; ΔU = 400 + 450 = 850 J.</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W = 300 J; ΔU = +850 J</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Two routes take the same gas from state A to state B. Along one of them the gas does more work. Which route needed more heat? Same starting pressure and volume, same finishing pressure and volume, same gas. Only the path between them differs — one expands first and then cools, the other cools first and then expands.</a:t>
            </a:r>
          </a:p>
          <a:p>
            <a:pPr marL="0" indent="0">
              <a:buNone/>
            </a:pPr>
            <a:r>
              <a:rPr lang="en-GB" sz="1200" dirty="0"/>
              <a:t>[Answer] The one that did more work. Internal energy depends only on where the gas is on the diagram, so ΔU is identical along both routes; the first law then forces Q = ΔU + W, and the route with the bigger W had to be fed the bigger Q. Heat and work depend on the road taken. That is why 'the heat in the gas' is a phrase with no meaning.</a:t>
            </a:r>
          </a:p>
          <a:p>
            <a:pPr marL="0" indent="0">
              <a:buNone/>
            </a:pPr>
            <a:r>
              <a:rPr lang="en-GB" sz="1200" dirty="0"/>
              <a:t>[Figure] A pressure–volume diagram carrying two routes between the same pair of states: from A one goes right along the top at constant pressure and then straight down to B, the other drops straight down from A and then runs right along the bottom to B. Neither region beneath them is shaded.</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An insulated cylinder holds 0.080 mol of monatomic ideal gas (U = 3/2 nRT). A piston compresses it, doing 300 J of work on the gas. Find ΔU and the temperature rise.</a:t>
            </a:r>
          </a:p>
          <a:p>
            <a:pPr marL="0" indent="0">
              <a:buNone/>
            </a:pPr>
            <a:r>
              <a:rPr lang="en-GB" sz="1200" dirty="0"/>
              <a:t>[Answer] ΔU = +300 J; ΔT ≈ 300 K</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Adiabatic: Q = 0. Work done BY the gas is −300 J, so ΔU = Q − W = 0 − (−300) = +300 J.</a:t>
            </a:r>
          </a:p>
          <a:p>
            <a:pPr marL="0" indent="0">
              <a:buNone/>
            </a:pPr>
            <a:r>
              <a:rPr lang="en-GB" sz="1200" dirty="0"/>
              <a:t>[Step 2] For a monatomic gas ΔU = 3/2 nRΔT, so ΔT = 300 ÷ (1.5 × 0.080 × 8.31).</a:t>
            </a:r>
          </a:p>
          <a:p>
            <a:pPr marL="0" indent="0">
              <a:buNone/>
            </a:pPr>
            <a:r>
              <a:rPr lang="en-GB" sz="1200" dirty="0"/>
              <a:t>[Step 3] ΔT = 300 ÷ 0.997 ≈ 300 K — squeezing an insulated gas heats it dramatically.</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ΔU = +300 J; ΔT ≈ 300 K</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https://giophysics.com/chapter-41/presentation/?lesson=firstLaw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The first law of thermodynamics says the change in a gas's internal energy equals the heat put in minus the work the gas does: ΔU = Q − W.</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gas absorbs 500 J of heat and pushes a piston with 200 J of work — its internal energy rises by exactly 300 J, never more, never less.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 gas holds internal energy U. Heat flowing in raises it; work done by the gas spends it: ΔU = Q − W. On a p–V diagram the work done by the gas is the area under the path, so different routes between the same two states cost different amounts of heat. Four special processes — constant pressure, constant volume, constant temperature, and no heat flow — cover almost every problem.</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internal energy of an ideal gas depends only on where you are on the p–V diagram (in fact only on T). Heat and work depend on the route taken between two states, which is why 'the heat in the gas' is a meaningless phrase.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On the p–V diagram an isobaric process is a horizontal line, an isochoric one is vertical, an isotherm is the curve pV = constant, and an adiabat is a steeper curve pV^γ = constant. Steeper because compression work heats the gas instead of leaking away.</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Adiabatic is Greek for 'nothing gets through': no heat enters or leaves, so ΔU = −W. Compressing air in a bicycle pump warms it; air rising and expanding in the atmosphere cools. Rapid processes are nearly adiabatic because heat has no time to flow.</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hyperlink" Target="https://giophysics.com/chapter-41/presentation/?lesson=firstLaw"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hyperlink" Target="https://giophysics.com/curricula/ib/exams/the-particulate-nature-of-matter#q10"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6/energy-conversion-conservation/" TargetMode="External"/><Relationship Id="rId4" Type="http://schemas.openxmlformats.org/officeDocument/2006/relationships/hyperlink" Target="https://giophysics.com/chapter-5/work/"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hyperlink" Target="https://giophysics.com/chapter-41/presentation/?lesson=firstLaw"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41/presentation/?lesson=firstLaw"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giophysics.com/chapter-41/heat-engines-second-law/" TargetMode="External"/><Relationship Id="rId4" Type="http://schemas.openxmlformats.org/officeDocument/2006/relationships/hyperlink" Target="https://giophysics.com/chapter-41/first-law-gas-processes/" TargetMode="External"/><Relationship Id="rId5" Type="http://schemas.openxmlformats.org/officeDocument/2006/relationships/hyperlink" Target="https://giophysics.com/chapter-41/presentation/?lesson=firstLaw" TargetMode="External"/><Relationship Id="rId6" Type="http://schemas.openxmlformats.org/officeDocument/2006/relationships/hyperlink" Target="https://giophysics.com/chapter-41/" TargetMode="External"/><Relationship Id="rId7" Type="http://schemas.openxmlformats.org/officeDocument/2006/relationships/hyperlink" Target="https://giophysics.com/downloads/41-1-first-law-gas-processe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22 · Thermodynamics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Energy bookkeeping for a gas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The First Law &amp; Gas Processes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Squeeze a gas, heat a gas, let a gas push a piston — every change obeys one budget line: ΔU = Q − W. The p–V diagram turns that budget into a picture, and the area under the curve is the work.</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1 of 6 in Thermodynamics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https://giophysics.com/chapter-41/first-law-gas-processes/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 FIRST LAW &amp; GAS PROCESSES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 First Law &amp; Gas Processes.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First law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ΔU = Q − W</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Q = heat into the gas; W = work done by the gas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Internal energy is a bank balance: heat in is a deposit, work done by the gas is a withdrawal. The signs matter — work done on the gas counts as a deposit.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 FIRST LAW &amp; GAS PROCESSES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 First Law &amp; Gas Processes.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Work from the graph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W = area under the p–V curve</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Constant pressure: W = pΔV</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piston of area A pushed a distance d does work pA·d = pΔV. Add up the strips under any curve and the area is the work — different paths, different work.</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 FIRST LAW &amp; GAS PROCESSES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 First Law &amp; Gas Processes.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four processes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isobaric · isochoric · isothermal · adiabatic</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p fixed · V fixed (W = 0) · T fixed (ΔU = 0) · Q = 0</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Each process pins one quantity: isobaric holds pressure, isochoric holds volume so no work is done, isothermal holds temperature so internal energy is unchanged, adiabatic lets no heat through.</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 FIRST LAW &amp; GAS PROCESSES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 First Law &amp; Gas Processes.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Heat in at the bottom, work out at the top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064154" y="1854200"/>
            <a:ext cx="6063693" cy="3600450"/>
          </a:xfrm>
          <a:prstGeom prst="rect">
            <a:avLst/>
          </a:prstGeom>
          <a:solidFill>
            <a:srgbClr val="FFFFFF"/>
          </a:solidFill>
          <a:ln w="9525">
            <a:solidFill>
              <a:srgbClr val="C6C8BB"/>
            </a:solidFill>
          </a:ln>
        </p:spPr>
      </p:sp>
      <p:pic>
        <p:nvPicPr>
          <p:cNvPr id="7" name="Gas sealed in a vertical cylinder by a friction-free piston of area A: a heat arrow enters at the base, and the piston is drawn risen by a dimensioned distance d above a dashed line marking where it used to sit. No temperature is written anywhere on the figure." descr="Gas sealed in a vertical cylinder by a friction-free piston of area A: a heat arrow enters at the base, and the piston is drawn risen by a dimensioned distance d above a dashed line marking where it used to sit. No temperature is written anywhere on the figure."/>
          <p:cNvPicPr>
            <a:picLocks noChangeAspect="1"/>
          </p:cNvPicPr>
          <p:nvPr/>
        </p:nvPicPr>
        <p:blipFill>
          <a:blip r:embed="rId3"/>
          <a:stretch>
            <a:fillRect/>
          </a:stretch>
        </p:blipFill>
        <p:spPr>
          <a:xfrm>
            <a:off x="3178454" y="1968500"/>
            <a:ext cx="5835093"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Gas sealed in a vertical cylinder by a friction-free piston of area A: a heat arrow enters at the base, and the piston is drawn risen by a dimensioned distance d above a dashed line marking where it used to sit. No temperature is written anywhere on the figure.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 FIRST LAW &amp; GAS PROCESSES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 First Law &amp; Gas Processes.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Figure 4 — IB Theme B · The particulate nature of matter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10 of that paper · syllabus B.4, B.5</a:t>
            </a:r>
          </a:p>
        </p:txBody>
      </p:sp>
      <p:sp>
        <p:nvSpPr>
          <p:cNvPr id="6" name="panel"/>
          <p:cNvSpPr/>
          <p:nvPr/>
        </p:nvSpPr>
        <p:spPr>
          <a:xfrm>
            <a:off x="2457289" y="1854200"/>
            <a:ext cx="7277422" cy="3204210"/>
          </a:xfrm>
          <a:prstGeom prst="rect">
            <a:avLst/>
          </a:prstGeom>
          <a:solidFill>
            <a:srgbClr val="FFFFFF"/>
          </a:solidFill>
          <a:ln w="9525">
            <a:solidFill>
              <a:srgbClr val="C6C8BB"/>
            </a:solidFill>
          </a:ln>
        </p:spPr>
      </p:sp>
      <p:pic>
        <p:nvPicPr>
          <p:cNvPr id="7" name="Circuit diagram of a single series loop. On the left a dashed boundary encloses the cell itself: a cell symbol with its long positive plate uppermost, labelled e.m.f. 6.0 V, in series with a resistor labelled r = 0.75 Ω. The two terminals cross the dashed boundary and the loop continues round to a resistor in the upper wire labelled R = 3.0 Ω. An arrow on the lower wire, labelled I, marks the direction of the conventional current." descr="Circuit diagram of a single series loop. On the left a dashed boundary encloses the cell itself: a cell symbol with its long positive plate uppermost, labelled e.m.f. 6.0 V, in series with a resistor labelled r = 0.75 Ω. The two terminals cross the dashed boundary and the loop continues round to a resistor in the upper wire labelled R = 3.0 Ω. An arrow on the lower wire, labelled I, marks the direction of the conventional current."/>
          <p:cNvPicPr>
            <a:picLocks noChangeAspect="1"/>
          </p:cNvPicPr>
          <p:nvPr/>
        </p:nvPicPr>
        <p:blipFill>
          <a:blip r:embed="rId3"/>
          <a:stretch>
            <a:fillRect/>
          </a:stretch>
        </p:blipFill>
        <p:spPr>
          <a:xfrm>
            <a:off x="2571589" y="1968500"/>
            <a:ext cx="7048822"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Circuit diagram of a single series loop. On the left a dashed boundary encloses the cell itself: a cell symbol with its long positive plate uppermost, labelled e.m.f. 6.0 V, in series with a resistor labelled r = 0.75 Ω. The two terminals cross the dashed boundary and the loop continues round to a resistor in the upper wire labelled R = 3.0 Ω. An arrow on the lower wire, labelled I, marks the direction of the conventional current.</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 FIRST LAW &amp; GAS PROCESSES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 First Law &amp; Gas Processes.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Adding heat does not always raise the temperature. In an isothermal expansion the gas absorbs heat continuously while its temperature stays fixed — every joule of heat leaves again immediately as work on the piston. Heat is energy in transit, not a fluid stored in the gas.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 FIRST LAW &amp; GAS PROCESSES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 First Law &amp; Gas Processes.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gas absorbs 500 J of heat and does 200 J of work on a piston. Find the change in its internal energy.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 FIRST LAW &amp; GAS PROCESSES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 First Law &amp; Gas Processes.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gas absorbs 500 J of heat and does 200 J of work on a piston. Find the change in its internal energy.</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First law: ΔU = Q − W.</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ΔU = 500 − 200 = 300 J.</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 FIRST LAW &amp; GAS PROCESSES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 First Law &amp; Gas Processes.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ΔU = +300 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THE FIRST LAW &amp; GAS PROCESSES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The First Law &amp; Gas Processes.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gas at a constant pressure of 1.0 × 10⁵ Pa expands from 2.0 × 10⁻³ m³ to 5.0 × 10⁻³ m³ while absorbing 750 J of heat. Find the work done by the gas and the change in internal energy.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 FIRST LAW &amp; GAS PROCESSES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 First Law &amp; Gas Processes.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Energy conservation</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https://giophysics.com/chapter-6/energy-conversion-conservation/</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Work</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https://giophysics.com/chapter-5/work/</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 FIRST LAW &amp; GAS PROCESSES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 First Law &amp; Gas Processes.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gas at a constant pressure of 1.0 × 10⁵ Pa expands from 2.0 × 10⁻³ m³ to 5.0 × 10⁻³ m³ while absorbing 750 J of heat. Find the work done by the gas and the change in internal energy.</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Isobaric work: W = pΔV = 1.0 × 10⁵ × 3.0 × 10⁻³ = 300 J.</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First law: ΔU = Q − W = 750 − 300.</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ΔU = 450 J — the rest of the heat became piston work.</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 FIRST LAW &amp; GAS PROCESSES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 First Law &amp; Gas Processes.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W = 300 J; ΔU = +450 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THE FIRST LAW &amp; GAS PROCESSES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The First Law &amp; Gas Processes.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An insulated cylinder holds a gas. A piston does 300 J of work on the gas. Find ΔU.</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Insulated, so Q = 0.</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First law: ΔU = Q − W = 0 − 300 = −300 J</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the gas cools.</a:t>
            </a:r>
          </a:p>
        </p:txBody>
      </p:sp>
      <p:sp>
        <p:nvSpPr>
          <p:cNvPr id="14" name="text"/>
          <p:cNvSpPr txBox="1"/>
          <p:nvPr/>
        </p:nvSpPr>
        <p:spPr>
          <a:xfrm>
            <a:off x="558800" y="34290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5" name="text"/>
          <p:cNvSpPr txBox="1"/>
          <p:nvPr/>
        </p:nvSpPr>
        <p:spPr>
          <a:xfrm>
            <a:off x="558800" y="36366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In ΔU = Q − W, the W is work done BY the gas. Here the work was done ON the gas, so W = −300 J and ΔU = 0 − (−300) = +300 J. It is the commonest sign slip in the subject, and the physical check takes two seconds: squeezing an insulated gas makes it hotter, as five strokes of a bicycle pump will demonstrate against the palm of your hand.</a:t>
            </a:r>
          </a:p>
        </p:txBody>
      </p:sp>
      <p:sp>
        <p:nvSpPr>
          <p:cNvPr id="16" name="text"/>
          <p:cNvSpPr txBox="1"/>
          <p:nvPr/>
        </p:nvSpPr>
        <p:spPr>
          <a:xfrm>
            <a:off x="558800" y="44570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7" name="text"/>
          <p:cNvSpPr txBox="1"/>
          <p:nvPr/>
        </p:nvSpPr>
        <p:spPr>
          <a:xfrm>
            <a:off x="558800" y="46647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First law: the gas does W = −300 J of work, so ΔU = 0 − (−300) = +300 J and the gas warms.</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 FIRST LAW &amp; GAS PROCESSES</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 First Law &amp; Gas Processes.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4"/>
                                        </p:tgtEl>
                                        <p:attrNameLst>
                                          <p:attrName>style.visibility</p:attrName>
                                        </p:attrNameLst>
                                      </p:cBhvr>
                                      <p:to>
                                        <p:strVal val="visible"/>
                                      </p:to>
                                    </p:set>
                                    <p:animEffect transition="in" filter="fade">
                                      <p:cBhvr>
                                        <p:cTn id="5" dur="400"/>
                                        <p:tgtEl>
                                          <p:spTgt spid="14"/>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5"/>
                                        </p:tgtEl>
                                        <p:attrNameLst>
                                          <p:attrName>style.visibility</p:attrName>
                                        </p:attrNameLst>
                                      </p:cBhvr>
                                      <p:to>
                                        <p:strVal val="visible"/>
                                      </p:to>
                                    </p:set>
                                    <p:animEffect transition="in" filter="fade">
                                      <p:cBhvr>
                                        <p:cTn id="8" dur="4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4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4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Heat is supplied at the base and the piston rises. What has happened to the gas's temperature?</a:t>
            </a:r>
          </a:p>
        </p:txBody>
      </p:sp>
      <p:sp>
        <p:nvSpPr>
          <p:cNvPr id="7" name="text"/>
          <p:cNvSpPr txBox="1"/>
          <p:nvPr/>
        </p:nvSpPr>
        <p:spPr>
          <a:xfrm>
            <a:off x="558800" y="263398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It must have risen — heat went in, and heat is what makes things hot</a:t>
            </a:r>
          </a:p>
        </p:txBody>
      </p:sp>
      <p:sp>
        <p:nvSpPr>
          <p:cNvPr id="8" name="text"/>
          <p:cNvSpPr txBox="1"/>
          <p:nvPr/>
        </p:nvSpPr>
        <p:spPr>
          <a:xfrm>
            <a:off x="558800" y="31800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It could have risen, fallen, or stayed exactly the same</a:t>
            </a:r>
          </a:p>
        </p:txBody>
      </p:sp>
      <p:sp>
        <p:nvSpPr>
          <p:cNvPr id="9" name="text"/>
          <p:cNvSpPr txBox="1"/>
          <p:nvPr/>
        </p:nvSpPr>
        <p:spPr>
          <a:xfrm>
            <a:off x="558800" y="347853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It must have fallen, because the gas spent energy pushing the piston</a:t>
            </a:r>
          </a:p>
        </p:txBody>
      </p:sp>
      <p:sp>
        <p:nvSpPr>
          <p:cNvPr id="10" name="panel"/>
          <p:cNvSpPr/>
          <p:nvPr/>
        </p:nvSpPr>
        <p:spPr>
          <a:xfrm>
            <a:off x="7010400" y="1854200"/>
            <a:ext cx="4622800" cy="2767820"/>
          </a:xfrm>
          <a:prstGeom prst="rect">
            <a:avLst/>
          </a:prstGeom>
          <a:solidFill>
            <a:srgbClr val="FFFFFF"/>
          </a:solidFill>
          <a:ln w="9525">
            <a:solidFill>
              <a:srgbClr val="C6C8BB"/>
            </a:solidFill>
          </a:ln>
        </p:spPr>
      </p:sp>
      <p:pic>
        <p:nvPicPr>
          <p:cNvPr id="11" name="Gas sealed in a vertical cylinder by a friction-free piston of area A: a heat arrow enters at the base, and the piston is drawn risen by a dimensioned distance d above a dashed line marking where it used to sit. No temperature is written anywhere on the figure." descr="Gas sealed in a vertical cylinder by a friction-free piston of area A: a heat arrow enters at the base, and the piston is drawn risen by a dimensioned distance d above a dashed line marking where it used to sit. No temperature is written anywhere on the figure."/>
          <p:cNvPicPr>
            <a:picLocks noChangeAspect="1"/>
          </p:cNvPicPr>
          <p:nvPr/>
        </p:nvPicPr>
        <p:blipFill>
          <a:blip r:embed="rId3"/>
          <a:stretch>
            <a:fillRect/>
          </a:stretch>
        </p:blipFill>
        <p:spPr>
          <a:xfrm>
            <a:off x="7124700" y="1968500"/>
            <a:ext cx="4394200" cy="2539220"/>
          </a:xfrm>
          <a:prstGeom prst="rect">
            <a:avLst/>
          </a:prstGeom>
        </p:spPr>
      </p:pic>
      <p:sp>
        <p:nvSpPr>
          <p:cNvPr id="12" name="text"/>
          <p:cNvSpPr txBox="1"/>
          <p:nvPr/>
        </p:nvSpPr>
        <p:spPr>
          <a:xfrm>
            <a:off x="7010400" y="4685520"/>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Gas sealed in a vertical cylinder by a friction-free piston of area A: a heat arrow enters at the base, and the piston is drawn risen by a dimensioned distance d above a dashed line marking where it used to sit. No temperature is written anywhere on the figure.</a:t>
            </a:r>
          </a:p>
        </p:txBody>
      </p:sp>
      <p:sp>
        <p:nvSpPr>
          <p:cNvPr id="13" name="text"/>
          <p:cNvSpPr txBox="1"/>
          <p:nvPr/>
        </p:nvSpPr>
        <p:spPr>
          <a:xfrm>
            <a:off x="7010400" y="572692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 FIRST LAW &amp; GAS PROCESSES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 First Law &amp; Gas Processes.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It could have risen, fallen, or stayed exactly the same</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ΔU = Q − W has two terms and both of them are live here: heat is arriving and the gas is doing work on the piston as it goes. Which wins depends on how much the piston takes. Hold the cylinder on an isotherm and every joule of Q leaves again as W, so ΔU is exactly zero and the thermometer never moves while the heating goes on all day. Adding heat and raising temperature are different events that usually, but not always, happen together.</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THE FIRST LAW &amp; GAS PROCESSES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The First Law &amp; Gas Processes.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771531"/>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An ideal gas expands isothermally, doing 400 J of work on the piston. How much heat flows into the gas?</a:t>
            </a:r>
          </a:p>
        </p:txBody>
      </p:sp>
      <p:sp>
        <p:nvSpPr>
          <p:cNvPr id="7" name="option-letter"/>
          <p:cNvSpPr txBox="1"/>
          <p:nvPr/>
        </p:nvSpPr>
        <p:spPr>
          <a:xfrm>
            <a:off x="558800" y="3536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536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0 J — no temperature change means no heat</a:t>
            </a:r>
          </a:p>
        </p:txBody>
      </p:sp>
      <p:sp>
        <p:nvSpPr>
          <p:cNvPr id="9" name="option-letter"/>
          <p:cNvSpPr txBox="1"/>
          <p:nvPr/>
        </p:nvSpPr>
        <p:spPr>
          <a:xfrm>
            <a:off x="558800" y="3917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917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400 J</a:t>
            </a:r>
          </a:p>
        </p:txBody>
      </p:sp>
      <p:sp>
        <p:nvSpPr>
          <p:cNvPr id="11" name="option-letter"/>
          <p:cNvSpPr txBox="1"/>
          <p:nvPr/>
        </p:nvSpPr>
        <p:spPr>
          <a:xfrm>
            <a:off x="558800" y="4298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298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More than 400 J</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 FIRST LAW &amp; GAS PROCESSES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 First Law &amp; Gas Processes.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400 J</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Isothermal means T — and so U — is unchanged: ΔU = 0, and the first law gives Q = W = 400 J. Every joule of heat in becomes work out.</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This reads 'no temperature change' as 'no heat'. Isothermal means ΔU = 0, not Q = 0 — the gas sits against a reservoir that feeds it heat exactly as fast as the piston removes it. Q = 0 is the adiabatic case, and there the gas would cool as it expanded.</a:t>
            </a:r>
          </a:p>
        </p:txBody>
      </p:sp>
      <p:sp>
        <p:nvSpPr>
          <p:cNvPr id="11" name="text"/>
          <p:cNvSpPr txBox="1"/>
          <p:nvPr/>
        </p:nvSpPr>
        <p:spPr>
          <a:xfrm>
            <a:off x="558800" y="410845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Isothermal means ΔU = 0, so ΔU = Q − W gives Q = W = 400 J: every joule in becomes a joule out.</a:t>
            </a:r>
          </a:p>
        </p:txBody>
      </p:sp>
      <p:sp>
        <p:nvSpPr>
          <p:cNvPr id="12" name="text"/>
          <p:cNvSpPr txBox="1"/>
          <p:nvPr/>
        </p:nvSpPr>
        <p:spPr>
          <a:xfrm>
            <a:off x="558800" y="438658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More than 400 J would have to end up somewhere, and there is nowhere left. The internal energy did not change and the piston received exactly 400 J. For an ideal gas U depends only on T, so a fixed temperature is a fixed U and the books balance to the joule.</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THE FIRST LAW &amp; GAS PROCESSES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The First Law &amp; Gas Processes.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gas is first heated at constant volume with 400 J of heat, then expands at a constant 2.0 × 10⁵ Pa from 1.0 × 10⁻³ m³ to 2.5 × 10⁻³ m³ while absorbing another 750 J. Find the total work done and the total change in internal energy.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 FIRST LAW &amp; GAS PROCESSES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 First Law &amp; Gas Processes.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gas is first heated at constant volume with 400 J of heat, then expands at a constant 2.0 × 10⁵ Pa from 1.0 × 10⁻³ m³ to 2.5 × 10⁻³ m³ while absorbing another 750 J. Find the total work done and the total change in internal energy.</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Isochoric leg: V fixed, so W₁ = 0 and ΔU₁ = Q₁ = 400 J.</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Isobaric leg: W₂ = pΔV = 2.0 × 10⁵ × 1.5 × 10⁻³ = 300 J; ΔU₂ = 750 − 300 = 450 J.</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Totals: W = 0 + 300 = 300 J; ΔU = 400 + 450 = 850 J.</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 FIRST LAW &amp; GAS PROCESSES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 First Law &amp; Gas Processes.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W = 300 J; ΔU = +850 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THE FIRST LAW &amp; GAS PROCESSES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The First Law &amp; Gas Processes.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routes take the same gas from state A to state B. Along one of them the gas does more work. Which route needed more heat?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Same starting pressure and volume, same finishing pressure and volume, same gas. Only the path between them differs — one expands first and then cools, the other cools first and then expands.</a:t>
            </a:r>
          </a:p>
        </p:txBody>
      </p:sp>
      <p:sp>
        <p:nvSpPr>
          <p:cNvPr id="7" name="text"/>
          <p:cNvSpPr txBox="1"/>
          <p:nvPr/>
        </p:nvSpPr>
        <p:spPr>
          <a:xfrm>
            <a:off x="558800" y="315468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36232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The one that did more work. Internal energy depends only on where the gas is on the diagram, so ΔU is identical along both routes; the first law then forces Q = ΔU + W, and the route with the bigger W had to be fed the bigger Q. Heat and work depend on the road taken. That is why 'the heat in the gas' is a phrase with no meaning.</a:t>
            </a:r>
          </a:p>
        </p:txBody>
      </p:sp>
      <p:sp>
        <p:nvSpPr>
          <p:cNvPr id="9" name="panel"/>
          <p:cNvSpPr/>
          <p:nvPr/>
        </p:nvSpPr>
        <p:spPr>
          <a:xfrm>
            <a:off x="7010400" y="1854200"/>
            <a:ext cx="4622800" cy="2836872"/>
          </a:xfrm>
          <a:prstGeom prst="rect">
            <a:avLst/>
          </a:prstGeom>
          <a:solidFill>
            <a:srgbClr val="FFFFFF"/>
          </a:solidFill>
          <a:ln w="9525">
            <a:solidFill>
              <a:srgbClr val="C6C8BB"/>
            </a:solidFill>
          </a:ln>
        </p:spPr>
      </p:sp>
      <p:pic>
        <p:nvPicPr>
          <p:cNvPr id="10" name="A pressure–volume diagram carrying two routes between the same pair of states: from A one goes right along the top at constant pressure and then straight down to B, the other drops straight down from A and then runs right along the bottom to B. Neither region beneath them is shaded." descr="A pressure–volume diagram carrying two routes between the same pair of states: from A one goes right along the top at constant pressure and then straight down to B, the other drops straight down from A and then runs right along the bottom to B. Neither region beneath them is shaded."/>
          <p:cNvPicPr>
            <a:picLocks noChangeAspect="1"/>
          </p:cNvPicPr>
          <p:nvPr/>
        </p:nvPicPr>
        <p:blipFill>
          <a:blip r:embed="rId3"/>
          <a:stretch>
            <a:fillRect/>
          </a:stretch>
        </p:blipFill>
        <p:spPr>
          <a:xfrm>
            <a:off x="7124700" y="1968500"/>
            <a:ext cx="4394200" cy="2608272"/>
          </a:xfrm>
          <a:prstGeom prst="rect">
            <a:avLst/>
          </a:prstGeom>
        </p:spPr>
      </p:pic>
      <p:sp>
        <p:nvSpPr>
          <p:cNvPr id="11" name="text"/>
          <p:cNvSpPr txBox="1"/>
          <p:nvPr/>
        </p:nvSpPr>
        <p:spPr>
          <a:xfrm>
            <a:off x="7010400" y="4754572"/>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pressure–volume diagram carrying two routes between the same pair of states: from A one goes right along the top at constant pressure and then straight down to B, the other drops straight down from A and then runs right along the bottom to B. Neither region beneath them is shaded.</a:t>
            </a:r>
          </a:p>
        </p:txBody>
      </p:sp>
      <p:sp>
        <p:nvSpPr>
          <p:cNvPr id="12" name="text"/>
          <p:cNvSpPr txBox="1"/>
          <p:nvPr/>
        </p:nvSpPr>
        <p:spPr>
          <a:xfrm>
            <a:off x="7010400" y="579597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 FIRST LAW &amp; GAS PROCESSES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 First Law &amp; Gas Processes.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insulated cylinder holds 0.080 mol of monatomic ideal gas (U = 3/2 nRT). A piston compresses it, doing 300 J of work on the gas. Find ΔU and the temperature rise.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 FIRST LAW &amp; GAS PROCESSES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 First Law &amp; Gas Processes.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insulated cylinder holds 0.080 mol of monatomic ideal gas (U = 3/2 nRT). A piston compresses it, doing 300 J of work on the gas. Find ΔU and the temperature rise.</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Adiabatic: Q = 0. Work done BY the gas is −300 J, so ΔU = Q − W = 0 − (−300) = +300 J.</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For a monatomic gas ΔU = 3/2 nRΔT, so ΔT = 300 ÷ (1.5 × 0.080 × 8.31).</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ΔT = 300 ÷ 0.997 ≈ 300 K — squeezing an insulated gas heats it dramatically.</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 FIRST LAW &amp; GAS PROCESSES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 First Law &amp; Gas Processes.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ΔU = +300 J; ΔT ≈ 300 K</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THE FIRST LAW &amp; GAS PROCESSES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The First Law &amp; Gas Processes.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THERMODYNAMICS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22.2 Heat Engines &amp; the Second Law</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https://giophysics.com/chapter-41/heat-engines-second-law/</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https://giophysics.com/chapter-41/first-law-gas-processes/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https://giophysics.com/chapter-41/presentation/?lesson=firstLaw</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Thermodynamics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https://giophysics.com/chapter-41/</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https://giophysics.com/downloads/41-1-first-law-gas-processes.pdf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 FIRST LAW &amp; GAS PROCESSES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 First Law &amp; Gas Processes.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The first law of thermodynamics says the change in a gas's internal energy equals the heat put in minus the work the gas does: ΔU = Q − W.</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 FIRST LAW &amp; GAS PROCESSES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 First Law &amp; Gas Processes.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gas absorbs 500 J of heat and pushes a piston with 200 J of work — its internal energy rises by exactly 300 J, never more, never less.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 FIRST LAW &amp; GAS PROCESSES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 First Law &amp; Gas Processes.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Energy bookkeeping for a gas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09900"/>
            <a:ext cx="11074400" cy="26416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gas holds internal energy U. Heat flowing in raises it; work done by the gas spends it: ΔU = Q − W.</a:t>
            </a:r>
          </a:p>
        </p:txBody>
      </p:sp>
      <p:sp>
        <p:nvSpPr>
          <p:cNvPr id="7" name="text"/>
          <p:cNvSpPr txBox="1"/>
          <p:nvPr/>
        </p:nvSpPr>
        <p:spPr>
          <a:xfrm>
            <a:off x="558800" y="343916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On a p–V diagram the work done by the gas is the area under the path, so different routes between the same two states cost different amounts of heat. Four special processes — constant pressure, constant volume, constant temperature, and no heat flow — cover almost every problem.</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 FIRST LAW &amp; GAS PROCESSES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 First Law &amp; Gas Processes.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U is a state variable — Q and W are not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internal energy of an ideal gas depends only on where you are on the p–V diagram (in fact only on T). Heat and work depend on the route taken between two states, which is why 'the heat in the gas' is a meaningless phrase.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 FIRST LAW &amp; GAS PROCESSES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 First Law &amp; Gas Processes.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Reading the four paths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On the p–V diagram an isobaric process is a horizontal line, an isochoric one is vertical, an isotherm is the curve pV = constant, and an adiabat is a steeper curve pV^γ = constant. Steeper because compression work heats the gas instead of leaking away.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 FIRST LAW &amp; GAS PROCESSES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 First Law &amp; Gas Processes.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Adiabatic means insulated — or fast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Adiabatic is Greek for 'nothing gets through': no heat enters or leaves, so ΔU = −W. Compressing air in a bicycle pump warms it; air rising and expanding in the atmosphere cools. Rapid processes are nearly adiabatic because heat has no time to flow.</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THE FIRST LAW &amp; GAS PROCESSES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The First Law &amp; Gas Processes.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33</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33</Slides>
  <Notes>33</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Thermodynamics — The First Law &amp; Gas Processes</dc:title>
  <dc:subject>Thermodynamics</dc:subject>
  <dc:creator>GioPhysics</dc:creator>
  <cp:keywords>lesson, Thermodynamics, chapter-41,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