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Energy Sources. Lesson 5 of 6.</a:t>
            </a:r>
          </a:p>
          <a:p>
            <a:pPr marL="0" indent="0">
              <a:buNone/>
            </a:pPr>
            <a:r>
              <a:rPr lang="en-GB" sz="1200" dirty="0"/>
              <a:t>[Intro] Coal, uranium, wind, water, sunlight — every power station is an energy-conversion chain, and every chain leaks. Specific energy, capacity factor, and the Sankey diagram are the tools for comparing them without slogans.</a:t>
            </a:r>
          </a:p>
          <a:p>
            <a:pPr marL="0" indent="0">
              <a:buNone/>
            </a:pPr>
            <a:r>
              <a:rPr lang="en-GB" sz="1200" dirty="0"/>
              <a:t>[Source] https://giophysics.com/chapter-41/energy-sources/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Fossil fuels — coal, oil and gas — burn a chemical store to raise steam that drives a turbine and generator: concentrated, available on demand, cheap to run, but finite, and every kilogram burned releases carbon dioxide. Biofuels, from wood, crops and waste, do the same but are renewable, and the carbon dioxide released was pulled from the air while the plant grew. Nuclear fuel releases about a million times the energy per kilogram of coal by fission of uranium-235 and emits no carbon dioxide while running, at the price of waste that stays radioactive for thousands of years.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Hydroelectric, wind and tidal stations all turn a turbine directly: falling water, moving air, and the rise and fall of the tide. Geothermal uses heat from radioactive decay in the Earth's interior to raise steam. Solar cells convert light straight to electricity with no turbine at all, while a solar panel simply heats water. All of these are renewable and emit nothing while running, but except for tidal and geothermal their output depends on the weather or the time of day, so a grid built on them needs storage or a dispatchable station held in reserve. Every one of them except geothermal and tidal traces back to the Sun — including the fossil fuels, which are ancient sunlight stored by plants.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Specific energy &amp; energy density: E(sp) = E/m, E(d) = E/V</a:t>
            </a:r>
          </a:p>
          <a:p>
            <a:pPr marL="0" indent="0">
              <a:buNone/>
            </a:pPr>
            <a:r>
              <a:rPr lang="en-GB" sz="1200" dirty="0"/>
              <a:t>[In plain English] How much energy a kilogram — or a cubic metre — of fuel can give. This single number explains why submarines went nuclear and why hydrogen blimps needed to be enormous.</a:t>
            </a:r>
          </a:p>
          <a:p>
            <a:pPr marL="0" indent="0">
              <a:buNone/>
            </a:pPr>
            <a:r>
              <a:rPr lang="en-GB" sz="1200" dirty="0"/>
              <a:t>[Note] J/kg and J/m³; coal ≈ 32.5 MJ/kg, U-235 ≈ 9 × 10⁷ MJ/kg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Efficiency chain: η(overall) = η₁ × η₂ × η₃ …</a:t>
            </a:r>
          </a:p>
          <a:p>
            <a:pPr marL="0" indent="0">
              <a:buNone/>
            </a:pPr>
            <a:r>
              <a:rPr lang="en-GB" sz="1200" dirty="0"/>
              <a:t>[In plain English] Boiler, turbine, generator: each stage keeps only its fraction, and the fractions multiply. Three stages of 90% are already down to 73%.</a:t>
            </a:r>
          </a:p>
          <a:p>
            <a:pPr marL="0" indent="0">
              <a:buNone/>
            </a:pPr>
            <a:r>
              <a:rPr lang="en-GB" sz="1200" dirty="0"/>
              <a:t>[Note] efficiency = useful output ÷ input, stage by stage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Wind &amp; water power: P(wind) = ½ρAv³, P(hydro) = (Δm/Δt)gh</a:t>
            </a:r>
          </a:p>
          <a:p>
            <a:pPr marL="0" indent="0">
              <a:buNone/>
            </a:pPr>
            <a:r>
              <a:rPr lang="en-GB" sz="1200" dirty="0"/>
              <a:t>[In plain English] Wind power grows with the cube of wind speed — twice the wind is eight times the power, and a calm day is nothing. Hydro is just falling mass: flow rate times g times height.</a:t>
            </a:r>
          </a:p>
          <a:p>
            <a:pPr marL="0" indent="0">
              <a:buNone/>
            </a:pPr>
            <a:r>
              <a:rPr lang="en-GB" sz="1200" dirty="0"/>
              <a:t>[Note] A = πr² swept by blades; h = head of water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Sankey diagram of a coal-fired power station drawn to scale: a band of 100 units of chemical energy entering on the left, waste branches peeling away downwards at the chimney, the condenser and the generator, and 40 units of electricity leaving on the right.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Renewable does not mean always-on or free of trade-offs. Wind power scales with v³, so output collapses in light air; capacity factors run 20–40% and storage or backup must fill the gaps. Conversely 'waste heat' is not destroyed energy — it is energy degraded to a temperature too close to the surroundings to be useful.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Coal has a specific energy of 32.5 MJ/kg. How much energy is stored in 20 kg, and what mass gives 260 MJ?</a:t>
            </a:r>
          </a:p>
          <a:p>
            <a:pPr marL="0" indent="0">
              <a:buNone/>
            </a:pPr>
            <a:r>
              <a:rPr lang="en-GB" sz="1200" dirty="0"/>
              <a:t>[Answer] 650 MJ; 8.0 kg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32.5 × 20 = 650 MJ.</a:t>
            </a:r>
          </a:p>
          <a:p>
            <a:pPr marL="0" indent="0">
              <a:buNone/>
            </a:pPr>
            <a:r>
              <a:rPr lang="en-GB" sz="1200" dirty="0"/>
              <a:t>[Step 2] m = 260 ÷ 32.5 = 8.0 kg.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650 MJ; 8.0 kg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Heat engines; Gravitational PE; Power &amp; efficiency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city's coal plant must deliver 30.0 MW at 25% efficiency. Find the daily coal burn (32.5 MJ/kg), and the daily U-235 burn for a nuclear plant of the same output and efficiency (9.0 × 10⁷ MJ/kg).</a:t>
            </a:r>
          </a:p>
          <a:p>
            <a:pPr marL="0" indent="0">
              <a:buNone/>
            </a:pPr>
            <a:r>
              <a:rPr lang="en-GB" sz="1200" dirty="0"/>
              <a:t>[Answer] ≈ 320 000 kg of coal vs ≈ 0.12 kg of U-235 per day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Input power = 30.0 ÷ 0.25 = 120 MW; daily input = 120 × 86 400 ≈ 1.04 × 10⁷ MJ.</a:t>
            </a:r>
          </a:p>
          <a:p>
            <a:pPr marL="0" indent="0">
              <a:buNone/>
            </a:pPr>
            <a:r>
              <a:rPr lang="en-GB" sz="1200" dirty="0"/>
              <a:t>[Step 2] Coal: 1.04 × 10⁷ ÷ 32.5 ≈ 3.2 × 10⁵ kg — 320 tonnes, about 213 rail-car loads.</a:t>
            </a:r>
          </a:p>
          <a:p>
            <a:pPr marL="0" indent="0">
              <a:buNone/>
            </a:pPr>
            <a:r>
              <a:rPr lang="en-GB" sz="1200" dirty="0"/>
              <a:t>[Step 3] U-235: 1.04 × 10⁷ ÷ 9.0 × 10⁷ ≈ 0.12 kg — a lump the size of a golf ball.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320 000 kg of coal vs ≈ 0.12 kg of U-235 per day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wind drops from 15 m/s to 7.5 m/s. The turbine's electrical output falls to…</a:t>
            </a:r>
          </a:p>
          <a:p>
            <a:pPr marL="0" indent="0">
              <a:buNone/>
            </a:pPr>
            <a:r>
              <a:rPr lang="en-GB" sz="1200" dirty="0"/>
              <a:t>[Options] A Half of what it was   B A quarter of what it was   C An eighth of what it was</a:t>
            </a:r>
          </a:p>
          <a:p>
            <a:pPr marL="0" indent="0">
              <a:buNone/>
            </a:pPr>
            <a:r>
              <a:rPr lang="en-GB" sz="1200" dirty="0"/>
              <a:t>[Figure] A three-bladed wind turbine with the circle swept by its blades drawn faint and dashed, the blade radius dimensioned at 12 m, and three arrows of equal length on the left marking a 15 m/s wind. No power figure appears anywhere on the drawing.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An eighth of what it was. P = ½ρAv³, and the cube is not a decoration — it is two separate halvings multiplied together. Each second, half as much air arrives through the same swept circle, and each kilogram of it carries a quarter of the kinetic energy, because energy goes as v². Half times a quarter is an eighth: this turbine's 410 kW becomes about 51 kW. It is also why a wind farm's capacity factor sits at 20–40% rather than near 100%.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power station delivers 500 MW of electricity at an overall efficiency of 40%. At what rate does it consume fuel energy?</a:t>
            </a:r>
          </a:p>
          <a:p>
            <a:pPr marL="0" indent="0">
              <a:buNone/>
            </a:pPr>
            <a:r>
              <a:rPr lang="en-GB" sz="1200" dirty="0"/>
              <a:t>[Options] A 200 MW   B 1250 MW   C 900 MW</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power station delivers 500 MW of electricity at an overall efficiency of 40%. At what rate does it consume fuel energy?</a:t>
            </a:r>
          </a:p>
          <a:p>
            <a:pPr marL="0" indent="0">
              <a:buNone/>
            </a:pPr>
            <a:r>
              <a:rPr lang="en-GB" sz="1200" dirty="0"/>
              <a:t>[Option by option] A: 200 MW is 500 × 0.40 — the efficiency multiplied in instead of divided out. The input must always be bigger than the output; an input smaller than the output would be an efficiency above 100%.  B: Correct. Input = output ÷ efficiency = 500 ÷ 0.40 = 1250 MW, of which 750 MW leaves as waste heat.  C: 900 MW is 500 + 400, adding a '400' read straight off the 40%. Efficiency is a ratio, not an amount — it has no megawatts of its own to contribute to a sum.</a:t>
            </a:r>
          </a:p>
          <a:p>
            <a:pPr marL="0" indent="0">
              <a:buNone/>
            </a:pPr>
            <a:r>
              <a:rPr lang="en-GB" sz="1200" dirty="0"/>
              <a:t>[Answer] B — 1250 MW</a:t>
            </a:r>
          </a:p>
          <a:p>
            <a:pPr marL="0" indent="0">
              <a:buNone/>
            </a:pPr>
            <a:r>
              <a:rPr lang="en-GB" sz="1200" dirty="0"/>
              <a:t>[Why] efficiency = output/input, so input = 500 ÷ 0.40 = 1250 MW — of which 750 MW leaves as waste heat.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wind turbine has 12 m blades and faces a 15 m/s wind (ρ = 1.2 kg/m³). Find the wind power through its disc, the output at 45% efficiency, and the output if the wind halves.</a:t>
            </a:r>
          </a:p>
          <a:p>
            <a:pPr marL="0" indent="0">
              <a:buNone/>
            </a:pPr>
            <a:r>
              <a:rPr lang="en-GB" sz="1200" dirty="0"/>
              <a:t>[Answer] ≈ 916 kW in the wind; ≈ 410 kW out; ≈ 51 kW in half the wind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πr² = π × 12² ≈ 452 m²; P = ½ρAv³ = 0.5 × 1.2 × 452 × 15³ ≈ 9.2 × 10⁵ W.</a:t>
            </a:r>
          </a:p>
          <a:p>
            <a:pPr marL="0" indent="0">
              <a:buNone/>
            </a:pPr>
            <a:r>
              <a:rPr lang="en-GB" sz="1200" dirty="0"/>
              <a:t>[Step 2] Output = 0.45 × 916 kW ≈ 410 kW.</a:t>
            </a:r>
          </a:p>
          <a:p>
            <a:pPr marL="0" indent="0">
              <a:buNone/>
            </a:pPr>
            <a:r>
              <a:rPr lang="en-GB" sz="1200" dirty="0"/>
              <a:t>[Step 3] P ∝ v³: halving v divides power by 8 — output falls to about 51 kW.</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916 kW in the wind; ≈ 410 kW out; ≈ 51 kW in half the wind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coal station and a nuclear station each deliver 30 MW. One burns 320 tonnes of fuel a day. What does the other burn? Same output, same 25% conversion efficiency, same turbine hall. 320 tonnes is about 213 railway wagons arriving every single day.</a:t>
            </a:r>
          </a:p>
          <a:p>
            <a:pPr marL="0" indent="0">
              <a:buNone/>
            </a:pPr>
            <a:r>
              <a:rPr lang="en-GB" sz="1200" dirty="0"/>
              <a:t>[Answer] About 120 grams of uranium-235 — a lump the size of a golf ball. Coal stores 32.5 MJ per kilogram; fission of U-235 releases 9 × 10⁷ MJ per kilogram, roughly a million times more. That single ratio is why submarines went nuclear and why nobody has ever built a coal-fired one.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pumped-storage reservoir holds 2.0 × 10⁶ m³ of water 350 m above its turbines. Find the stored energy, how long it can supply 500 MW, and the energy needed to refill it at 75% round-trip efficiency.</a:t>
            </a:r>
          </a:p>
          <a:p>
            <a:pPr marL="0" indent="0">
              <a:buNone/>
            </a:pPr>
            <a:r>
              <a:rPr lang="en-GB" sz="1200" dirty="0"/>
              <a:t>[Answer] ≈ 6.9 TJ stored; ≈ 3.8 h at 500 MW; ≈ 9.1 TJ to refill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 = ρV = 2.0 × 10⁹ kg; E = mgh = 2.0 × 10⁹ × 9.8 × 350 ≈ 6.9 × 10¹² J.</a:t>
            </a:r>
          </a:p>
          <a:p>
            <a:pPr marL="0" indent="0">
              <a:buNone/>
            </a:pPr>
            <a:r>
              <a:rPr lang="en-GB" sz="1200" dirty="0"/>
              <a:t>[Step 2] t = E/P = 6.86 × 10¹² ÷ 5.0 × 10⁸ ≈ 13 700 s ≈ 3.8 h — enough to cover an evening demand peak.</a:t>
            </a:r>
          </a:p>
          <a:p>
            <a:pPr marL="0" indent="0">
              <a:buNone/>
            </a:pPr>
            <a:r>
              <a:rPr lang="en-GB" sz="1200" dirty="0"/>
              <a:t>[Step 3] Refilling costs 6.86 × 10¹² ÷ 0.75 ≈ 9.1 × 10¹² J of off-peak electricity: the reservoir is a battery, not a source.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6.9 TJ stored; ≈ 3.8 h at 500 MW; ≈ 9.1 TJ to refill</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https://giophysics.com/chapter-41/presentation/?lesson=sources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energy source is compared by how much energy each kilogram or cubic metre yields, how reliably it flows, and how much survives the conversion chain from fuel to electricity.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30 MW coal station at 25% efficiency burns 320 tonnes of coal a day; a uranium reactor with the same output burns about 115 grams of U-235.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Fuels are compared by specific energy (J/kg) and energy density (J/m³): uranium beats coal by a factor of a million, wind and sunlight arrive dilute but free. Every conversion stage wastes energy — the second law guarantees it — and a Sankey diagram draws the flow with arrow widths proportional to power, waste peeling away at each stage.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Primary sources (coal, oil, gas, uranium, wind, water, sunlight) are used as found; electricity is a secondary form — versatile and transportable, but only as clean as whatever generated it. Renewables replenish on human timescales; fossil fuels are ancient sunlight, finite and CO₂-emitting when burned.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Coal, gas and nuclear stations share the same spine: heat → steam → turbine → generator. A reactor makes its heat from fission, kept steady by neutron-absorbing control rods and a moderator that slows neutrons enough to split U-235, with a heat exchanger passing the energy to clean steam.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Draw the energy flow left to right with arrow width proportional to power; every conversion bends some width away as waste heat. A typical coal station's 100 units of chemical energy thin to about 40 units of electricity — the diagram makes the second law visible at a glance.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41/presentation/?lesson=sourc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1/heat-engines-second-law/" TargetMode="External"/><Relationship Id="rId4" Type="http://schemas.openxmlformats.org/officeDocument/2006/relationships/hyperlink" Target="https://giophysics.com/chapter-6/gravitational-potential-energy/" TargetMode="External"/><Relationship Id="rId5" Type="http://schemas.openxmlformats.org/officeDocument/2006/relationships/hyperlink" Target="https://giophysics.com/chapter-5/power-efficienc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41/presentation/?lesson=source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1/thermo-calculus/" TargetMode="External"/><Relationship Id="rId4" Type="http://schemas.openxmlformats.org/officeDocument/2006/relationships/hyperlink" Target="https://giophysics.com/chapter-41/energy-sources/" TargetMode="External"/><Relationship Id="rId5" Type="http://schemas.openxmlformats.org/officeDocument/2006/relationships/hyperlink" Target="https://giophysics.com/chapter-41/presentation/?lesson=sources" TargetMode="External"/><Relationship Id="rId6" Type="http://schemas.openxmlformats.org/officeDocument/2006/relationships/hyperlink" Target="https://giophysics.com/chapter-41/" TargetMode="External"/><Relationship Id="rId7" Type="http://schemas.openxmlformats.org/officeDocument/2006/relationships/hyperlink" Target="https://giophysics.com/downloads/41-5-energy-sourc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Comparing the world's fuels honestly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Energy Sources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Coal, uranium, wind, water, sunlight — every power station is an energy-conversion chain, and every chain leaks. Specific energy, capacity factor, and the Sankey diagram are the tools for comparing them without slogans.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https://giophysics.com/chapter-41/energy-sources/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resources by name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Fossil fuels — coal, oil and gas — burn a chemical store to raise steam that drives a turbine and generator: concentrated, available on demand, cheap to run, but finite, and every kilogram burned releases carbon dioxide. Biofuels, from wood, crops and waste, do the same but are renewable, and the carbon dioxide released was pulled from the air while the plant grew. Nuclear fuel releases about a million times the energy per kilogram of coal by fission of uranium-235 and emits no carbon dioxide while running, at the price of waste that stays radioactive for thousands of years.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Getting electricity without a fuel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7656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Hydroelectric, wind and tidal stations all turn a turbine directly: falling water, moving air, and the rise and fall of the tide. Geothermal uses heat from radioactive decay in the Earth's interior to raise steam. Solar cells convert light straight to electricity with no turbine at all, while a solar panel simply heats water.</a:t>
            </a:r>
          </a:p>
        </p:txBody>
      </p:sp>
      <p:sp>
        <p:nvSpPr>
          <p:cNvPr id="7" name="text"/>
          <p:cNvSpPr txBox="1"/>
          <p:nvPr/>
        </p:nvSpPr>
        <p:spPr>
          <a:xfrm>
            <a:off x="558800" y="361148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All of these are renewable and emit nothing while running, but except for tidal and geothermal their output depends on the weather or the time of day, so a grid built on them needs storage or a dispatchable station held in reserve. Every one of them except geothermal and tidal traces back to the Sun — including the fossil fuels, which are ancient sunlight stored by plants.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Specific energy &amp; energy density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E(sp) = E/m, E(d) = E/V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J/kg and J/m³; coal ≈ 32.5 MJ/kg, U-235 ≈ 9 × 10⁷ MJ/kg</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much energy a kilogram — or a cubic metre — of fuel can give. This single number explains why submarines went nuclear and why hydrogen blimps needed to be enormous.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Efficiency chain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η(overall) = η₁ × η₂ × η₃ …</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efficiency = useful output ÷ input, stage by stage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Boiler, turbine, generator: each stage keeps only its fraction, and the fractions multiply. Three stages of 90% are already down to 73%.</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Wind &amp; water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P(wind) = ½ρAv³, P(hydro) = (Δm/Δt)gh</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 πr² swept by blades; h = head of water</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Wind power grows with the cube of wind speed — twice the wind is eight times the power, and a calm day is nothing. Hydro is just falling mass: flow rate times g times height.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second law, to scale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Sankey diagram of a coal-fired power station drawn to scale: a band of 100 units of chemical energy entering on the left, waste branches peeling away downwards at the chimney, the condenser and the generator, and 40 units of electricity leaving on the right." descr="A Sankey diagram of a coal-fired power station drawn to scale: a band of 100 units of chemical energy entering on the left, waste branches peeling away downwards at the chimney, the condenser and the generator, and 40 units of electricity leaving on the right."/>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Sankey diagram of a coal-fired power station drawn to scale: a band of 100 units of chemical energy entering on the left, waste branches peeling away downwards at the chimney, the condenser and the generator, and 40 units of electricity leaving on the right.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Renewable does not mean always-on or free of trade-offs. Wind power scales with v³, so output collapses in light air; capacity factors run 20–40% and storage or backup must fill the gaps. Conversely 'waste heat' is not destroyed energy — it is energy degraded to a temperature too close to the surroundings to be useful.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Coal has a specific energy of 32.5 MJ/kg. How much energy is stored in 20 kg, and what mass gives 260 MJ?</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Coal has a specific energy of 32.5 MJ/kg. How much energy is stored in 20 kg, and what mass gives 260 MJ?</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32.5 × 20 = 650 MJ.</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260 ÷ 32.5 = 8.0 kg.</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650 MJ; 8.0 kg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Heat engines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https://giophysics.com/chapter-41/heat-engines-second-law/</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Gravitational PE</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https://giophysics.com/chapter-6/gravitational-potential-energy/</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Power &amp; efficiency</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city's coal plant must deliver 30.0 MW at 25% efficiency. Find the daily coal burn (32.5 MJ/kg), and the daily U-235 burn for a nuclear plant of the same output and efficiency (9.0 × 10⁷ MJ/kg).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city's coal plant must deliver 30.0 MW at 25% efficiency. Find the daily coal burn (32.5 MJ/kg), and the daily U-235 burn for a nuclear plant of the same output and efficiency (9.0 × 10⁷ MJ/kg).</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Input power = 30.0 ÷ 0.25 = 120 MW; daily input = 120 × 86 400 ≈ 1.04 × 10⁷ MJ.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Coal: 1.04 × 10⁷ ÷ 32.5 ≈ 3.2 × 10⁵ kg — 320 tonnes, about 213 rail-car loads.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U-235: 1.04 × 10⁷ ÷ 9.0 × 10⁷ ≈ 0.12 kg — a lump the size of a golf ball.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320 000 kg of coal vs ≈ 0.12 kg of U-235 per day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wind drops from 15 m/s to 7.5 m/s. The turbine's electrical output falls to…</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Half of what it was</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 quarter of what it was</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An eighth of what it was</a:t>
            </a:r>
          </a:p>
        </p:txBody>
      </p:sp>
      <p:sp>
        <p:nvSpPr>
          <p:cNvPr id="10" name="panel"/>
          <p:cNvSpPr/>
          <p:nvPr/>
        </p:nvSpPr>
        <p:spPr>
          <a:xfrm>
            <a:off x="7010400" y="1854200"/>
            <a:ext cx="4622800" cy="2767820"/>
          </a:xfrm>
          <a:prstGeom prst="rect">
            <a:avLst/>
          </a:prstGeom>
          <a:solidFill>
            <a:srgbClr val="FFFFFF"/>
          </a:solidFill>
          <a:ln w="9525">
            <a:solidFill>
              <a:srgbClr val="C6C8BB"/>
            </a:solidFill>
          </a:ln>
        </p:spPr>
      </p:sp>
      <p:pic>
        <p:nvPicPr>
          <p:cNvPr id="11" name="A three-bladed wind turbine with the circle swept by its blades drawn faint and dashed, the blade radius dimensioned at 12 m, and three arrows of equal length on the left marking a 15 m/s wind. No power figure appears anywhere on the drawing." descr="A three-bladed wind turbine with the circle swept by its blades drawn faint and dashed, the blade radius dimensioned at 12 m, and three arrows of equal length on the left marking a 15 m/s wind. No power figure appears anywhere on the drawing."/>
          <p:cNvPicPr>
            <a:picLocks noChangeAspect="1"/>
          </p:cNvPicPr>
          <p:nvPr/>
        </p:nvPicPr>
        <p:blipFill>
          <a:blip r:embed="rId3"/>
          <a:stretch>
            <a:fillRect/>
          </a:stretch>
        </p:blipFill>
        <p:spPr>
          <a:xfrm>
            <a:off x="7124700" y="1968500"/>
            <a:ext cx="4394200" cy="2539220"/>
          </a:xfrm>
          <a:prstGeom prst="rect">
            <a:avLst/>
          </a:prstGeom>
        </p:spPr>
      </p:pic>
      <p:sp>
        <p:nvSpPr>
          <p:cNvPr id="12" name="text"/>
          <p:cNvSpPr txBox="1"/>
          <p:nvPr/>
        </p:nvSpPr>
        <p:spPr>
          <a:xfrm>
            <a:off x="7010400" y="468552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three-bladed wind turbine with the circle swept by its blades drawn faint and dashed, the blade radius dimensioned at 12 m, and three arrows of equal length on the left marking a 15 m/s wind. No power figure appears anywhere on the drawing.</a:t>
            </a:r>
          </a:p>
        </p:txBody>
      </p:sp>
      <p:sp>
        <p:nvSpPr>
          <p:cNvPr id="13" name="text"/>
          <p:cNvSpPr txBox="1"/>
          <p:nvPr/>
        </p:nvSpPr>
        <p:spPr>
          <a:xfrm>
            <a:off x="7010400" y="5726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An eighth of what it was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P = ½ρAv³, and the cube is not a decoration — it is two separate halvings multiplied together. Each second, half as much air arrives through the same swept circle, and each kilogram of it carries a quarter of the kinetic energy, because energy goes as v². Half times a quarter is an eighth: this turbine's 410 kW becomes about 51 kW. It is also why a wind farm's capacity factor sits at 20–40% rather than near 100%.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power station delivers 500 MW of electricity at an overall efficiency of 40%. At what rate does it consume fuel energy?</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200 MW</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1250 MW</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900 MW</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1250 MW</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efficiency = output/input, so input = 500 ÷ 0.40 = 1250 MW — of which 750 MW leaves as waste heat.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200 MW is 500 × 0.40 — the efficiency multiplied in instead of divided out. The input must always be bigger than the output; an input smaller than the output would be an efficiency above 100%.</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Input = output ÷ efficiency = 500 ÷ 0.40 = 1250 MW, of which 750 MW leaves as waste heat.</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900 MW is 500 + 400, adding a '400' read straight off the 40%. Efficiency is a ratio, not an amount — it has no megawatts of its own to contribute to a sum.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wind turbine has 12 m blades and faces a 15 m/s wind (ρ = 1.2 kg/m³). Find the wind power through its disc, the output at 45% efficiency, and the output if the wind halves.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wind turbine has 12 m blades and faces a 15 m/s wind (ρ = 1.2 kg/m³). Find the wind power through its disc, the output at 45% efficiency, and the output if the wind halves.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πr² = π × 12² ≈ 452 m²; P = ½ρAv³ = 0.5 × 1.2 × 452 × 15³ ≈ 9.2 × 10⁵ W.</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Output = 0.45 × 916 kW ≈ 410 kW.</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v³: halving v divides power by 8 — output falls to about 51 kW.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916 kW in the wind; ≈ 410 kW out; ≈ 51 kW in half the wind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coal station and a nuclear station each deliver 30 MW. One burns 320 tonnes of fuel a day. What does the other burn?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output, same 25% conversion efficiency, same turbine hall. 320 tonnes is about 213 railway wagons arriving every single day.</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120 grams of uranium-235 — a lump the size of a golf ball. Coal stores 32.5 MJ per kilogram; fission of U-235 releases 9 × 10⁷ MJ per kilogram, roughly a million times more. That single ratio is why submarines went nuclear and why nobody has ever built a coal-fired one.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pumped-storage reservoir holds 2.0 × 10⁶ m³ of water 350 m above its turbines. Find the stored energy, how long it can supply 500 MW, and the energy needed to refill it at 75% round-trip efficiency.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pumped-storage reservoir holds 2.0 × 10⁶ m³ of water 350 m above its turbines. Find the stored energy, how long it can supply 500 MW, and the energy needed to refill it at 75% round-trip efficiency.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ρV = 2.0 × 10⁹ kg; E = mgh = 2.0 × 10⁹ × 9.8 × 350 ≈ 6.9 × 10¹²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E/P = 6.86 × 10¹² ÷ 5.0 × 10⁸ ≈ 13 700 s ≈ 3.8 h — enough to cover an evening demand peak.</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Refilling costs 6.86 × 10¹² ÷ 0.75 ≈ 9.1 × 10¹² J of off-peak electricity: the reservoir is a battery, not a source.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6.9 TJ stored; ≈ 3.8 h at 500 MW; ≈ 9.1 TJ to refill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ENERGY SOURCES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Energy Sources.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22.6 Thermodynamic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https://giophysics.com/chapter-41/thermo-calculus/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https://giophysics.com/chapter-41/energy-sources/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https://giophysics.com/chapter-41/presentation/?lesson=sources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Thermodynamics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https://giophysics.com/downloads/41-5-energy-sources.pdf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energy source is compared by how much energy each kilogram or cubic metre yields, how reliably it flows, and how much survives the conversion chain from fuel to electricity.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30 MW coal station at 25% efficiency burns 320 tonnes of coal a day; a uranium reactor with the same output burns about 115 grams of U-235.</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Comparing the world's fuels honestly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Fuels are compared by specific energy (J/kg) and energy density (J/m³): uranium beats coal by a factor of a million, wind and sunlight arrive dilute but free. Every conversion stage wastes energy — the second law guarantees it — and a Sankey diagram draws the flow with arrow widths proportional to power, waste peeling away at each stage.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Primary, secondary, renewable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Primary sources (coal, oil, gas, uranium, wind, water, sunlight) are used as found; electricity is a secondary form — versatile and transportable, but only as clean as whatever generated it. Renewables replenish on human timescales; fossil fuels are ancient sunlight, finite and CO₂-emitting when burned.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spine, many fuels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Coal, gas and nuclear stations share the same spine: heat → steam → turbine → generator. A reactor makes its heat from fission, kept steady by neutron-absorbing control rods and a moderator that slows neutrons enough to split U-235, with a heat exchanger passing the energy to clean steam.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Sankey diagram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Draw the energy flow left to right with arrow width proportional to power; every conversion bends some width away as waste heat. A typical coal station's 100 units of chemical energy thin to about 40 units of electricity — the diagram makes the second law visible at a glance.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ENERGY SOURCES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Energy Sources.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Energy Sources</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