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3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Thermodynamics — Conduction, Convection &amp; Radiation. Lesson 4 of 6.</a:t>
            </a:r>
          </a:p>
          <a:p>
            <a:pPr marL="0" indent="0">
              <a:buNone/>
            </a:pPr>
            <a:r>
              <a:rPr lang="en-GB" sz="1200" dirty="0"/>
              <a:t>[Intro] Heat travels by conduction through touching matter, by convection in flowing fluids, and by radiation through empty space. The radiation law P = eσAT⁴ runs everything from toasters to the temperature of the Earth.</a:t>
            </a:r>
          </a:p>
          <a:p>
            <a:pPr marL="0" indent="0">
              <a:buNone/>
            </a:pPr>
            <a:r>
              <a:rPr lang="en-GB" sz="1200" dirty="0"/>
              <a:t>[Source] https://giophysics.com/chapter-41/thermal-energy-transfer/</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Conduction: Q/t = kAΔT/d</a:t>
            </a:r>
          </a:p>
          <a:p>
            <a:pPr marL="0" indent="0">
              <a:buNone/>
            </a:pPr>
            <a:r>
              <a:rPr lang="en-GB" sz="1200" dirty="0"/>
              <a:t>[In plain English] Heat flow is like water down a slope: steeper temperature difference, wider cross-section, and a shorter, more conductive path all raise the flow.</a:t>
            </a:r>
          </a:p>
          <a:p>
            <a:pPr marL="0" indent="0">
              <a:buNone/>
            </a:pPr>
            <a:r>
              <a:rPr lang="en-GB" sz="1200" dirty="0"/>
              <a:t>[Note] k = thermal conductivity; A = area; d = thickness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Stefan–Boltzmann: P = eσAT⁴</a:t>
            </a:r>
          </a:p>
          <a:p>
            <a:pPr marL="0" indent="0">
              <a:buNone/>
            </a:pPr>
            <a:r>
              <a:rPr lang="en-GB" sz="1200" dirty="0"/>
              <a:t>[In plain English] Radiated power grows as the fourth power of absolute temperature — double T and the power multiplies by 16. A perfect emitter (e = 1) is a black body.</a:t>
            </a:r>
          </a:p>
          <a:p>
            <a:pPr marL="0" indent="0">
              <a:buNone/>
            </a:pPr>
            <a:r>
              <a:rPr lang="en-GB" sz="1200" dirty="0"/>
              <a:t>[Note] σ = 5.67 × 10⁻⁸ W/m²K⁴; e = emissivity, 0 to 1</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Wien's law: λ(max) = 2.90 × 10⁻³/T</a:t>
            </a:r>
          </a:p>
          <a:p>
            <a:pPr marL="0" indent="0">
              <a:buNone/>
            </a:pPr>
            <a:r>
              <a:rPr lang="en-GB" sz="1200" dirty="0"/>
              <a:t>[In plain English] Hotter bodies glow at shorter wavelengths: the sun (5800 K) peaks at green-yellow 500 nm; you (310 K) peak at invisible 9.4 μm infrared.</a:t>
            </a:r>
          </a:p>
          <a:p>
            <a:pPr marL="0" indent="0">
              <a:buNone/>
            </a:pPr>
            <a:r>
              <a:rPr lang="en-GB" sz="1200" dirty="0"/>
              <a:t>[Note] Peak wavelength in metres, T in kelvin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Albedo: albedo = P(scattered)/P(incident)</a:t>
            </a:r>
          </a:p>
          <a:p>
            <a:pPr marL="0" indent="0">
              <a:buNone/>
            </a:pPr>
            <a:r>
              <a:rPr lang="en-GB" sz="1200" dirty="0"/>
              <a:t>[In plain English] The fraction of arriving sunlight bounced straight back to space. Snow scatters most of it; oceans swallow almost all of it.</a:t>
            </a:r>
          </a:p>
          <a:p>
            <a:pPr marL="0" indent="0">
              <a:buNone/>
            </a:pPr>
            <a:r>
              <a:rPr lang="en-GB" sz="1200" dirty="0"/>
              <a:t>[Note] Earth's mean albedo ≈ 0.30</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pan of water on a hotplate: a metal handle sticking out to the right labelled conduction, a loop of arrows inside the water rising in the middle and sinking at the sides labelled convection, and arrows leaving the hotplate sideways and downwards labelled radiation.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5.1. A rectangular open-topped tank holds water to about four-fifths of its depth. A flat electric heating element lies horizontally inside the tank, well below the water surface and a short distance above the tank floor, spanning about half the width of the tank. Two leads run from the left-hand end of the element out through the side wall of the tank to the electricity supply.</a:t>
            </a:r>
          </a:p>
          <a:p>
            <a:pPr marL="0" indent="0">
              <a:buNone/>
            </a:pPr>
            <a:r>
              <a:rPr lang="en-GB" sz="1200" dirty="0"/>
              <a:t>[Where it came from] IGCSE Topic 2 · Thermal physics, question 5; syllabus 2.3.</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9.1. A cut-away view of a vacuum flask. Inside an outer case stands a double-walled glass container, sealed at the neck, with a narrow gap between the two walls that runs down both sides and under the base; the gap is labelled vacuum and the two facing glass surfaces are labelled silvered. Hot drink fills most of the inner container, an insulating stopper closes the neck at the top, and the glass container rests on small insulating supports standing on the floor of the outer case.</a:t>
            </a:r>
          </a:p>
          <a:p>
            <a:pPr marL="0" indent="0">
              <a:buNone/>
            </a:pPr>
            <a:r>
              <a:rPr lang="en-GB" sz="1200" dirty="0"/>
              <a:t>[Where it came from] IGCSE Topic 2 · Thermal physics, question 9; syllabus 2.3.</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Radiation is not reserved for glowing-hot objects. Everything above absolute zero radiates — you emit about as much power as a bright light bulb, mostly at 9.4 μm. You don't cool to nothing because the room radiates back; the net flow is what a thermal camera photographs.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window pane (k = 0.84 W/m·K) has area 2.0 m² and thickness 4.0 mm, with 15 K between its faces. Find the heat flow through it.</a:t>
            </a:r>
          </a:p>
          <a:p>
            <a:pPr marL="0" indent="0">
              <a:buNone/>
            </a:pPr>
            <a:r>
              <a:rPr lang="en-GB" sz="1200" dirty="0"/>
              <a:t>[Answer] ≈ 6.3 kW</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Q/t = kAΔT/d = 0.84 × 2.0 × 15 ÷ 0.004.</a:t>
            </a:r>
          </a:p>
          <a:p>
            <a:pPr marL="0" indent="0">
              <a:buNone/>
            </a:pPr>
            <a:r>
              <a:rPr lang="en-GB" sz="1200" dirty="0"/>
              <a:t>[Step 2] Q/t = 25.2 ÷ 0.004 = 6300 W — which is why double glazing traps an insulating air gap.</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Electromagnetic waves; The first law</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6.3 kW</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Use Wien's law to find the peak wavelength of the sun's radiation (surface 5800 K) and of your own (skin ≈ 310 K).</a:t>
            </a:r>
          </a:p>
          <a:p>
            <a:pPr marL="0" indent="0">
              <a:buNone/>
            </a:pPr>
            <a:r>
              <a:rPr lang="en-GB" sz="1200" dirty="0"/>
              <a:t>[Answer] Sun ≈ 500 nm; body ≈ 9.4 μm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Sun: λ(max) = 2.90 × 10⁻³ ÷ 5800 = 5.0 × 10⁻⁷ m = 500 nm — mid-visible, no coincidence for evolved eyes.</a:t>
            </a:r>
          </a:p>
          <a:p>
            <a:pPr marL="0" indent="0">
              <a:buNone/>
            </a:pPr>
            <a:r>
              <a:rPr lang="en-GB" sz="1200" dirty="0"/>
              <a:t>[Step 2] You: λ(max) = 2.90 × 10⁻³ ÷ 310 ≈ 9.4 × 10⁻⁶ m = 9.4 μm.</a:t>
            </a:r>
          </a:p>
          <a:p>
            <a:pPr marL="0" indent="0">
              <a:buNone/>
            </a:pPr>
            <a:r>
              <a:rPr lang="en-GB" sz="1200" dirty="0"/>
              <a:t>[Step 3] That is deep infrared — visible to thermal cameras, not to eyes.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Sun ≈ 500 nm; body ≈ 9.4 μm</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Switch this element off and let it cool to the room's own 300 K. What is it radiating then?</a:t>
            </a:r>
          </a:p>
          <a:p>
            <a:pPr marL="0" indent="0">
              <a:buNone/>
            </a:pPr>
            <a:r>
              <a:rPr lang="en-GB" sz="1200" dirty="0"/>
              <a:t>[Options] A Nothing — a cold object does not radiate   B Exactly what it radiated at 500 K; radiation does not depend on temperature   C Less than before, but far from nothing: it emits and absorbs equally, so only the NET is zero</a:t>
            </a:r>
          </a:p>
          <a:p>
            <a:pPr marL="0" indent="0">
              <a:buNone/>
            </a:pPr>
            <a:r>
              <a:rPr lang="en-GB" sz="1200" dirty="0"/>
              <a:t>[Figure] A stove element at 500 K with emissivity 0.60 standing in a room, radiating along eight arrows in every direction, with four fainter arrows arriving back at it from walls marked at 300 K. Neither set of arrows carries a power.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Less than before, but far from nothing: it emits and absorbs equally, so only the NET is zero. P = eσAT⁴ never reaches zero above absolute zero, and at 300 K this element is still radiating about 14 W. What has changed is that the walls at 300 K are sending it back the same 14 W, so nothing accumulates. 'Nothing happening' is two large flows in balance, which is exactly what thermal equilibrium is — and it is why a good absorber must also be a good emitter, or an object left in a room would drift away from the room's temperature all by itself.</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filament's absolute temperature is doubled. By what factor does its radiated power grow?</a:t>
            </a:r>
          </a:p>
          <a:p>
            <a:pPr marL="0" indent="0">
              <a:buNone/>
            </a:pPr>
            <a:r>
              <a:rPr lang="en-GB" sz="1200" dirty="0"/>
              <a:t>[Figure] A stove element at 500 K with emissivity 0.60 standing in a room, radiating along eight arrows in every direction, with four fainter arrows arriving back at it from walls marked at 300 K. Neither set of arrows carries a power.</a:t>
            </a:r>
          </a:p>
          <a:p>
            <a:pPr marL="0" indent="0">
              <a:buNone/>
            </a:pPr>
            <a:r>
              <a:rPr lang="en-GB" sz="1200" dirty="0"/>
              <a:t>[Options] A ×2   B ×8   C ×16</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filament's absolute temperature is doubled. By what factor does its radiated power grow?</a:t>
            </a:r>
          </a:p>
          <a:p>
            <a:pPr marL="0" indent="0">
              <a:buNone/>
            </a:pPr>
            <a:r>
              <a:rPr lang="en-GB" sz="1200" dirty="0"/>
              <a:t>[Option by option] A: ×2 is the answer if the power were proportional to T. The exponent in P = eσAT⁴ is four, and that exponent is the reason a filament at 2500 K is blinding while the very same wire at 300 K cannot be seen at all.  B: ×8 is 2³ — the cube rather than the fourth power. It is an easy slip, because volumes and inverse-square laws have trained the hand to write threes; Stefan–Boltzmann really is a fourth power.  C: Correct. P ∝ T⁴, so doubling T multiplies the radiated power by 2⁴ = 16.</a:t>
            </a:r>
          </a:p>
          <a:p>
            <a:pPr marL="0" indent="0">
              <a:buNone/>
            </a:pPr>
            <a:r>
              <a:rPr lang="en-GB" sz="1200" dirty="0"/>
              <a:t>[Answer] C — ×16</a:t>
            </a:r>
          </a:p>
          <a:p>
            <a:pPr marL="0" indent="0">
              <a:buNone/>
            </a:pPr>
            <a:r>
              <a:rPr lang="en-GB" sz="1200" dirty="0"/>
              <a:t>[Why] P ∝ T⁴, so doubling T multiplies the power by 2⁴ = 16 — the fourth power is what makes hot things such fierce radiators.</a:t>
            </a:r>
          </a:p>
          <a:p>
            <a:pPr marL="0" indent="0">
              <a:buNone/>
            </a:pPr>
            <a:r>
              <a:rPr lang="en-GB" sz="1200" dirty="0"/>
              <a:t>[Reveal] One click for the answer, then one for the reason.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stove element (e = 0.60, A = 0.050 m²) sits at 500 K in a 300 K kitchen. Find its emitted power, absorbed power, and net radiated output.</a:t>
            </a:r>
          </a:p>
          <a:p>
            <a:pPr marL="0" indent="0">
              <a:buNone/>
            </a:pPr>
            <a:r>
              <a:rPr lang="en-GB" sz="1200" dirty="0"/>
              <a:t>[Answer] ≈ 106 W out, 14 W back in, net ≈ 92 W</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Emitted: P = eσAT⁴ = 0.60 × 5.67 × 10⁻⁸ × 0.050 × 500⁴ ≈ 106 W.</a:t>
            </a:r>
          </a:p>
          <a:p>
            <a:pPr marL="0" indent="0">
              <a:buNone/>
            </a:pPr>
            <a:r>
              <a:rPr lang="en-GB" sz="1200" dirty="0"/>
              <a:t>[Step 2] Absorbed from the room: same formula with 300⁴ ≈ 13.8 W.</a:t>
            </a:r>
          </a:p>
          <a:p>
            <a:pPr marL="0" indent="0">
              <a:buNone/>
            </a:pPr>
            <a:r>
              <a:rPr lang="en-GB" sz="1200" dirty="0"/>
              <a:t>[Step 3] Net: P(net) = eσA(500⁴ − 300⁴) ≈ 106 − 14 = 92 W.</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thermal camera photographs you in a pitch-dark room and sees you perfectly. What light is it using? There is no lamp, no window and no screen. The camera has no flash and emits nothing at all, and it works just as well with your eyes shut.</a:t>
            </a:r>
          </a:p>
          <a:p>
            <a:pPr marL="0" indent="0">
              <a:buNone/>
            </a:pPr>
            <a:r>
              <a:rPr lang="en-GB" sz="1200" dirty="0"/>
              <a:t>[Answer] Your own. Everything above absolute zero radiates, and at skin temperature — about 306 K — Wien's law puts your peak at roughly 9.5 μm, deep in the infrared where eyes are blind and the camera is not. You emit hundreds of watts that way and the room radiates almost as much back, which is why you neither glow nor freeze.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106 W out, 14 W back in, net ≈ 92 W</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Sunlight reaches Earth at 1380 W/m² and the planet's albedo is 0.30. Predict Earth's temperature as a bare black-body radiator and compare with the measured 288 K.</a:t>
            </a:r>
          </a:p>
          <a:p>
            <a:pPr marL="0" indent="0">
              <a:buNone/>
            </a:pPr>
            <a:r>
              <a:rPr lang="en-GB" sz="1200" dirty="0"/>
              <a:t>[Answer] Bare-rock prediction ≈ 255 K; the greenhouse effect supplies the extra 33 K</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Absorbed: the disc facing the sun collects P = 0.70 × 1380 × πR²; the whole sphere radiates σ4πR²T⁴.</a:t>
            </a:r>
          </a:p>
          <a:p>
            <a:pPr marL="0" indent="0">
              <a:buNone/>
            </a:pPr>
            <a:r>
              <a:rPr lang="en-GB" sz="1200" dirty="0"/>
              <a:t>[Step 2] Balance: T⁴ = 0.70 × 1380 ÷ (4 × 5.67 × 10⁻⁸) = 4.26 × 10⁹, so T ≈ 255 K = −18 °C.</a:t>
            </a:r>
          </a:p>
          <a:p>
            <a:pPr marL="0" indent="0">
              <a:buNone/>
            </a:pPr>
            <a:r>
              <a:rPr lang="en-GB" sz="1200" dirty="0"/>
              <a:t>[Step 3] Earth actually averages 288 K: the 33 K difference is the greenhouse effect — infrared re-radiated downward by CO₂, H₂O, CH₄ and N₂O.</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Bare-rock prediction ≈ 255 K; the greenhouse effect supplies the extra 33 K</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https://giophysics.com/chapter-41/presentation/?lesson=transfer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Thermal energy transfers by conduction (vibrations and electrons passed through matter), convection (bulk flow of heated fluid), and radiation (electromagnetic waves emitted at rate P = eσAT⁴).</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campfire warms you three ways at once: the poker handle conducts, the smoke rises by convection, and your face feels infrared radiation that crossed the air without heating it.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Conduction passes molecular vibration from atom to atom — fastest in metals, whose free electrons carry heat a hundred times better than insulators. Convection moves the hot material itself, driven by density differences. Radiation needs no medium at all: every body above 0 K emits electromagnetic waves with power P = eσAT⁴, peaking at the Wien wavelength λ(max) = 2.90 × 10⁻³/T.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Hot atoms vibrate harder and shake their neighbours — the jiggle diffuses down the bar. In metals, free electrons sprint ahead of the lattice vibrations, which is why metals feel cold: they conduct your hand's heat away fast. Insulators like wool are mostly trapped air, too confined even for convection.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Everything radiates and absorbs at once; the net exchange with surroundings at temperature T₀ is P(net) = eσA(T⁴ − T₀⁴). An object left in a room settles exactly where absorption equals emission — a good absorber is necessarily a good emitter.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Sunlight arrives peaked in the visible, where the atmosphere is transparent. The warmed ground re-emits at ~10 μm infrared, which CO₂, H₂O, CH₄ and N₂O molecules absorb — their vibrations resonate at infrared frequencies — and re-radiate in all directions, including back down. The trapped share lifts Earth from a bare-rock −18 °C to the +15 °C we live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41/presentation/?lesson=transfer"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hyperlink" Target="https://giophysics.com/curricula/igcse/exams/thermal-physics#q5"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hyperlink" Target="https://giophysics.com/curricula/igcse/exams/thermal-physics#q9"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electromagnetic-waves/" TargetMode="External"/><Relationship Id="rId4" Type="http://schemas.openxmlformats.org/officeDocument/2006/relationships/hyperlink" Target="https://giophysics.com/chapter-41/first-law-gas-process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png"/><Relationship Id="rId4" Type="http://schemas.openxmlformats.org/officeDocument/2006/relationships/hyperlink" Target="https://giophysics.com/chapter-41/presentation/?lesson=transfer"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png"/><Relationship Id="rId4" Type="http://schemas.openxmlformats.org/officeDocument/2006/relationships/hyperlink" Target="https://giophysics.com/chapter-41/presentation/?lesson=transfer"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hyperlink" Target="https://giophysics.com/chapter-41/energy-sources/" TargetMode="External"/><Relationship Id="rId4" Type="http://schemas.openxmlformats.org/officeDocument/2006/relationships/hyperlink" Target="https://giophysics.com/chapter-41/thermal-energy-transfer/" TargetMode="External"/><Relationship Id="rId5" Type="http://schemas.openxmlformats.org/officeDocument/2006/relationships/hyperlink" Target="https://giophysics.com/chapter-41/presentation/?lesson=transfer" TargetMode="External"/><Relationship Id="rId6" Type="http://schemas.openxmlformats.org/officeDocument/2006/relationships/hyperlink" Target="https://giophysics.com/chapter-41/" TargetMode="External"/><Relationship Id="rId7" Type="http://schemas.openxmlformats.org/officeDocument/2006/relationships/hyperlink" Target="https://giophysics.com/downloads/41-4-thermal-energy-transfer.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22 · Thermodynamics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Three roads for moving heat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Conduction, Convection &amp; Radiation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Heat travels by conduction through touching matter, by convection in flowing fluids, and by radiation through empty space. The radiation law P = eσAT⁴ runs everything from toasters to the temperature of the Earth.</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6 in Thermodynamics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https://giophysics.com/chapter-41/thermal-energy-transfer/</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Conduction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Q/t = kAΔT/d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k = thermal conductivity; A = area; d = thickness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Heat flow is like water down a slope: steeper temperature difference, wider cross-section, and a shorter, more conductive path all raise the flow.</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Stefan–Boltzmann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eσAT⁴</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σ = 5.67 × 10⁻⁸ W/m²K⁴; e = emissivity, 0 to 1</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Radiated power grows as the fourth power of absolute temperature — double T and the power multiplies by 16. A perfect emitter (e = 1) is a black body.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Wien's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λ(max) = 2.90 × 10⁻³/T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Peak wavelength in metres, T in kelvin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Hotter bodies glow at shorter wavelengths: the sun (5800 K) peaks at green-yellow 500 nm; you (310 K) peak at invisible 9.4 μm infrared.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Albedo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albedo = P(scattered)/P(incident)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Earth's mean albedo ≈ 0.30</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fraction of arriving sunlight bounced straight back to space. Snow scatters most of it; oceans swallow almost all of 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roads in one kitchen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A pan of water on a hotplate: a metal handle sticking out to the right labelled conduction, a loop of arrows inside the water rising in the middle and sinking at the sides labelled convection, and arrows leaving the hotplate sideways and downwards labelled radiation." descr="A pan of water on a hotplate: a metal handle sticking out to the right labelled conduction, a loop of arrows inside the water rising in the middle and sinking at the sides labelled convection, and arrows leaving the hotplate sideways and downwards labelled radiation."/>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pan of water on a hotplate: a metal handle sticking out to the right labelled conduction, a loop of arrows inside the water rising in the middle and sinking at the sides labelled convection, and arrows leaving the hotplate sideways and downwards labelled radiation.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5.1 — IGCSE Topic 2 · Thermal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5 of that paper · syllabus 2.3</a:t>
            </a:r>
          </a:p>
        </p:txBody>
      </p:sp>
      <p:sp>
        <p:nvSpPr>
          <p:cNvPr id="6" name="panel"/>
          <p:cNvSpPr/>
          <p:nvPr/>
        </p:nvSpPr>
        <p:spPr>
          <a:xfrm>
            <a:off x="2595098" y="1854200"/>
            <a:ext cx="7001804" cy="3402330"/>
          </a:xfrm>
          <a:prstGeom prst="rect">
            <a:avLst/>
          </a:prstGeom>
          <a:solidFill>
            <a:srgbClr val="FFFFFF"/>
          </a:solidFill>
          <a:ln w="9525">
            <a:solidFill>
              <a:srgbClr val="C6C8BB"/>
            </a:solidFill>
          </a:ln>
        </p:spPr>
      </p:sp>
      <p:pic>
        <p:nvPicPr>
          <p:cNvPr id="7" name="A rectangular open-topped tank holds water to about four-fifths of its depth. A flat electric heating element lies horizontally inside the tank, well below the water surface and a short distance above the tank floor, spanning about half the width of the tank. Two leads run from the left-hand end of the element out through the side wall of the tank to the electricity supply." descr="A rectangular open-topped tank holds water to about four-fifths of its depth. A flat electric heating element lies horizontally inside the tank, well below the water surface and a short distance above the tank floor, spanning about half the width of the tank. Two leads run from the left-hand end of the element out through the side wall of the tank to the electricity supply."/>
          <p:cNvPicPr>
            <a:picLocks noChangeAspect="1"/>
          </p:cNvPicPr>
          <p:nvPr/>
        </p:nvPicPr>
        <p:blipFill>
          <a:blip r:embed="rId3"/>
          <a:stretch>
            <a:fillRect/>
          </a:stretch>
        </p:blipFill>
        <p:spPr>
          <a:xfrm>
            <a:off x="2709398" y="1968500"/>
            <a:ext cx="6773204"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rectangular open-topped tank holds water to about four-fifths of its depth. A flat electric heating element lies horizontally inside the tank, well below the water surface and a short distance above the tank floor, spanning about half the width of the tank. Two leads run from the left-hand end of the element out through the side wall of the tank to the electricity supply.</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9.1 — IGCSE Topic 2 · Thermal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9 of that paper · syllabus 2.3</a:t>
            </a:r>
          </a:p>
        </p:txBody>
      </p:sp>
      <p:sp>
        <p:nvSpPr>
          <p:cNvPr id="6" name="panel"/>
          <p:cNvSpPr/>
          <p:nvPr/>
        </p:nvSpPr>
        <p:spPr>
          <a:xfrm>
            <a:off x="3475169" y="1854200"/>
            <a:ext cx="5241661" cy="3204210"/>
          </a:xfrm>
          <a:prstGeom prst="rect">
            <a:avLst/>
          </a:prstGeom>
          <a:solidFill>
            <a:srgbClr val="FFFFFF"/>
          </a:solidFill>
          <a:ln w="9525">
            <a:solidFill>
              <a:srgbClr val="C6C8BB"/>
            </a:solidFill>
          </a:ln>
        </p:spPr>
      </p:sp>
      <p:pic>
        <p:nvPicPr>
          <p:cNvPr id="7" name="A cut-away view of a vacuum flask. Inside an outer case stands a double-walled glass container, sealed at the neck, with a narrow gap between the two walls that runs down both sides and under the base; the gap is labelled vacuum and the two facing glass surfaces are labelled silvered. Hot drink fills most of the inner container, an insulating stopper closes the neck at the top, and the glass container rests on small insulating supports standing on the floor of the outer case." descr="A cut-away view of a vacuum flask. Inside an outer case stands a double-walled glass container, sealed at the neck, with a narrow gap between the two walls that runs down both sides and under the base; the gap is labelled vacuum and the two facing glass surfaces are labelled silvered. Hot drink fills most of the inner container, an insulating stopper closes the neck at the top, and the glass container rests on small insulating supports standing on the floor of the outer case."/>
          <p:cNvPicPr>
            <a:picLocks noChangeAspect="1"/>
          </p:cNvPicPr>
          <p:nvPr/>
        </p:nvPicPr>
        <p:blipFill>
          <a:blip r:embed="rId3"/>
          <a:stretch>
            <a:fillRect/>
          </a:stretch>
        </p:blipFill>
        <p:spPr>
          <a:xfrm>
            <a:off x="3589469" y="1968500"/>
            <a:ext cx="5013061"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cut-away view of a vacuum flask. Inside an outer case stands a double-walled glass container, sealed at the neck, with a narrow gap between the two walls that runs down both sides and under the base; the gap is labelled vacuum and the two facing glass surfaces are labelled silvered. Hot drink fills most of the inner container, an insulating stopper closes the neck at the top, and the glass container rests on small insulating supports standing on the floor of the outer case.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Radiation is not reserved for glowing-hot objects. Everything above absolute zero radiates — you emit about as much power as a bright light bulb, mostly at 9.4 μm. You don't cool to nothing because the room radiates back; the net flow is what a thermal camera photographs.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window pane (k = 0.84 W/m·K) has area 2.0 m² and thickness 4.0 mm, with 15 K between its faces. Find the heat flow through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window pane (k = 0.84 W/m·K) has area 2.0 m² and thickness 4.0 mm, with 15 K between its faces. Find the heat flow through it.</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Q/t = kAΔT/d = 0.84 × 2.0 × 15 ÷ 0.004.</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Q/t = 25.2 ÷ 0.004 = 6300 W — which is why double glazing traps an insulating air gap.</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Electromagnetic waves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https://giophysics.com/chapter-24/electromagnetic-waves/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first law</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https://giophysics.com/chapter-41/first-law-gas-processes/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6.3 kW</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CONDUCTION, CONVECTION &amp; RADIATION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Conduction, Convection &amp; Radiation.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Use Wien's law to find the peak wavelength of the sun's radiation (surface 5800 K) and of your own (skin ≈ 310 K).</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Wien's law to find the peak wavelength of the sun's radiation (surface 5800 K) and of your own (skin ≈ 310 K).</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Sun: λ(max) = 2.90 × 10⁻³ ÷ 5800 = 5.0 × 10⁻⁷ m = 500 nm — mid-visible, no coincidence for evolved eyes.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You: λ(max) = 2.90 × 10⁻³ ÷ 310 ≈ 9.4 × 10⁻⁶ m = 9.4 μm.</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is deep infrared — visible to thermal cameras, not to eyes.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Sun ≈ 500 nm; body ≈ 9.4 μm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CONDUCTION, CONVECTION &amp; RADIATION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Conduction, Convection &amp; Radiation.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Switch this element off and let it cool to the room's own 300 K. What is it radiating then?</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Nothing — a cold object does not radiate</a:t>
            </a:r>
          </a:p>
        </p:txBody>
      </p:sp>
      <p:sp>
        <p:nvSpPr>
          <p:cNvPr id="8" name="text"/>
          <p:cNvSpPr txBox="1"/>
          <p:nvPr/>
        </p:nvSpPr>
        <p:spPr>
          <a:xfrm>
            <a:off x="558800" y="29324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Exactly what it radiated at 500 K; radiation does not depend on temperature</a:t>
            </a:r>
          </a:p>
        </p:txBody>
      </p:sp>
      <p:sp>
        <p:nvSpPr>
          <p:cNvPr id="9" name="text"/>
          <p:cNvSpPr txBox="1"/>
          <p:nvPr/>
        </p:nvSpPr>
        <p:spPr>
          <a:xfrm>
            <a:off x="558800" y="34785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Less than before, but far from nothing: it emits and absorbs equally, so only the NET is zero</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A stove element at 500 K with emissivity 0.60 standing in a room, radiating along eight arrows in every direction, with four fainter arrows arriving back at it from walls marked at 300 K. Neither set of arrows carries a power." descr="A stove element at 500 K with emissivity 0.60 standing in a room, radiating along eight arrows in every direction, with four fainter arrows arriving back at it from walls marked at 300 K. Neither set of arrows carries a power."/>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stove element at 500 K with emissivity 0.60 standing in a room, radiating along eight arrows in every direction, with four fainter arrows arriving back at it from walls marked at 300 K. Neither set of arrows carries a power.</a:t>
            </a:r>
          </a:p>
        </p:txBody>
      </p:sp>
      <p:sp>
        <p:nvSpPr>
          <p:cNvPr id="13"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Less than before, but far from nothing: it emits and absorbs equally, so only the NET is zero</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P = eσAT⁴ never reaches zero above absolute zero, and at 300 K this element is still radiating about 14 W. What has changed is that the walls at 300 K are sending it back the same 14 W, so nothing accumulates. 'Nothing happening' is two large flows in balance, which is exactly what thermal equilibrium is — and it is why a good absorber must also be a good emitter, or an object left in a room would drift away from the room's temperature all by itself.</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CONDUCTION, CONVECTION &amp; RADIATION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Conduction, Convection &amp; Radiation.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filament's absolute temperature is doubled. By what factor does its radiated power grow?</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×8</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×16</a:t>
            </a:r>
          </a:p>
        </p:txBody>
      </p:sp>
      <p:sp>
        <p:nvSpPr>
          <p:cNvPr id="13" name="panel"/>
          <p:cNvSpPr/>
          <p:nvPr/>
        </p:nvSpPr>
        <p:spPr>
          <a:xfrm>
            <a:off x="7010400" y="1854200"/>
            <a:ext cx="4622800" cy="2563803"/>
          </a:xfrm>
          <a:prstGeom prst="rect">
            <a:avLst/>
          </a:prstGeom>
          <a:solidFill>
            <a:srgbClr val="FFFFFF"/>
          </a:solidFill>
          <a:ln w="9525">
            <a:solidFill>
              <a:srgbClr val="C6C8BB"/>
            </a:solidFill>
          </a:ln>
        </p:spPr>
      </p:sp>
      <p:pic>
        <p:nvPicPr>
          <p:cNvPr id="14" name="A stove element at 500 K with emissivity 0.60 standing in a room, radiating along eight arrows in every direction, with four fainter arrows arriving back at it from walls marked at 300 K. Neither set of arrows carries a power." descr="A stove element at 500 K with emissivity 0.60 standing in a room, radiating along eight arrows in every direction, with four fainter arrows arriving back at it from walls marked at 300 K. Neither set of arrows carries a power."/>
          <p:cNvPicPr>
            <a:picLocks noChangeAspect="1"/>
          </p:cNvPicPr>
          <p:nvPr/>
        </p:nvPicPr>
        <p:blipFill>
          <a:blip r:embed="rId3"/>
          <a:stretch>
            <a:fillRect/>
          </a:stretch>
        </p:blipFill>
        <p:spPr>
          <a:xfrm>
            <a:off x="7124700" y="1968500"/>
            <a:ext cx="4394200" cy="2335203"/>
          </a:xfrm>
          <a:prstGeom prst="rect">
            <a:avLst/>
          </a:prstGeom>
        </p:spPr>
      </p:pic>
      <p:sp>
        <p:nvSpPr>
          <p:cNvPr id="15"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stove element at 500 K with emissivity 0.60 standing in a room, radiating along eight arrows in every direction, with four fainter arrows arriving back at it from walls marked at 300 K. Neither set of arrows carries a power.</a:t>
            </a:r>
          </a:p>
        </p:txBody>
      </p:sp>
      <p:sp>
        <p:nvSpPr>
          <p:cNvPr id="16"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×16</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P ∝ T⁴, so doubling T multiplies the power by 2⁴ = 16 — the fourth power is what makes hot things such fierce radiators.</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×2 is the answer if the power were proportional to T. The exponent in P = eσAT⁴ is four, and that exponent is the reason a filament at 2500 K is blinding while the very same wire at 300 K cannot be seen at all.</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×8 is 2³ — the cube rather than the fourth power. It is an easy slip, because volumes and inverse-square laws have trained the hand to write threes; Stefan–Boltzmann really is a fourth power.</a:t>
            </a:r>
          </a:p>
        </p:txBody>
      </p:sp>
      <p:sp>
        <p:nvSpPr>
          <p:cNvPr id="12" name="text"/>
          <p:cNvSpPr txBox="1"/>
          <p:nvPr/>
        </p:nvSpPr>
        <p:spPr>
          <a:xfrm>
            <a:off x="558800" y="437007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P ∝ T⁴, so doubling T multiplies the radiated power by 2⁴ = 16.</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CONDUCTION, CONVECTION &amp; RADIATION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Conduction, Convection &amp; Radiation.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stove element (e = 0.60, A = 0.050 m²) sits at 500 K in a 300 K kitchen. Find its emitted power, absorbed power, and net radiated output.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stove element (e = 0.60, A = 0.050 m²) sits at 500 K in a 300 K kitchen. Find its emitted power, absorbed power, and net radiated output.</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Emitted: P = eσAT⁴ = 0.60 × 5.67 × 10⁻⁸ × 0.050 × 500⁴ ≈ 106 W.</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Absorbed from the room: same formula with 300⁴ ≈ 13.8 W.</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Net: P(net) = eσA(500⁴ − 300⁴) ≈ 106 − 14 = 92 W.</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thermal camera photographs you in a pitch-dark room and sees you perfectly. What light is it using?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There is no lamp, no window and no screen. The camera has no flash and emits nothing at all, and it works just as well with your eyes shut.</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Your own. Everything above absolute zero radiates, and at skin temperature — about 306 K — Wien's law puts your peak at roughly 9.5 μm, deep in the infrared where eyes are blind and the camera is not. You emit hundreds of watts that way and the room radiates almost as much back, which is why you neither glow nor freeze.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106 W out, 14 W back in, net ≈ 92 W</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CONDUCTION, CONVECTION &amp; RADIATION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Conduction, Convection &amp; Radiation.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Sunlight reaches Earth at 1380 W/m² and the planet's albedo is 0.30. Predict Earth's temperature as a bare black-body radiator and compare with the measured 288 K.</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Sunlight reaches Earth at 1380 W/m² and the planet's albedo is 0.30. Predict Earth's temperature as a bare black-body radiator and compare with the measured 288 K.</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Absorbed: the disc facing the sun collects P = 0.70 × 1380 × πR²; the whole sphere radiates σ4πR²T⁴.</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Balance: T⁴ = 0.70 × 1380 ÷ (4 × 5.67 × 10⁻⁸) = 4.26 × 10⁹, so T ≈ 255 K = −18 °C.</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Earth actually averages 288 K: the 33 K difference is the greenhouse effect — infrared re-radiated downward by CO₂, H₂O, CH₄ and N₂O.</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Bare-rock prediction ≈ 255 K; the greenhouse effect supplies the extra 33 K</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CONDUCTION, CONVECTION &amp; RADIATION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Conduction, Convection &amp; Radiation.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33 / 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THERMODYNAMICS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22.5 Energy Sources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https://giophysics.com/chapter-41/energy-sources/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https://giophysics.com/chapter-41/thermal-energy-transfer/</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https://giophysics.com/chapter-41/presentation/?lesson=transfer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Thermodynamics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https://giophysics.com/downloads/41-4-thermal-energy-transfer.pdf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Thermal energy transfers by conduction (vibrations and electrons passed through matter), convection (bulk flow of heated fluid), and radiation (electromagnetic waves emitted at rate P = eσAT⁴).</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campfire warms you three ways at once: the poker handle conducts, the smoke rises by convection, and your face feels infrared radiation that crossed the air without heating it.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roads for moving heat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Conduction passes molecular vibration from atom to atom — fastest in metals, whose free electrons carry heat a hundred times better than insulators. Convection moves the hot material itself, driven by density differences. Radiation needs no medium at all: every body above 0 K emits electromagnetic waves with power P = eσAT⁴, peaking at the Wien wavelength λ(max) = 2.90 × 10⁻³/T.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Conduction, up close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Hot atoms vibrate harder and shake their neighbours — the jiggle diffuses down the bar. In metals, free electrons sprint ahead of the lattice vibrations, which is why metals feel cold: they conduct your hand's heat away fast. Insulators like wool are mostly trapped air, too confined even for convection.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Radiation balance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Everything radiates and absorbs at once; the net exchange with surroundings at temperature T₀ is P(net) = eσA(T⁴ − T₀⁴). An object left in a room settles exactly where absorption equals emission — a good absorber is necessarily a good emitter.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greenhouse effect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Sunlight arrives peaked in the visible, where the atmosphere is transparent. The warmed ground re-emits at ~10 μm infrared, which CO₂, H₂O, CH₄ and N₂O molecules absorb — their vibrations resonate at infrared frequencies — and re-radiate in all directions, including back down. The trapped share lifts Earth from a bare-rock −18 °C to the +15 °C we live at.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CONDUCTION, CONVECTION &amp; RADIATION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Conduction, Convection &amp; Radiation.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34</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34</Slides>
  <Notes>34</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Thermodynamics — Conduction, Convection &amp; Radiation</dc:title>
  <dc:subject>Thermodynamics</dc:subject>
  <dc:creator>GioPhysics</dc:creator>
  <cp:keywords>lesson, Thermodynamics, chapter-41,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