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Oscillations — Forced Oscillations &amp; Resonance. Lesson 4 of 6.</a:t>
            </a:r>
          </a:p>
          <a:p>
            <a:pPr marL="0" indent="0">
              <a:buNone/>
            </a:pPr>
            <a:r>
              <a:rPr lang="en-GB" sz="1200" dirty="0"/>
              <a:t>[Intro] Push a swing at random moments and little happens. Push in time with its own rhythm and a small effort builds a huge arc. Driving an oscillator at its natural frequency is resonance — the effect that tunes radios, images your body, and has torn bridges apart.</a:t>
            </a:r>
          </a:p>
          <a:p>
            <a:pPr marL="0" indent="0">
              <a:buNone/>
            </a:pPr>
            <a:r>
              <a:rPr lang="en-GB" sz="1200" dirty="0"/>
              <a:t>[Source] https://giophysics.com/chapter-45/resonance/</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Forced response: system oscillates at the driving f</a:t>
            </a:r>
          </a:p>
          <a:p>
            <a:pPr marL="0" indent="0">
              <a:buNone/>
            </a:pPr>
            <a:r>
              <a:rPr lang="en-GB" sz="1200" dirty="0"/>
              <a:t>[In plain English] A forced oscillator surrenders its own frequency and follows the drive. What it keeps is the right to answer with a large or a small amplitude — that depends on how close the drive is to f₀.</a:t>
            </a:r>
          </a:p>
          <a:p>
            <a:pPr marL="0" indent="0">
              <a:buNone/>
            </a:pPr>
            <a:r>
              <a:rPr lang="en-GB" sz="1200" dirty="0"/>
              <a:t>[Note] Not at f₀ — the driver dictates the rhythm</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Resonance condition: f(drive) ≈ f₀</a:t>
            </a:r>
          </a:p>
          <a:p>
            <a:pPr marL="0" indent="0">
              <a:buNone/>
            </a:pPr>
            <a:r>
              <a:rPr lang="en-GB" sz="1200" dirty="0"/>
              <a:t>[In plain English] When drive and natural frequency match, every push arrives in phase with the velocity and does positive work all cycle. Amplitude climbs until damping losses balance the energy fed in.</a:t>
            </a:r>
          </a:p>
          <a:p>
            <a:pPr marL="0" indent="0">
              <a:buNone/>
            </a:pPr>
            <a:r>
              <a:rPr lang="en-GB" sz="1200" dirty="0"/>
              <a:t>[Note] Maximum energy transfer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Damping and the curve: more damping → lower, wider peak</a:t>
            </a:r>
          </a:p>
          <a:p>
            <a:pPr marL="0" indent="0">
              <a:buNone/>
            </a:pPr>
            <a:r>
              <a:rPr lang="en-GB" sz="1200" dirty="0"/>
              <a:t>[In plain English] Light damping: a tall narrow spike — spectacular response but only in a sliver of frequencies. Heavy damping: a low broad hump. The peak amplitude at resonance is roughly Q times the static response.</a:t>
            </a:r>
          </a:p>
          <a:p>
            <a:pPr marL="0" indent="0">
              <a:buNone/>
            </a:pPr>
            <a:r>
              <a:rPr lang="en-GB" sz="1200" dirty="0"/>
              <a:t>[Note] Peak sits slightly below f₀</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Amplitude against driving frequency from zero to twice the natural frequency, with a tall narrow peak for light damping sitting on the dashed f₀ line and a low broad peak for heavier damping whose maximum lies a little to the left of it.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forced oscillator does not vibrate at its natural frequency — it vibrates at the driving frequency, whatever that is. The natural frequency only decides how big the response is. Resonance is not a different kind of motion; it is the special case where the drive happens to match f₀ and the amplitude answer becomes enormous.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child’s swing has a natural period of 3.0 s. At what frequency should a parent push for the largest amplitude?</a:t>
            </a:r>
          </a:p>
          <a:p>
            <a:pPr marL="0" indent="0">
              <a:buNone/>
            </a:pPr>
            <a:r>
              <a:rPr lang="en-GB" sz="1200" dirty="0"/>
              <a:t>[Answer] ≈ 0.33 Hz (one push per 3.0 s cycle)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Resonance: drive at the natural frequency.</a:t>
            </a:r>
          </a:p>
          <a:p>
            <a:pPr marL="0" indent="0">
              <a:buNone/>
            </a:pPr>
            <a:r>
              <a:rPr lang="en-GB" sz="1200" dirty="0"/>
              <a:t>[Step 2] f₀ = 1/T = 1/3.0 ≈ 0.33 Hz — one push every 3.0 s, timed with the swing’s return.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0.33 Hz (one push per 3.0 s cycle)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In a Barton’s pendulums demonstration the driver is 0.64 m long. Which of the paper-cone pendulums (0.25 m, 0.49 m, 0.64 m, 0.81 m) responds with the largest amplitude, and why?</a:t>
            </a:r>
          </a:p>
          <a:p>
            <a:pPr marL="0" indent="0">
              <a:buNone/>
            </a:pPr>
            <a:r>
              <a:rPr lang="en-GB" sz="1200" dirty="0"/>
              <a:t>[Answer] The 0.64 m pendulum — its natural frequency matches the driver’s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Each cone is forced at the driver’s frequency f = (1/2π)√(g/0.64).</a:t>
            </a:r>
          </a:p>
          <a:p>
            <a:pPr marL="0" indent="0">
              <a:buNone/>
            </a:pPr>
            <a:r>
              <a:rPr lang="en-GB" sz="1200" dirty="0"/>
              <a:t>[Step 2] Only a pendulum with the same natural frequency — the same length — resonates.</a:t>
            </a:r>
          </a:p>
          <a:p>
            <a:pPr marL="0" indent="0">
              <a:buNone/>
            </a:pPr>
            <a:r>
              <a:rPr lang="en-GB" sz="1200" dirty="0"/>
              <a:t>[Step 3] The 0.64 m cone swings large; the others respond weakly, more weakly the further their f₀ from the drive.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Simple harmonic motion; Damped oscillations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The 0.64 m pendulum — its natural frequency matches the driver’s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Revolutions per minute is not hertz. Divide by 60 first. It slips through because the physics on the two lines above it is exactly right, so the number feels like it has been earned — and 300 Hz for a sheet-metal panel is not obviously absurd until you notice the drum would have to be doing 18 000 rpm to supply it.</a:t>
            </a:r>
          </a:p>
          <a:p>
            <a:pPr marL="0" indent="0">
              <a:buNone/>
            </a:pPr>
            <a:r>
              <a:rPr lang="en-GB" sz="1200" dirty="0"/>
              <a:t>[It should say] 300 rpm = 300/60 = 5.0 rev s⁻¹, so f₀ = 5.0 Hz.</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heavy driver is set swinging. What does the shortest cone — the 0.25 m one — do?</a:t>
            </a:r>
          </a:p>
          <a:p>
            <a:pPr marL="0" indent="0">
              <a:buNone/>
            </a:pPr>
            <a:r>
              <a:rPr lang="en-GB" sz="1200" dirty="0"/>
              <a:t>[Options] A Swings at its own natural frequency, which is faster than the driver's   B Swings at the driver's frequency, but only feebly   C Stays still, since its length does not match the driver's</a:t>
            </a:r>
          </a:p>
          <a:p>
            <a:pPr marL="0" indent="0">
              <a:buNone/>
            </a:pPr>
            <a:r>
              <a:rPr lang="en-GB" sz="1200" dirty="0"/>
              <a:t>[Figure] Five pendulums hanging dead still from one taut string between two posts: a heavy driver bob 0.64 m down with an arrow about to push it, and four light paper cones of length 0.25 m, 0.49 m, 0.64 m and 0.81 m beside it.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Swings at the driver's frequency, but only feebly. Every cone hangs from the same string, so every cone is shaken at the driver's frequency and no other — including this one. What changes from cone to cone is only the size of the answer: the 0.64 m cone matches the driver's natural frequency and swings hugely, and the 0.25 m cone, far off it, barely stirs. Frequency comes from the driver; amplitude comes from the match.</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machine part with natural frequency 50 Hz is driven at 30 Hz. At what frequency does it vibrate, and what would happen if the drive rose to 50 Hz?</a:t>
            </a:r>
          </a:p>
          <a:p>
            <a:pPr marL="0" indent="0">
              <a:buNone/>
            </a:pPr>
            <a:r>
              <a:rPr lang="en-GB" sz="1200" dirty="0"/>
              <a:t>[Options] A It vibrates at 50 Hz now; nothing changes at 50 Hz   B It vibrates at 30 Hz now; at 50 Hz the amplitude would grow dramatically   C It vibrates at 20 Hz — the difference of the two frequencies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machine part with natural frequency 50 Hz is driven at 30 Hz. At what frequency does it vibrate, and what would happen if the drive rose to 50 Hz?</a:t>
            </a:r>
          </a:p>
          <a:p>
            <a:pPr marL="0" indent="0">
              <a:buNone/>
            </a:pPr>
            <a:r>
              <a:rPr lang="en-GB" sz="1200" dirty="0"/>
              <a:t>[Option by option] A: Both halves have it backwards. A driven system does not vibrate at its own natural frequency — that is the frequency it would choose if you left it alone — and reaching 50 Hz is the one change that matters most, since it is the resonance condition.  B: Correct. The drive sets the rhythm, so 30 Hz now; and at 50 Hz each push would arrive in step with the motion, energy transfer would peak, and the amplitude would climb to whatever damping allows.  C: 20 Hz is the difference of the two frequencies, which is a real and audible quantity — the beat frequency you hear when two waves of nearly equal frequency superpose. It has nothing to do with forced oscillation: nothing in this system vibrates at the difference.</a:t>
            </a:r>
          </a:p>
          <a:p>
            <a:pPr marL="0" indent="0">
              <a:buNone/>
            </a:pPr>
            <a:r>
              <a:rPr lang="en-GB" sz="1200" dirty="0"/>
              <a:t>[Answer] B — It vibrates at 30 Hz now; at 50 Hz the amplitude would grow dramatically</a:t>
            </a:r>
          </a:p>
          <a:p>
            <a:pPr marL="0" indent="0">
              <a:buNone/>
            </a:pPr>
            <a:r>
              <a:rPr lang="en-GB" sz="1200" dirty="0"/>
              <a:t>[Why] A forced oscillator follows the driving frequency (30 Hz). Raising the drive to the natural 50 Hz is the resonance condition — maximum energy transfer and a dramatic amplitude peak.</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washing machine drum spins up from rest to 1200 rpm. The machine shudders violently near 300 rpm and then runs smooth. Explain, and find the panel’s natural frequency.</a:t>
            </a:r>
          </a:p>
          <a:p>
            <a:pPr marL="0" indent="0">
              <a:buNone/>
            </a:pPr>
            <a:r>
              <a:rPr lang="en-GB" sz="1200" dirty="0"/>
              <a:t>[Answer] f₀ ≈ 5.0 Hz; the shudder is resonance as the sweeping drive crosses f₀</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unbalanced drum applies a periodic force at its rotation frequency — a driver sweeping upward through frequencies.</a:t>
            </a:r>
          </a:p>
          <a:p>
            <a:pPr marL="0" indent="0">
              <a:buNone/>
            </a:pPr>
            <a:r>
              <a:rPr lang="en-GB" sz="1200" dirty="0"/>
              <a:t>[Step 2] At 300 rpm = 5.0 Hz the drive matches the panel’s natural frequency: resonance, big shudder.</a:t>
            </a:r>
          </a:p>
          <a:p>
            <a:pPr marL="0" indent="0">
              <a:buNone/>
            </a:pPr>
            <a:r>
              <a:rPr lang="en-GB" sz="1200" dirty="0"/>
              <a:t>[Step 3] Past resonance the drive outruns f₀ and the response falls — accelerating through the resonant band quickly is why the shudder passes.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f₀ ≈ 5.0 Hz; the shudder is resonance as the sweeping drive crosses f₀</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lightly damped structure has f₀ = 2.0 Hz and Q ≈ 40. Roughly how much larger is its resonant response than its response to a very slow (near-static) drive of the same force amplitude — and what are an engineer’s two options for taming it?</a:t>
            </a:r>
          </a:p>
          <a:p>
            <a:pPr marL="0" indent="0">
              <a:buNone/>
            </a:pPr>
            <a:r>
              <a:rPr lang="en-GB" sz="1200" dirty="0"/>
              <a:t>[Answer] ≈ 40× the static response; tame it by adding damping or shifting f₀ away from the drive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guitar string tuned to 200 Hz is standing next to a speaker droning steadily at 120 Hz. What frequency does the string vibrate at? You can feel the string moving if you rest a finger on it. It is definitely being driven — the speaker is the only thing in the room making a sound.</a:t>
            </a:r>
          </a:p>
          <a:p>
            <a:pPr marL="0" indent="0">
              <a:buNone/>
            </a:pPr>
            <a:r>
              <a:rPr lang="en-GB" sz="1200" dirty="0"/>
              <a:t>[Answer] 120 Hz. A forced oscillator vibrates at whatever frequency it is driven at, full stop. The string's own 200 Hz decides only how large the response is — and at 120 Hz, well off resonance, it is very small indeed. Tune the speaker up to 200 Hz and the frequency of the string would not change by a single hertz; only the amplitude would, dramatically.</a:t>
            </a:r>
          </a:p>
          <a:p>
            <a:pPr marL="0" indent="0">
              <a:buNone/>
            </a:pPr>
            <a:r>
              <a:rPr lang="en-GB" sz="1200" dirty="0"/>
              <a:t>[Figure] Five pendulums hanging dead still from one taut string between two posts: a heavy driver bob 0.64 m down with an arrow about to push it, and four light paper cones of length 0.25 m, 0.49 m, 0.64 m and 0.81 m beside it.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At resonance the amplitude is amplified by roughly the factor Q ≈ 40 over the static deflection.</a:t>
            </a:r>
          </a:p>
          <a:p>
            <a:pPr marL="0" indent="0">
              <a:buNone/>
            </a:pPr>
            <a:r>
              <a:rPr lang="en-GB" sz="1200" dirty="0"/>
              <a:t>[Step 2] Option one: add damping — lowers and widens the peak, cutting the amplification directly (dampers on bridges, shock absorbers).</a:t>
            </a:r>
          </a:p>
          <a:p>
            <a:pPr marL="0" indent="0">
              <a:buNone/>
            </a:pPr>
            <a:r>
              <a:rPr lang="en-GB" sz="1200" dirty="0"/>
              <a:t>[Step 3] Option two: detune — stiffen or add mass to shift f₀ away from the frequencies the environment supplies (wind shedding, footfall near 2 Hz).</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40× the static response; tame it by adding damping or shifting f₀ away from the drive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https://giophysics.com/chapter-45/presentation/?lesson=resonance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Resonance is the large-amplitude response of an oscillator driven at (or very near) its natural frequency; damping lowers, widens, and slightly shifts the resonance peak.</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Pushing a playground swing: time your pushes to its natural period and the arc grows push after push. Push at the wrong rhythm and you fight the swing as often as you help it.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Left alone, a system oscillates at its natural frequency f₀. Drive it with a periodic force at some other frequency and it is forced to respond at the driving frequency — but the amplitude of that response depends dramatically on how close the drive sits to f₀. At resonance, driving frequency ≈ natural frequency, each push arrives in step with the motion, energy transfer is maximal, and the amplitude peaks at a value limited only by damping. Damping reshapes the whole response curve: light damping gives a tall, narrow spike; heavier damping flattens and widens the peak and nudges it slightly below f₀. Barton’s pendulums show it in one apparatus — of many pendulums sharing a drive, only the one whose length matches the driver responds with a large amplitude.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Hang several pendulums of different lengths from one taut string, and drive the string with a heavy pendulum of fixed length. All of them are forced at the driver’s frequency, but only the pendulum whose length — and therefore natural frequency — matches the driver swings with a large amplitude. The rest barely stir. Resonance is frequency-selective: that selectivity is the point.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microwave oven drives water molecules near a frequency they respond to strongly, dumping energy into food. MRI machines drive hydrogen nuclei at their precise resonant frequency in a magnetic field and listen for the reply. Radio tuning is a resonant circuit picking one broadcast frequency out of the air. Musical instruments are resonators shaped to answer selected frequencies loudly.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Tacoma Narrows bridge tore itself apart in 1940 when wind-driven forces fed energy into a torsional oscillation faster than damping could drain it. London’s Millennium Bridge swayed alarmingly when pedestrians’ footsteps synchronised with its natural sway frequency. The fixes are the physics of Lesson 23.3: add dampers, or shift f₀ away from the driving frequencies the structure will meet.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45/presentation/?lesson=resonanc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5/shm-basics/" TargetMode="External"/><Relationship Id="rId4" Type="http://schemas.openxmlformats.org/officeDocument/2006/relationships/hyperlink" Target="https://giophysics.com/chapter-45/dampin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45/presentation/?lesson=resonance"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45/presentation/?lesson=resonanc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45/standing-waves/" TargetMode="External"/><Relationship Id="rId4" Type="http://schemas.openxmlformats.org/officeDocument/2006/relationships/hyperlink" Target="https://giophysics.com/chapter-45/resonance/" TargetMode="External"/><Relationship Id="rId5" Type="http://schemas.openxmlformats.org/officeDocument/2006/relationships/hyperlink" Target="https://giophysics.com/chapter-45/presentation/?lesson=resonance" TargetMode="External"/><Relationship Id="rId6" Type="http://schemas.openxmlformats.org/officeDocument/2006/relationships/hyperlink" Target="https://giophysics.com/chapter-45/" TargetMode="External"/><Relationship Id="rId7" Type="http://schemas.openxmlformats.org/officeDocument/2006/relationships/hyperlink" Target="https://giophysics.com/downloads/45-4-resonance.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23 · Oscillations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Push in time and the arc grows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Forced Oscillations &amp; Resonance</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Push a swing at random moments and little happens. Push in time with its own rhythm and a small effort builds a huge arc. Driving an oscillator at its natural frequency is resonance — the effect that tunes radios, images your body, and has torn bridges apart.</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6 in Oscillations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https://giophysics.com/chapter-45/resonance/</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Forced response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system oscillates at the driving f</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Not at f₀ — the driver dictates the rhythm</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forced oscillator surrenders its own frequency and follows the drive. What it keeps is the right to answer with a large or a small amplitude — that depends on how close the drive is to f₀.</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Resonance condition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f(drive) ≈ f₀</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Maximum energy transfer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When drive and natural frequency match, every push arrives in phase with the velocity and does positive work all cycle. Amplitude climbs until damping losses balance the energy fed in.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Damping and the curve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more damping → lower, wider peak</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Peak sits slightly below f₀</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Light damping: a tall narrow spike — spectacular response but only in a sliver of frequencies. Heavy damping: a low broad hump. The peak amplitude at resonance is roughly Q times the static response.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same system, two dampings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413370" y="1854200"/>
            <a:ext cx="5365259" cy="3600450"/>
          </a:xfrm>
          <a:prstGeom prst="rect">
            <a:avLst/>
          </a:prstGeom>
          <a:solidFill>
            <a:srgbClr val="FFFFFF"/>
          </a:solidFill>
          <a:ln w="9525">
            <a:solidFill>
              <a:srgbClr val="C6C8BB"/>
            </a:solidFill>
          </a:ln>
        </p:spPr>
      </p:sp>
      <p:pic>
        <p:nvPicPr>
          <p:cNvPr id="7" name="Amplitude against driving frequency from zero to twice the natural frequency, with a tall narrow peak for light damping sitting on the dashed f₀ line and a low broad peak for heavier damping whose maximum lies a little to the left of it." descr="Amplitude against driving frequency from zero to twice the natural frequency, with a tall narrow peak for light damping sitting on the dashed f₀ line and a low broad peak for heavier damping whose maximum lies a little to the left of it."/>
          <p:cNvPicPr>
            <a:picLocks noChangeAspect="1"/>
          </p:cNvPicPr>
          <p:nvPr/>
        </p:nvPicPr>
        <p:blipFill>
          <a:blip r:embed="rId3"/>
          <a:stretch>
            <a:fillRect/>
          </a:stretch>
        </p:blipFill>
        <p:spPr>
          <a:xfrm>
            <a:off x="3527670" y="1968500"/>
            <a:ext cx="5136659"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Amplitude against driving frequency from zero to twice the natural frequency, with a tall narrow peak for light damping sitting on the dashed f₀ line and a low broad peak for heavier damping whose maximum lies a little to the left of it.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forced oscillator does not vibrate at its natural frequency — it vibrates at the driving frequency, whatever that is. The natural frequency only decides how big the response is. Resonance is not a different kind of motion; it is the special case where the drive happens to match f₀ and the amplitude answer becomes enormous.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child’s swing has a natural period of 3.0 s. At what frequency should a parent push for the largest amplitude?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child’s swing has a natural period of 3.0 s. At what frequency should a parent push for the largest amplitude?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Resonance: drive at the natural frequency.</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f₀ = 1/T = 1/3.0 ≈ 0.33 Hz — one push every 3.0 s, timed with the swing’s return.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0.33 Hz (one push per 3.0 s cycle)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FORCED OSCILLATIONS &amp; RESONANCE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Forced Oscillations &amp; Resonance.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 a Barton’s pendulums demonstration the driver is 0.64 m long. Which of the paper-cone pendulums (0.25 m, 0.49 m, 0.64 m, 0.81 m) responds with the largest amplitude, and why?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a Barton’s pendulums demonstration the driver is 0.64 m long. Which of the paper-cone pendulums (0.25 m, 0.49 m, 0.64 m, 0.81 m) responds with the largest amplitude, and why?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cone is forced at the driver’s frequency f = (1/2π)√(g/0.64).</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Only a pendulum with the same natural frequency — the same length — resonates.</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0.64 m cone swings large; the others respond weakly, more weakly the further their f₀ from the drive.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Simple harmonic motion</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https://giophysics.com/chapter-45/shm-basics/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Damped oscillations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https://giophysics.com/chapter-45/damping/</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The 0.64 m pendulum — its natural frequency matches the driver’s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FORCED OSCILLATIONS &amp; RESONANCE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Forced Oscillations &amp; Resonance.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washing machine drum spins up from rest and the panel shudders at 300 rpm. Find the panel's natural frequency.</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unbalanced drum applies a periodic force once per revolution, so the drive frequency is the rotation rate.</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shudder is resonance, so at that moment f(drive) = f₀.</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300 rpm = 300 Hz, so f₀ = 300 Hz.</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panel has a natural frequency of 300 Hz.</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Revolutions per minute is not hertz. Divide by 60 first. It slips through because the physics on the two lines above it is exactly right, so the number feels like it has been earned — and 300 Hz for a sheet-metal panel is not obviously absurd until you notice the drum would have to be doing 18 000 rpm to supply it.</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300 rpm = 300/60 = 5.0 rev s⁻¹, so f₀ = 5.0 Hz.</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heavy driver is set swinging. What does the shortest cone — the 0.25 m one — do?</a:t>
            </a:r>
          </a:p>
        </p:txBody>
      </p:sp>
      <p:sp>
        <p:nvSpPr>
          <p:cNvPr id="7" name="text"/>
          <p:cNvSpPr txBox="1"/>
          <p:nvPr/>
        </p:nvSpPr>
        <p:spPr>
          <a:xfrm>
            <a:off x="558800" y="26339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Swings at its own natural frequency, which is faster than the driver's</a:t>
            </a:r>
          </a:p>
        </p:txBody>
      </p:sp>
      <p:sp>
        <p:nvSpPr>
          <p:cNvPr id="8" name="text"/>
          <p:cNvSpPr txBox="1"/>
          <p:nvPr/>
        </p:nvSpPr>
        <p:spPr>
          <a:xfrm>
            <a:off x="558800" y="31800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Swings at the driver's frequency, but only feebly</a:t>
            </a:r>
          </a:p>
        </p:txBody>
      </p:sp>
      <p:sp>
        <p:nvSpPr>
          <p:cNvPr id="9" name="text"/>
          <p:cNvSpPr txBox="1"/>
          <p:nvPr/>
        </p:nvSpPr>
        <p:spPr>
          <a:xfrm>
            <a:off x="558800" y="34785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Stays still, since its length does not match the driver's</a:t>
            </a:r>
          </a:p>
        </p:txBody>
      </p:sp>
      <p:sp>
        <p:nvSpPr>
          <p:cNvPr id="10" name="panel"/>
          <p:cNvSpPr/>
          <p:nvPr/>
        </p:nvSpPr>
        <p:spPr>
          <a:xfrm>
            <a:off x="7010400" y="1854200"/>
            <a:ext cx="4622800" cy="2974975"/>
          </a:xfrm>
          <a:prstGeom prst="rect">
            <a:avLst/>
          </a:prstGeom>
          <a:solidFill>
            <a:srgbClr val="FFFFFF"/>
          </a:solidFill>
          <a:ln w="9525">
            <a:solidFill>
              <a:srgbClr val="C6C8BB"/>
            </a:solidFill>
          </a:ln>
        </p:spPr>
      </p:sp>
      <p:pic>
        <p:nvPicPr>
          <p:cNvPr id="11" name="Five pendulums hanging dead still from one taut string between two posts: a heavy driver bob 0.64 m down with an arrow about to push it, and four light paper cones of length 0.25 m, 0.49 m, 0.64 m and 0.81 m beside it." descr="Five pendulums hanging dead still from one taut string between two posts: a heavy driver bob 0.64 m down with an arrow about to push it, and four light paper cones of length 0.25 m, 0.49 m, 0.64 m and 0.81 m beside it."/>
          <p:cNvPicPr>
            <a:picLocks noChangeAspect="1"/>
          </p:cNvPicPr>
          <p:nvPr/>
        </p:nvPicPr>
        <p:blipFill>
          <a:blip r:embed="rId3"/>
          <a:stretch>
            <a:fillRect/>
          </a:stretch>
        </p:blipFill>
        <p:spPr>
          <a:xfrm>
            <a:off x="7124700" y="1968500"/>
            <a:ext cx="4394200" cy="2746375"/>
          </a:xfrm>
          <a:prstGeom prst="rect">
            <a:avLst/>
          </a:prstGeom>
        </p:spPr>
      </p:pic>
      <p:sp>
        <p:nvSpPr>
          <p:cNvPr id="12" name="text"/>
          <p:cNvSpPr txBox="1"/>
          <p:nvPr/>
        </p:nvSpPr>
        <p:spPr>
          <a:xfrm>
            <a:off x="7010400" y="4892675"/>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Five pendulums hanging dead still from one taut string between two posts: a heavy driver bob 0.64 m down with an arrow about to push it, and four light paper cones of length 0.25 m, 0.49 m, 0.64 m and 0.81 m beside it.</a:t>
            </a:r>
          </a:p>
        </p:txBody>
      </p:sp>
      <p:sp>
        <p:nvSpPr>
          <p:cNvPr id="13" name="text"/>
          <p:cNvSpPr txBox="1"/>
          <p:nvPr/>
        </p:nvSpPr>
        <p:spPr>
          <a:xfrm>
            <a:off x="7010400" y="573595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Swings at the driver's frequency, but only feebly</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Every cone hangs from the same string, so every cone is shaken at the driver's frequency and no other — including this one. What changes from cone to cone is only the size of the answer: the 0.64 m cone matches the driver's natural frequency and swings hugely, and the 0.25 m cone, far off it, barely stirs. Frequency comes from the driver; amplitude comes from the match.</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FORCED OSCILLATIONS &amp; RESONANCE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Forced Oscillations &amp; Resonance.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machine part with natural frequency 50 Hz is driven at 30 Hz. At what frequency does it vibrate, and what would happen if the drive rose to 50 Hz?</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vibrates at 50 Hz now; nothing changes at 50 Hz</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vibrates at 30 Hz now; at 50 Hz the amplitude would grow dramatically</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vibrates at 20 Hz — the difference of the two frequencies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72644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It vibrates at 30 Hz now; at 50 Hz the amplitude would grow dramatically</a:t>
            </a:r>
          </a:p>
        </p:txBody>
      </p:sp>
      <p:sp>
        <p:nvSpPr>
          <p:cNvPr id="7" name="text"/>
          <p:cNvSpPr txBox="1"/>
          <p:nvPr/>
        </p:nvSpPr>
        <p:spPr>
          <a:xfrm>
            <a:off x="558800" y="283464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0422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 forced oscillator follows the driving frequency (30 Hz). Raising the drive to the natural 50 Hz is the resonance condition — maximum energy transfer and a dramatic amplitude peak.</a:t>
            </a:r>
          </a:p>
        </p:txBody>
      </p:sp>
      <p:sp>
        <p:nvSpPr>
          <p:cNvPr id="9" name="text"/>
          <p:cNvSpPr txBox="1"/>
          <p:nvPr/>
        </p:nvSpPr>
        <p:spPr>
          <a:xfrm>
            <a:off x="558800" y="36569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8646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Both halves have it backwards. A driven system does not vibrate at its own natural frequency — that is the frequency it would choose if you left it alone — and reaching 50 Hz is the one change that matters most, since it is the resonance condition.</a:t>
            </a:r>
          </a:p>
        </p:txBody>
      </p:sp>
      <p:sp>
        <p:nvSpPr>
          <p:cNvPr id="11" name="text"/>
          <p:cNvSpPr txBox="1"/>
          <p:nvPr/>
        </p:nvSpPr>
        <p:spPr>
          <a:xfrm>
            <a:off x="558800" y="44716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The drive sets the rhythm, so 30 Hz now; and at 50 Hz each push would arrive in step with the motion, energy transfer would peak, and the amplitude would climb to whatever damping allows.</a:t>
            </a:r>
          </a:p>
        </p:txBody>
      </p:sp>
      <p:sp>
        <p:nvSpPr>
          <p:cNvPr id="12" name="text"/>
          <p:cNvSpPr txBox="1"/>
          <p:nvPr/>
        </p:nvSpPr>
        <p:spPr>
          <a:xfrm>
            <a:off x="558800" y="496443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20 Hz is the difference of the two frequencies, which is a real and audible quantity — the beat frequency you hear when two waves of nearly equal frequency superpose. It has nothing to do with forced oscillation: nothing in this system vibrates at the difference.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FORCED OSCILLATIONS &amp; RESONANCE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Forced Oscillations &amp; Resonance.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washing machine drum spins up from rest to 1200 rpm. The machine shudders violently near 300 rpm and then runs smooth. Explain, and find the panel’s natural frequency.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washing machine drum spins up from rest to 1200 rpm. The machine shudders violently near 300 rpm and then runs smooth. Explain, and find the panel’s natural frequency.</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unbalanced drum applies a periodic force at its rotation frequency — a driver sweeping upward through frequencies.</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300 rpm = 5.0 Hz the drive matches the panel’s natural frequency: resonance, big shudder.</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Past resonance the drive outruns f₀ and the response falls — accelerating through the resonant band quickly is why the shudder passes.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f₀ ≈ 5.0 Hz; the shudder is resonance as the sweeping drive crosses f₀</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FORCED OSCILLATIONS &amp; RESONANCE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Forced Oscillations &amp; Resonance.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lightly damped structure has f₀ = 2.0 Hz and Q ≈ 40. Roughly how much larger is its resonant response than its response to a very slow (near-static) drive of the same force amplitude — and what are an engineer’s two options for taming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guitar string tuned to 200 Hz is standing next to a speaker droning steadily at 120 Hz. What frequency does the string vibrate at?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You can feel the string moving if you rest a finger on it. It is definitely being driven — the speaker is the only thing in the room making a sound.</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120 Hz. A forced oscillator vibrates at whatever frequency it is driven at, full stop. The string's own 200 Hz decides only how large the response is — and at 120 Hz, well off resonance, it is very small indeed. Tune the speaker up to 200 Hz and the frequency of the string would not change by a single hertz; only the amplitude would, dramatically.</a:t>
            </a:r>
          </a:p>
        </p:txBody>
      </p:sp>
      <p:sp>
        <p:nvSpPr>
          <p:cNvPr id="9" name="panel"/>
          <p:cNvSpPr/>
          <p:nvPr/>
        </p:nvSpPr>
        <p:spPr>
          <a:xfrm>
            <a:off x="7010400" y="1854200"/>
            <a:ext cx="4622800" cy="2974975"/>
          </a:xfrm>
          <a:prstGeom prst="rect">
            <a:avLst/>
          </a:prstGeom>
          <a:solidFill>
            <a:srgbClr val="FFFFFF"/>
          </a:solidFill>
          <a:ln w="9525">
            <a:solidFill>
              <a:srgbClr val="C6C8BB"/>
            </a:solidFill>
          </a:ln>
        </p:spPr>
      </p:sp>
      <p:pic>
        <p:nvPicPr>
          <p:cNvPr id="10" name="Five pendulums hanging dead still from one taut string between two posts: a heavy driver bob 0.64 m down with an arrow about to push it, and four light paper cones of length 0.25 m, 0.49 m, 0.64 m and 0.81 m beside it." descr="Five pendulums hanging dead still from one taut string between two posts: a heavy driver bob 0.64 m down with an arrow about to push it, and four light paper cones of length 0.25 m, 0.49 m, 0.64 m and 0.81 m beside it."/>
          <p:cNvPicPr>
            <a:picLocks noChangeAspect="1"/>
          </p:cNvPicPr>
          <p:nvPr/>
        </p:nvPicPr>
        <p:blipFill>
          <a:blip r:embed="rId3"/>
          <a:stretch>
            <a:fillRect/>
          </a:stretch>
        </p:blipFill>
        <p:spPr>
          <a:xfrm>
            <a:off x="7124700" y="1968500"/>
            <a:ext cx="4394200" cy="2746375"/>
          </a:xfrm>
          <a:prstGeom prst="rect">
            <a:avLst/>
          </a:prstGeom>
        </p:spPr>
      </p:pic>
      <p:sp>
        <p:nvSpPr>
          <p:cNvPr id="11" name="text"/>
          <p:cNvSpPr txBox="1"/>
          <p:nvPr/>
        </p:nvSpPr>
        <p:spPr>
          <a:xfrm>
            <a:off x="7010400" y="4892675"/>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Five pendulums hanging dead still from one taut string between two posts: a heavy driver bob 0.64 m down with an arrow about to push it, and four light paper cones of length 0.25 m, 0.49 m, 0.64 m and 0.81 m beside it.</a:t>
            </a:r>
          </a:p>
        </p:txBody>
      </p:sp>
      <p:sp>
        <p:nvSpPr>
          <p:cNvPr id="12" name="text"/>
          <p:cNvSpPr txBox="1"/>
          <p:nvPr/>
        </p:nvSpPr>
        <p:spPr>
          <a:xfrm>
            <a:off x="7010400" y="573595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666512"/>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lightly damped structure has f₀ = 2.0 Hz and Q ≈ 40. Roughly how much larger is its resonant response than its response to a very slow (near-static) drive of the same force amplitude — and what are an engineer’s two options for taming it?</a:t>
            </a:r>
          </a:p>
        </p:txBody>
      </p:sp>
      <p:sp>
        <p:nvSpPr>
          <p:cNvPr id="9" name="step-number"/>
          <p:cNvSpPr txBox="1"/>
          <p:nvPr/>
        </p:nvSpPr>
        <p:spPr>
          <a:xfrm>
            <a:off x="558800" y="3282462"/>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82462"/>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resonance the amplitude is amplified by roughly the factor Q ≈ 40 over the static deflection.</a:t>
            </a:r>
          </a:p>
        </p:txBody>
      </p:sp>
      <p:sp>
        <p:nvSpPr>
          <p:cNvPr id="11" name="step-number"/>
          <p:cNvSpPr txBox="1"/>
          <p:nvPr/>
        </p:nvSpPr>
        <p:spPr>
          <a:xfrm>
            <a:off x="558800" y="367616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7616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Option one: add damping — lowers and widens the peak, cutting the amplification directly (dampers on bridges, shock absorbers).</a:t>
            </a:r>
          </a:p>
        </p:txBody>
      </p:sp>
      <p:sp>
        <p:nvSpPr>
          <p:cNvPr id="13" name="step-number"/>
          <p:cNvSpPr txBox="1"/>
          <p:nvPr/>
        </p:nvSpPr>
        <p:spPr>
          <a:xfrm>
            <a:off x="558800" y="426163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6163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Option two: detune — stiffen or add mass to shift f₀ away from the frequencies the environment supplies (wind shedding, footfall near 2 Hz).</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40× the static response; tame it by adding damping or shifting f₀ away from the drive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FORCED OSCILLATIONS &amp; RESONANCE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Forced Oscillations &amp; Resonance.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OSCILLATIONS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23.5 Standing Waves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https://giophysics.com/chapter-45/standing-waves/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https://giophysics.com/chapter-45/resonance/</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https://giophysics.com/chapter-45/presentation/?lesson=resonance</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Oscillations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https://giophysics.com/downloads/45-4-resonance.pdf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Resonance is the large-amplitude response of an oscillator driven at (or very near) its natural frequency; damping lowers, widens, and slightly shifts the resonance peak.</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Pushing a playground swing: time your pushes to its natural period and the arc grows push after push. Push at the wrong rhythm and you fight the swing as often as you help it.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Push in time and the arc grows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03500"/>
            <a:ext cx="11074400" cy="132080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Left alone, a system oscillates at its natural frequency f₀. Drive it with a periodic force at some other frequency and it is forced to respond at the driving frequency — but the amplitude of that response depends dramatically on how close the drive sits to f₀. At resonance, driving frequency ≈ natural frequency, each push arrives in step with the motion, energy transfer is maximal, and the amplitude peaks at a value limited only by damping.</a:t>
            </a:r>
          </a:p>
        </p:txBody>
      </p:sp>
      <p:sp>
        <p:nvSpPr>
          <p:cNvPr id="7" name="text"/>
          <p:cNvSpPr txBox="1"/>
          <p:nvPr/>
        </p:nvSpPr>
        <p:spPr>
          <a:xfrm>
            <a:off x="558800" y="408940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Damping reshapes the whole response curve: light damping gives a tall, narrow spike; heavier damping flattens and widens the peak and nudges it slightly below f₀. Barton’s pendulums show it in one apparatus — of many pendulums sharing a drive, only the one whose length matches the driver responds with a large amplitude.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Barton’s pendulums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Hang several pendulums of different lengths from one taut string, and drive the string with a heavy pendulum of fixed length. All of them are forced at the driver’s frequency, but only the pendulum whose length — and therefore natural frequency — matches the driver swings with a large amplitude.</a:t>
            </a:r>
          </a:p>
        </p:txBody>
      </p:sp>
      <p:sp>
        <p:nvSpPr>
          <p:cNvPr id="7" name="text"/>
          <p:cNvSpPr txBox="1"/>
          <p:nvPr/>
        </p:nvSpPr>
        <p:spPr>
          <a:xfrm>
            <a:off x="558800" y="3878189"/>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rest barely stir. Resonance is frequency-selective: that selectivity is the point.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Useful resonance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microwave oven drives water molecules near a frequency they respond to strongly, dumping energy into food. MRI machines drive hydrogen nuclei at their precise resonant frequency in a magnetic field and listen for the reply.</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Radio tuning is a resonant circuit picking one broadcast frequency out of the air. Musical instruments are resonators shaped to answer selected frequencies loudly.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Destructive resonance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Tacoma Narrows bridge tore itself apart in 1940 when wind-driven forces fed energy into a torsional oscillation faster than damping could drain it. London’s Millennium Bridge swayed alarmingly when pedestrians’ footsteps synchronised with its natural sway frequency. The fixes are the physics of Lesson 23.3: add dampers, or shift f₀ away from the driving frequencies the structure will meet.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FORCED OSCILLATIONS &amp; RESONANCE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Forced Oscillations &amp; Resonance.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Oscillations — Forced Oscillations &amp; Resonance</dc:title>
  <dc:subject>Oscillations</dc:subject>
  <dc:creator>GioPhysics</dc:creator>
  <cp:keywords>lesson, Oscillations, chapter-45,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