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Oscillations — Simple Harmonic Motion. Lesson 1 of 6.</a:t>
            </a:r>
          </a:p>
          <a:p>
            <a:pPr marL="0" indent="0">
              <a:buNone/>
            </a:pPr>
            <a:r>
              <a:rPr lang="en-GB" sz="1200" dirty="0"/>
              <a:t>[Intro] A swing, a plucked guitar string, a mass bobbing on a spring — pull any of them away from rest and something pulls them back. When that pull-back grows in exact proportion to the displacement, the motion that follows is the most important oscillation in physics.</a:t>
            </a:r>
          </a:p>
          <a:p>
            <a:pPr marL="0" indent="0">
              <a:buNone/>
            </a:pPr>
            <a:r>
              <a:rPr lang="en-GB" sz="1200" dirty="0"/>
              <a:t>[Source] https://giophysics.com/chapter-45/shm-basics/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Two identical oscillators can run at the same T and f yet be out of step. Release one from the right as you release the other from the left and they stay half a cycle apart forever — a phase difference of T/2, or π radians. Starting one at equilibrium with a push while the other starts stretched gives a quarter-cycle difference. Phase measures where in its cycle each oscillator is.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Defining condition: a = −ω²x</a:t>
            </a:r>
          </a:p>
          <a:p>
            <a:pPr marL="0" indent="0">
              <a:buNone/>
            </a:pPr>
            <a:r>
              <a:rPr lang="en-GB" sz="1200" dirty="0"/>
              <a:t>[In plain English] Acceleration proportional to displacement, always aimed back at equilibrium. The constant ω is the angular frequency: ω = 2πf = 2π/T.</a:t>
            </a:r>
          </a:p>
          <a:p>
            <a:pPr marL="0" indent="0">
              <a:buNone/>
            </a:pPr>
            <a:r>
              <a:rPr lang="en-GB" sz="1200" dirty="0"/>
              <a:t>[Note] The minus sign is the whole definition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Period and frequency: T = 1/f · ω = 2πf</a:t>
            </a:r>
          </a:p>
          <a:p>
            <a:pPr marL="0" indent="0">
              <a:buNone/>
            </a:pPr>
            <a:r>
              <a:rPr lang="en-GB" sz="1200" dirty="0"/>
              <a:t>[In plain English] Period is seconds per cycle; frequency is cycles per second — each is the reciprocal of the other. ω counts the cycle in radians: one full cycle is 2π.</a:t>
            </a:r>
          </a:p>
          <a:p>
            <a:pPr marL="0" indent="0">
              <a:buNone/>
            </a:pPr>
            <a:r>
              <a:rPr lang="en-GB" sz="1200" dirty="0"/>
              <a:t>[Note] T in seconds per cycle; f in Hz</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Mass on a spring: T = 2π√(m/k)</a:t>
            </a:r>
          </a:p>
          <a:p>
            <a:pPr marL="0" indent="0">
              <a:buNone/>
            </a:pPr>
            <a:r>
              <a:rPr lang="en-GB" sz="1200" dirty="0"/>
              <a:t>[In plain English] A heavier mass is harder to turn around, so T grows with m; a stiffer spring pulls back harder, so T shrinks with k. The amplitude appears nowhere.</a:t>
            </a:r>
          </a:p>
          <a:p>
            <a:pPr marL="0" indent="0">
              <a:buNone/>
            </a:pPr>
            <a:r>
              <a:rPr lang="en-GB" sz="1200" dirty="0"/>
              <a:t>[Note] Stiffer spring → shorter period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Simple pendulum: T = 2π√(L/g)</a:t>
            </a:r>
          </a:p>
          <a:p>
            <a:pPr marL="0" indent="0">
              <a:buNone/>
            </a:pPr>
            <a:r>
              <a:rPr lang="en-GB" sz="1200" dirty="0"/>
              <a:t>[In plain English] Gravity supplies the restoring force, and for small swings it is very nearly proportional to displacement. Longer pendulum, longer period; the mass of the bob cancels out.</a:t>
            </a:r>
          </a:p>
          <a:p>
            <a:pPr marL="0" indent="0">
              <a:buNone/>
            </a:pPr>
            <a:r>
              <a:rPr lang="en-GB" sz="1200" dirty="0"/>
              <a:t>[Note] Small angles only — and no mass in sight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The trolley drawn at four displacements from the dashed equilibrium — at −A, at −A/2, at rest in the middle and at +A — with the restoring force above it as an arrow pointing back at the dashed line and drawn at exactly half the length when the displacement is halved.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9.1. A spring hangs vertically from a rigid horizontal support drawn with hatching above it, and a block labelled m is attached to the lower end of the spring. A dashed horizontal line level with the centre of the block is labelled equilibrium position. Two further dashed horizontal lines, one above it and one below it, mark the highest and lowest positions the block reaches, and the distance from the equilibrium line to each of them is marked 4.0 cm.</a:t>
            </a:r>
          </a:p>
          <a:p>
            <a:pPr marL="0" indent="0">
              <a:buNone/>
            </a:pPr>
            <a:r>
              <a:rPr lang="en-GB" sz="1200" dirty="0"/>
              <a:t>[Where it came from] A Level · Topics 12–25, question 9; syllabus 17.</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4. Side view of the apparatus on a bench. A vertical rod rises from the heavy base of a clamp stand, and a horizontal clamp arm projects from the top of the rod. A helical spring hangs from the end of the arm and is labelled 'spring, spring constant k'. A rectangular block labelled m hangs from the lower end of the spring. Beside the mass a vertical double-headed arrow labelled 'oscillation' shows that it moves up and down about its hanging position.</a:t>
            </a:r>
          </a:p>
          <a:p>
            <a:pPr marL="0" indent="0">
              <a:buNone/>
            </a:pPr>
            <a:r>
              <a:rPr lang="en-GB" sz="1200" dirty="0"/>
              <a:t>[Where it came from] IB Theme C · Wave behaviour, question 7; syllabus C.1.</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6. A pair of empty axes provided for the sketch. The horizontal axis is labelled 'displacement x / cm' and is scaled from −8.0 through 0 to +8.0, with faint gridlines at −8.0, −4.0, 0, +4.0 and +8.0 and a dashed vertical line drawn at x = 0. The vertical axis is labelled 'energy / J' and carries only a zero at its foot, so no numerical scale is imposed. No curve of any kind is drawn on the axes.</a:t>
            </a:r>
          </a:p>
          <a:p>
            <a:pPr marL="0" indent="0">
              <a:buNone/>
            </a:pPr>
            <a:r>
              <a:rPr lang="en-GB" sz="1200" dirty="0"/>
              <a:t>[Where it came from] IB Theme C · Wave behaviour, question 10; syllabus C.1, C.5.</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Amplitude does not set the period. In ideal SHM a louder oscillation — twice the amplitude — covers twice the distance but with proportionally larger accelerations, and the cycle time comes out identical. The period belongs to the system (m and k, or L and g), not to how hard you started it. And a pendulum’s period does not depend on the mass of its bob at all.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Hooke’s law; Newton’s laws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mass on a spring completes one full oscillation every 24 s. Find the period and the frequency.</a:t>
            </a:r>
          </a:p>
          <a:p>
            <a:pPr marL="0" indent="0">
              <a:buNone/>
            </a:pPr>
            <a:r>
              <a:rPr lang="en-GB" sz="1200" dirty="0"/>
              <a:t>[Answer] T = 24 s; f ≈ 0.042 Hz</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period is the time for one cycle: T = 24 s.</a:t>
            </a:r>
          </a:p>
          <a:p>
            <a:pPr marL="0" indent="0">
              <a:buNone/>
            </a:pPr>
            <a:r>
              <a:rPr lang="en-GB" sz="1200" dirty="0"/>
              <a:t>[Step 2] f = 1/T = 1/24 ≈ 0.042 Hz — about four hundredths of a cycle each second.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 = 24 s; f ≈ 0.042 Hz</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spring of constant k = 125 N m⁻¹ carries a 5.0 kg mass. Show that a = −25x, and find the acceleration at x = −2.0 m.</a:t>
            </a:r>
          </a:p>
          <a:p>
            <a:pPr marL="0" indent="0">
              <a:buNone/>
            </a:pPr>
            <a:r>
              <a:rPr lang="en-GB" sz="1200" dirty="0"/>
              <a:t>[Answer] a = −25x; a = +50 m s⁻² at x = −2.0 m</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Hooke’s law F = −kx with Newton’s second law F = ma gives a = −(k/m)x.</a:t>
            </a:r>
          </a:p>
          <a:p>
            <a:pPr marL="0" indent="0">
              <a:buNone/>
            </a:pPr>
            <a:r>
              <a:rPr lang="en-GB" sz="1200" dirty="0"/>
              <a:t>[Step 2] a = −(125/5.0)x = −25x — acceleration proportional to minus displacement, so this is SHM with ω² = 25.</a:t>
            </a:r>
          </a:p>
          <a:p>
            <a:pPr marL="0" indent="0">
              <a:buNone/>
            </a:pPr>
            <a:r>
              <a:rPr lang="en-GB" sz="1200" dirty="0"/>
              <a:t>[Step 3] At x = −2.0 m: a = −25 × (−2.0) = +50 m s⁻² — displaced left, accelerating right, back towards equilibrium.</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 = −25x; a = +50 m s⁻² at x = −2.0 m</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The square root was never undone. 0.318 is √(L/g), not L/g, so it has to be squared before g goes anywhere near it. The line is easy to lose because 0.318 looks like a finished number, and 3.1 m looks like a perfectly reasonable pendulum. The check is the answer itself: a seconds pendulum is famously about a metre long, which is why it was once a candidate for defining the metre.</a:t>
            </a:r>
          </a:p>
          <a:p>
            <a:pPr marL="0" indent="0">
              <a:buNone/>
            </a:pPr>
            <a:r>
              <a:rPr lang="en-GB" sz="1200" dirty="0"/>
              <a:t>[It should say] L/g = 0.318² = 0.101, so L = 0.101 × 9.81 = 0.99 m</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Both trolleys are released at the same instant. Which one completes a full cycle first?</a:t>
            </a:r>
          </a:p>
          <a:p>
            <a:pPr marL="0" indent="0">
              <a:buNone/>
            </a:pPr>
            <a:r>
              <a:rPr lang="en-GB" sz="1200" dirty="0"/>
              <a:t>[Options] A The 4.0 cm one — it has half as far to travel   B The 8.0 cm one — it starts with twice the pull   C They complete the cycle together</a:t>
            </a:r>
          </a:p>
          <a:p>
            <a:pPr marL="0" indent="0">
              <a:buNone/>
            </a:pPr>
            <a:r>
              <a:rPr lang="en-GB" sz="1200" dirty="0"/>
              <a:t>[Figure] The same trolley between the same two springs, drawn twice: pulled 4.0 cm to the right of the dashed equilibrium line in the upper picture and 8.0 cm in the lower one, both still held, with the period marked only as a question mark beside each.</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They complete the cycle together. Both effects the first two answers name are real, and they are the same size. The 8.0 cm trolley has twice the distance to cover, and it is released with twice the spring force, so twice the acceleration, at every matching point of the journey. Double the distance at double the pace takes the same time. T = 2π√(m/k) has no A in it anywhere: the period belongs to the trolley and its springs, not to how hard you pulled.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At the extreme ends of a simple harmonic oscillation, the object has…</a:t>
            </a:r>
          </a:p>
          <a:p>
            <a:pPr marL="0" indent="0">
              <a:buNone/>
            </a:pPr>
            <a:r>
              <a:rPr lang="en-GB" sz="1200" dirty="0"/>
              <a:t>[Options] A Maximum speed and zero acceleration   B Zero speed and maximum acceleration   C Zero speed and zero acceleration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grandfather clock swings a wider arc just after it is wound. Why doesn't it run fast for the rest of the week? You can watch the arc narrow day by day as the weight descends and friction takes its share. The pendulum is plainly covering less ground by Friday than it did on Monday.</a:t>
            </a:r>
          </a:p>
          <a:p>
            <a:pPr marL="0" indent="0">
              <a:buNone/>
            </a:pPr>
            <a:r>
              <a:rPr lang="en-GB" sz="1200" dirty="0"/>
              <a:t>[Answer] Because the period of simple harmonic motion does not depend on the amplitude. A wider swing has further to travel, but it is also pulled back harder at every point of the journey, and the two effects cancel exactly. That is isochronism, and it is why pendulums ran the world's clocks — it does eventually fail, but only at large angles, where the restoring force falls behind.</a:t>
            </a:r>
          </a:p>
          <a:p>
            <a:pPr marL="0" indent="0">
              <a:buNone/>
            </a:pPr>
            <a:r>
              <a:rPr lang="en-GB" sz="1200" dirty="0"/>
              <a:t>[Figure] The same trolley between the same two springs, drawn twice: pulled 4.0 cm to the right of the dashed equilibrium line in the upper picture and 8.0 cm in the lower one, both still held, with the period marked only as a question mark beside each.</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At the extreme ends of a simple harmonic oscillation, the object has…</a:t>
            </a:r>
          </a:p>
          <a:p>
            <a:pPr marL="0" indent="0">
              <a:buNone/>
            </a:pPr>
            <a:r>
              <a:rPr lang="en-GB" sz="1200" dirty="0"/>
              <a:t>[Option by option] A: Maximum speed and zero acceleration is the exact description of the centre, where the springs are at their natural length and the trolley is flying through. It is the opposite end of the motion from the one asked about — which is why this option is so easy to pick when reading quickly.  B: Correct. At x = ±A the trolley has stopped for an instant, and a = −ω²x is at its largest there. That maximum pull-back is precisely what turns the motion around.  C: Half of this is right: the speed really is zero. But zero velocity and zero acceleration are different statements — a body can be at rest and still be having its velocity changed, and here the spring is stretched to its limit and pulling hardest of all.</a:t>
            </a:r>
          </a:p>
          <a:p>
            <a:pPr marL="0" indent="0">
              <a:buNone/>
            </a:pPr>
            <a:r>
              <a:rPr lang="en-GB" sz="1200" dirty="0"/>
              <a:t>[Answer] B — Zero speed and maximum acceleration</a:t>
            </a:r>
          </a:p>
          <a:p>
            <a:pPr marL="0" indent="0">
              <a:buNone/>
            </a:pPr>
            <a:r>
              <a:rPr lang="en-GB" sz="1200" dirty="0"/>
              <a:t>[Why] At x = ±A the object momentarily stops, but a = −ω²x is largest there — that maximum pull-back is what turns the motion around.</a:t>
            </a:r>
          </a:p>
          <a:p>
            <a:pPr marL="0" indent="0">
              <a:buNone/>
            </a:pPr>
            <a:r>
              <a:rPr lang="en-GB" sz="1200" dirty="0"/>
              <a:t>[Reveal] One click for the answer, then one for the reason.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length of a simple pendulum with a period of exactly 2.0 s (a ‘seconds pendulum’), taking g = 9.81 m s⁻².</a:t>
            </a:r>
          </a:p>
          <a:p>
            <a:pPr marL="0" indent="0">
              <a:buNone/>
            </a:pPr>
            <a:r>
              <a:rPr lang="en-GB" sz="1200" dirty="0"/>
              <a:t>[Answer] L ≈ 0.99 m</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 = 2π√(L/g) → L = gT²/(4π²).</a:t>
            </a:r>
          </a:p>
          <a:p>
            <a:pPr marL="0" indent="0">
              <a:buNone/>
            </a:pPr>
            <a:r>
              <a:rPr lang="en-GB" sz="1200" dirty="0"/>
              <a:t>[Step 2] L = 9.81 × 4.0 ÷ 39.48 ≈ 0.99 m.</a:t>
            </a:r>
          </a:p>
          <a:p>
            <a:pPr marL="0" indent="0">
              <a:buNone/>
            </a:pPr>
            <a:r>
              <a:rPr lang="en-GB" sz="1200" dirty="0"/>
              <a:t>[Step 3] Almost exactly one metre — a historical candidate for defining the metre itself.</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L ≈ 0.99 m</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0.50 kg mass on a spring (k = 80 N m⁻¹) oscillates with amplitude 6.0 cm. Find ω, the period, the maximum speed, and the maximum acceleration.</a:t>
            </a:r>
          </a:p>
          <a:p>
            <a:pPr marL="0" indent="0">
              <a:buNone/>
            </a:pPr>
            <a:r>
              <a:rPr lang="en-GB" sz="1200" dirty="0"/>
              <a:t>[Answer] ω ≈ 12.6 rad s⁻¹, T ≈ 0.50 s, v(max) ≈ 0.76 m s⁻¹, a(max) = 9.6 m s⁻²</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ω = √(k/m) = √(80/0.50) = √160 ≈ 12.6 rad s⁻¹, so T = 2π/ω ≈ 0.50 s.</a:t>
            </a:r>
          </a:p>
          <a:p>
            <a:pPr marL="0" indent="0">
              <a:buNone/>
            </a:pPr>
            <a:r>
              <a:rPr lang="en-GB" sz="1200" dirty="0"/>
              <a:t>[Step 2] v(max) = ωA = 12.6 × 0.060 ≈ 0.76 m s⁻¹, reached passing through equilibrium.</a:t>
            </a:r>
          </a:p>
          <a:p>
            <a:pPr marL="0" indent="0">
              <a:buNone/>
            </a:pPr>
            <a:r>
              <a:rPr lang="en-GB" sz="1200" dirty="0"/>
              <a:t>[Step 3] a(max) = ω²A = 160 × 0.060 = 9.6 m s⁻², reached at the extremes — nearly one g of pull-back.</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ω ≈ 12.6 rad s⁻¹, T ≈ 0.50 s, v(max) ≈ 0.76 m s⁻¹, a(max) = 9.6 m s⁻²</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https://giophysics.com/chapter-45/presentation/?lesson=shm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Simple harmonic motion is any oscillation in which the acceleration is proportional to the displacement from equilibrium and directed back towards it: a = −ω²x.</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Displace a trolley between two springs by 4 cm and release it: it accelerates back through the centre, overshoots, and repeats — and doubling the pull-back to 8 cm changes the amplitude but not the time per cycle.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An oscillation is a vibration that repeats. Displacement x is measured from the equilibrium position, and the amplitude A is the largest displacement reached. Simple harmonic motion is the special case defined by one condition: the acceleration is proportional to the displacement and points back at equilibrium, a = −ω²x. Any restoring force F ∝ −x produces it — Hooke’s law F = −kx gives a mass on a spring a = −(k/m)x, so the spring system is SHM exactly. The motion traces perfect sinusoids, with velocity zero at the extremes and largest at the centre, and its period is set by the system alone: T = 2π√(m/k) for a mass–spring, T = 2π√(L/g) for a small-angle pendulum.</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Stretch a spring right and it pulls left; compress it left and it pushes right. Hooke’s law F = −kx captures this opposition, and Newton’s second law turns it into a = −(k/m)x — acceleration proportional to minus the displacement. Any force with this shape, whatever its origin, drives simple harmonic motion.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If x follows a cosine, the velocity is a negative sine and the acceleration a negative cosine. At the extremes the object is momentarily at rest (v = 0) while the acceleration is largest; through the centre the speed peaks at v(max) = ωA while the acceleration passes through zero. The a-graph is always the x-graph flipped upside down — that is a = −ω²x drawn out in time.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For ideal SHM the period is independent of amplitude: a small swing and a large one take exactly the same time, because a bigger displacement earns a proportionally bigger restoring pull. A pendulum only approximates this at small angles — push it to large angles and the restoring force falls behind, the period stretches, and the isochronism that once ran the world’s clocks slips away.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hyperlink" Target="https://giophysics.com/chapter-45/presentation/?lesson=shm"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hyperlink" Target="https://giophysics.com/curricula/a-level/exams/a-level-extension#q9"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hyperlink" Target="https://giophysics.com/curricula/ib/exams/wave-behaviour#q7"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hyperlink" Target="https://giophysics.com/curricula/ib/exams/wave-behaviour#q10"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14/hookes-law-extension/" TargetMode="External"/><Relationship Id="rId4" Type="http://schemas.openxmlformats.org/officeDocument/2006/relationships/hyperlink" Target="https://giophysics.com/chapter-3/newtons-laws-of-mo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hyperlink" Target="https://giophysics.com/chapter-45/presentation/?lesson=shm"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45/presentation/?lesson=shm"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hyperlink" Target="https://giophysics.com/chapter-45/shm-energy/" TargetMode="External"/><Relationship Id="rId4" Type="http://schemas.openxmlformats.org/officeDocument/2006/relationships/hyperlink" Target="https://giophysics.com/chapter-45/shm-basics/" TargetMode="External"/><Relationship Id="rId5" Type="http://schemas.openxmlformats.org/officeDocument/2006/relationships/hyperlink" Target="https://giophysics.com/chapter-45/presentation/?lesson=shm" TargetMode="External"/><Relationship Id="rId6" Type="http://schemas.openxmlformats.org/officeDocument/2006/relationships/hyperlink" Target="https://giophysics.com/chapter-45/" TargetMode="External"/><Relationship Id="rId7" Type="http://schemas.openxmlformats.org/officeDocument/2006/relationships/hyperlink" Target="https://giophysics.com/downloads/45-1-shm-basic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23 · Oscillations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One condition defines the motion</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Simple Harmonic Motion</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swing, a plucked guitar string, a mass bobbing on a spring — pull any of them away from rest and something pulls them back. When that pull-back grows in exact proportion to the displacement, the motion that follows is the most important oscillation in physics.</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6 in Oscillations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https://giophysics.com/chapter-45/shm-basics/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Phase difference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Two identical oscillators can run at the same T and f yet be out of step. Release one from the right as you release the other from the left and they stay half a cycle apart forever — a phase difference of T/2, or π radians.</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Starting one at equilibrium with a push while the other starts stretched gives a quarter-cycle difference. Phase measures where in its cycle each oscillator is.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Defining condition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a = −ω²x</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minus sign is the whole definition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Acceleration proportional to displacement, always aimed back at equilibrium. The constant ω is the angular frequency: ω = 2πf = 2π/T.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Period and frequency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T = 1/f · ω = 2πf</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 in seconds per cycle; f in Hz</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Period is seconds per cycle; frequency is cycles per second — each is the reciprocal of the other. ω counts the cycle in radians: one full cycle is 2π.</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Mass on a spring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T = 2π√(m/k)</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Stiffer spring → shorter period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heavier mass is harder to turn around, so T grows with m; a stiffer spring pulls back harder, so T shrinks with k. The amplitude appears nowhere.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Simple pendulum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T = 2π√(L/g)</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Small angles only — and no mass in sight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Gravity supplies the restoring force, and for small swings it is very nearly proportional to displacement. Longer pendulum, longer period; the mass of the bob cancels out.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pull-back grows with the distance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779932" y="1854200"/>
            <a:ext cx="4632135" cy="3600450"/>
          </a:xfrm>
          <a:prstGeom prst="rect">
            <a:avLst/>
          </a:prstGeom>
          <a:solidFill>
            <a:srgbClr val="FFFFFF"/>
          </a:solidFill>
          <a:ln w="9525">
            <a:solidFill>
              <a:srgbClr val="C6C8BB"/>
            </a:solidFill>
          </a:ln>
        </p:spPr>
      </p:sp>
      <p:pic>
        <p:nvPicPr>
          <p:cNvPr id="7" name="The trolley drawn at four displacements from the dashed equilibrium — at −A, at −A/2, at rest in the middle and at +A — with the restoring force above it as an arrow pointing back at the dashed line and drawn at exactly half the length when the displacement is halved." descr="The trolley drawn at four displacements from the dashed equilibrium — at −A, at −A/2, at rest in the middle and at +A — with the restoring force above it as an arrow pointing back at the dashed line and drawn at exactly half the length when the displacement is halved."/>
          <p:cNvPicPr>
            <a:picLocks noChangeAspect="1"/>
          </p:cNvPicPr>
          <p:nvPr/>
        </p:nvPicPr>
        <p:blipFill>
          <a:blip r:embed="rId3"/>
          <a:stretch>
            <a:fillRect/>
          </a:stretch>
        </p:blipFill>
        <p:spPr>
          <a:xfrm>
            <a:off x="3894232" y="1968500"/>
            <a:ext cx="4403535"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trolley drawn at four displacements from the dashed equilibrium — at −A, at −A/2, at rest in the middle and at +A — with the restoring force above it as an arrow pointing back at the dashed line and drawn at exactly half the length when the displacement is halved.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9.1 — A Level · Topics 12–25</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9 of that paper · syllabus 17</a:t>
            </a:r>
          </a:p>
        </p:txBody>
      </p:sp>
      <p:sp>
        <p:nvSpPr>
          <p:cNvPr id="6" name="panel"/>
          <p:cNvSpPr/>
          <p:nvPr/>
        </p:nvSpPr>
        <p:spPr>
          <a:xfrm>
            <a:off x="3226506" y="1854200"/>
            <a:ext cx="5738989" cy="3204210"/>
          </a:xfrm>
          <a:prstGeom prst="rect">
            <a:avLst/>
          </a:prstGeom>
          <a:solidFill>
            <a:srgbClr val="FFFFFF"/>
          </a:solidFill>
          <a:ln w="9525">
            <a:solidFill>
              <a:srgbClr val="C6C8BB"/>
            </a:solidFill>
          </a:ln>
        </p:spPr>
      </p:sp>
      <p:pic>
        <p:nvPicPr>
          <p:cNvPr id="7" name="A spring hangs vertically from a rigid horizontal support drawn with hatching above it, and a block labelled m is attached to the lower end of the spring. A dashed horizontal line level with the centre of the block is labelled equilibrium position. Two further dashed horizontal lines, one above it and one below it, mark the highest and lowest positions the block reaches, and the distance from the equilibrium line to each of them is marked 4.0 cm." descr="A spring hangs vertically from a rigid horizontal support drawn with hatching above it, and a block labelled m is attached to the lower end of the spring. A dashed horizontal line level with the centre of the block is labelled equilibrium position. Two further dashed horizontal lines, one above it and one below it, mark the highest and lowest positions the block reaches, and the distance from the equilibrium line to each of them is marked 4.0 cm."/>
          <p:cNvPicPr>
            <a:picLocks noChangeAspect="1"/>
          </p:cNvPicPr>
          <p:nvPr/>
        </p:nvPicPr>
        <p:blipFill>
          <a:blip r:embed="rId3"/>
          <a:stretch>
            <a:fillRect/>
          </a:stretch>
        </p:blipFill>
        <p:spPr>
          <a:xfrm>
            <a:off x="3340806" y="1968500"/>
            <a:ext cx="5510389"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spring hangs vertically from a rigid horizontal support drawn with hatching above it, and a block labelled m is attached to the lower end of the spring. A dashed horizontal line level with the centre of the block is labelled equilibrium position. Two further dashed horizontal lines, one above it and one below it, mark the highest and lowest positions the block reaches, and the distance from the equilibrium line to each of them is marked 4.0 cm.</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4 — IB Theme C · Wave behaviour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7 of that paper · syllabus C.1</a:t>
            </a:r>
          </a:p>
        </p:txBody>
      </p:sp>
      <p:sp>
        <p:nvSpPr>
          <p:cNvPr id="6" name="panel"/>
          <p:cNvSpPr/>
          <p:nvPr/>
        </p:nvSpPr>
        <p:spPr>
          <a:xfrm>
            <a:off x="3475169" y="1854200"/>
            <a:ext cx="5241661" cy="3204210"/>
          </a:xfrm>
          <a:prstGeom prst="rect">
            <a:avLst/>
          </a:prstGeom>
          <a:solidFill>
            <a:srgbClr val="FFFFFF"/>
          </a:solidFill>
          <a:ln w="9525">
            <a:solidFill>
              <a:srgbClr val="C6C8BB"/>
            </a:solidFill>
          </a:ln>
        </p:spPr>
      </p:sp>
      <p:pic>
        <p:nvPicPr>
          <p:cNvPr id="7" name="Side view of the apparatus on a bench. A vertical rod rises from the heavy base of a clamp stand, and a horizontal clamp arm projects from the top of the rod. A helical spring hangs from the end of the arm and is labelled 'spring, spring constant k'. A rectangular block labelled m hangs from the lower end of the spring. Beside the mass a vertical double-headed arrow labelled 'oscillation' shows that it moves up and down about its hanging position." descr="Side view of the apparatus on a bench. A vertical rod rises from the heavy base of a clamp stand, and a horizontal clamp arm projects from the top of the rod. A helical spring hangs from the end of the arm and is labelled 'spring, spring constant k'. A rectangular block labelled m hangs from the lower end of the spring. Beside the mass a vertical double-headed arrow labelled 'oscillation' shows that it moves up and down about its hanging position."/>
          <p:cNvPicPr>
            <a:picLocks noChangeAspect="1"/>
          </p:cNvPicPr>
          <p:nvPr/>
        </p:nvPicPr>
        <p:blipFill>
          <a:blip r:embed="rId3"/>
          <a:stretch>
            <a:fillRect/>
          </a:stretch>
        </p:blipFill>
        <p:spPr>
          <a:xfrm>
            <a:off x="3589469" y="1968500"/>
            <a:ext cx="5013061"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Side view of the apparatus on a bench. A vertical rod rises from the heavy base of a clamp stand, and a horizontal clamp arm projects from the top of the rod. A helical spring hangs from the end of the arm and is labelled 'spring, spring constant k'. A rectangular block labelled m hangs from the lower end of the spring. Beside the mass a vertical double-headed arrow labelled 'oscillation' shows that it moves up and down about its hanging position.</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6 — IB Theme C · Wave behaviour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10 of that paper · syllabus C.1, C.5</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 pair of empty axes provided for the sketch. The horizontal axis is labelled 'displacement x / cm' and is scaled from −8.0 through 0 to +8.0, with faint gridlines at −8.0, −4.0, 0, +4.0 and +8.0 and a dashed vertical line drawn at x = 0. The vertical axis is labelled 'energy / J' and carries only a zero at its foot, so no numerical scale is imposed. No curve of any kind is drawn on the axes." descr="A pair of empty axes provided for the sketch. The horizontal axis is labelled 'displacement x / cm' and is scaled from −8.0 through 0 to +8.0, with faint gridlines at −8.0, −4.0, 0, +4.0 and +8.0 and a dashed vertical line drawn at x = 0. The vertical axis is labelled 'energy / J' and carries only a zero at its foot, so no numerical scale is imposed. No curve of any kind is drawn on the axes."/>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pair of empty axes provided for the sketch. The horizontal axis is labelled 'displacement x / cm' and is scaled from −8.0 through 0 to +8.0, with faint gridlines at −8.0, −4.0, 0, +4.0 and +8.0 and a dashed vertical line drawn at x = 0. The vertical axis is labelled 'energy / J' and carries only a zero at its foot, so no numerical scale is imposed. No curve of any kind is drawn on the axes.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9972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Amplitude does not set the period. In ideal SHM a louder oscillation — twice the amplitude — covers twice the distance but with proportionally larger accelerations, and the cycle time comes out identical.</a:t>
            </a:r>
          </a:p>
        </p:txBody>
      </p:sp>
      <p:sp>
        <p:nvSpPr>
          <p:cNvPr id="7" name="text"/>
          <p:cNvSpPr txBox="1"/>
          <p:nvPr/>
        </p:nvSpPr>
        <p:spPr>
          <a:xfrm>
            <a:off x="558800" y="3690620"/>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period belongs to the system (m and k, or L and g), not to how hard you started it. And a pendulum’s period does not depend on the mass of its bob at all.</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Hooke’s law</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https://giophysics.com/chapter-14/hookes-law-extension/</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Newton’s laws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https://giophysics.com/chapter-3/newtons-laws-of-motion/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mass on a spring completes one full oscillation every 24 s. Find the period and the frequency.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mass on a spring completes one full oscillation every 24 s. Find the period and the frequency.</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period is the time for one cycle: T = 24 s.</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1/T = 1/24 ≈ 0.042 Hz — about four hundredths of a cycle each second.</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 = 24 s; f ≈ 0.042 Hz</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SIMPLE HARMONIC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Simple Harmonic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spring of constant k = 125 N m⁻¹ carries a 5.0 kg mass. Show that a = −25x, and find the acceleration at x = −2.0 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spring of constant k = 125 N m⁻¹ carries a 5.0 kg mass. Show that a = −25x, and find the acceleration at x = −2.0 m.</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Hooke’s law F = −kx with Newton’s second law F = ma gives a = −(k/m)x.</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 −(125/5.0)x = −25x — acceleration proportional to minus displacement, so this is SHM with ω² = 25.</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x = −2.0 m: a = −25 × (−2.0) = +50 m s⁻² — displaced left, accelerating right, back towards equilibrium.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 = −25x; a = +50 m s⁻² at x = −2.0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SIMPLE HARMONIC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Simple Harmonic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Find the length of a simple pendulum with a period of 2.0 s. Take g = 9.81 m s⁻².</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2π√(L/g)</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√(L/g) = T/2π = 2.0 / 6.283 = 0.318</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L/g = 0.318, so L = 0.318 × 9.81 = 3.1 m</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pendulum 3.1 m long beats seconds.</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square root was never undone. 0.318 is √(L/g), not L/g, so it has to be squared before g goes anywhere near it. The line is easy to lose because 0.318 looks like a finished number, and 3.1 m looks like a perfectly reasonable pendulum. The check is the answer itself: a seconds pendulum is famously about a metre long, which is why it was once a candidate for defining the metre.</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L/g = 0.318² = 0.101, so L = 0.101 × 9.81 = 0.99 m</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Both trolleys are released at the same instant. Which one completes a full cycle first?</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4.0 cm one — it has half as far to travel</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8.0 cm one — it starts with twice the pull</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They complete the cycle together</a:t>
            </a:r>
          </a:p>
        </p:txBody>
      </p:sp>
      <p:sp>
        <p:nvSpPr>
          <p:cNvPr id="10" name="panel"/>
          <p:cNvSpPr/>
          <p:nvPr/>
        </p:nvSpPr>
        <p:spPr>
          <a:xfrm>
            <a:off x="7010400" y="1854200"/>
            <a:ext cx="4622800" cy="2974975"/>
          </a:xfrm>
          <a:prstGeom prst="rect">
            <a:avLst/>
          </a:prstGeom>
          <a:solidFill>
            <a:srgbClr val="FFFFFF"/>
          </a:solidFill>
          <a:ln w="9525">
            <a:solidFill>
              <a:srgbClr val="C6C8BB"/>
            </a:solidFill>
          </a:ln>
        </p:spPr>
      </p:sp>
      <p:pic>
        <p:nvPicPr>
          <p:cNvPr id="11" name="The same trolley between the same two springs, drawn twice: pulled 4.0 cm to the right of the dashed equilibrium line in the upper picture and 8.0 cm in the lower one, both still held, with the period marked only as a question mark beside each." descr="The same trolley between the same two springs, drawn twice: pulled 4.0 cm to the right of the dashed equilibrium line in the upper picture and 8.0 cm in the lower one, both still held, with the period marked only as a question mark beside each."/>
          <p:cNvPicPr>
            <a:picLocks noChangeAspect="1"/>
          </p:cNvPicPr>
          <p:nvPr/>
        </p:nvPicPr>
        <p:blipFill>
          <a:blip r:embed="rId3"/>
          <a:stretch>
            <a:fillRect/>
          </a:stretch>
        </p:blipFill>
        <p:spPr>
          <a:xfrm>
            <a:off x="7124700" y="1968500"/>
            <a:ext cx="4394200" cy="2746375"/>
          </a:xfrm>
          <a:prstGeom prst="rect">
            <a:avLst/>
          </a:prstGeom>
        </p:spPr>
      </p:pic>
      <p:sp>
        <p:nvSpPr>
          <p:cNvPr id="12" name="text"/>
          <p:cNvSpPr txBox="1"/>
          <p:nvPr/>
        </p:nvSpPr>
        <p:spPr>
          <a:xfrm>
            <a:off x="7010400" y="4892675"/>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trolley between the same two springs, drawn twice: pulled 4.0 cm to the right of the dashed equilibrium line in the upper picture and 8.0 cm in the lower one, both still held, with the period marked only as a question mark beside each.</a:t>
            </a:r>
          </a:p>
        </p:txBody>
      </p:sp>
      <p:sp>
        <p:nvSpPr>
          <p:cNvPr id="13" name="text"/>
          <p:cNvSpPr txBox="1"/>
          <p:nvPr/>
        </p:nvSpPr>
        <p:spPr>
          <a:xfrm>
            <a:off x="7010400" y="593407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They complete the cycle together</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Both effects the first two answers name are real, and they are the same size. The 8.0 cm trolley has twice the distance to cover, and it is released with twice the spring force, so twice the acceleration, at every matching point of the journey. Double the distance at double the pace takes the same time. T = 2π√(m/k) has no A in it anywhere: the period belongs to the trolley and its springs, not to how hard you pulled.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SIMPLE HARMONIC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Simple Harmonic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37</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At the extreme ends of a simple harmonic oscillation, the object has…</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Maximum speed and zero acceleration</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Zero speed and maximum acceleration</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Zero speed and zero acceleration</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grandfather clock swings a wider arc just after it is wound. Why doesn't it run fast for the rest of the week?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You can watch the arc narrow day by day as the weight descends and friction takes its share. The pendulum is plainly covering less ground by Friday than it did on Monday.</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the period of simple harmonic motion does not depend on the amplitude. A wider swing has further to travel, but it is also pulled back harder at every point of the journey, and the two effects cancel exactly. That is isochronism, and it is why pendulums ran the world's clocks — it does eventually fail, but only at large angles, where the restoring force falls behind.</a:t>
            </a:r>
          </a:p>
        </p:txBody>
      </p:sp>
      <p:sp>
        <p:nvSpPr>
          <p:cNvPr id="9" name="panel"/>
          <p:cNvSpPr/>
          <p:nvPr/>
        </p:nvSpPr>
        <p:spPr>
          <a:xfrm>
            <a:off x="7010400" y="1854200"/>
            <a:ext cx="4622800" cy="2974975"/>
          </a:xfrm>
          <a:prstGeom prst="rect">
            <a:avLst/>
          </a:prstGeom>
          <a:solidFill>
            <a:srgbClr val="FFFFFF"/>
          </a:solidFill>
          <a:ln w="9525">
            <a:solidFill>
              <a:srgbClr val="C6C8BB"/>
            </a:solidFill>
          </a:ln>
        </p:spPr>
      </p:sp>
      <p:pic>
        <p:nvPicPr>
          <p:cNvPr id="10" name="The same trolley between the same two springs, drawn twice: pulled 4.0 cm to the right of the dashed equilibrium line in the upper picture and 8.0 cm in the lower one, both still held, with the period marked only as a question mark beside each." descr="The same trolley between the same two springs, drawn twice: pulled 4.0 cm to the right of the dashed equilibrium line in the upper picture and 8.0 cm in the lower one, both still held, with the period marked only as a question mark beside each."/>
          <p:cNvPicPr>
            <a:picLocks noChangeAspect="1"/>
          </p:cNvPicPr>
          <p:nvPr/>
        </p:nvPicPr>
        <p:blipFill>
          <a:blip r:embed="rId3"/>
          <a:stretch>
            <a:fillRect/>
          </a:stretch>
        </p:blipFill>
        <p:spPr>
          <a:xfrm>
            <a:off x="7124700" y="1968500"/>
            <a:ext cx="4394200" cy="2746375"/>
          </a:xfrm>
          <a:prstGeom prst="rect">
            <a:avLst/>
          </a:prstGeom>
        </p:spPr>
      </p:pic>
      <p:sp>
        <p:nvSpPr>
          <p:cNvPr id="11" name="text"/>
          <p:cNvSpPr txBox="1"/>
          <p:nvPr/>
        </p:nvSpPr>
        <p:spPr>
          <a:xfrm>
            <a:off x="7010400" y="4892675"/>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trolley between the same two springs, drawn twice: pulled 4.0 cm to the right of the dashed equilibrium line in the upper picture and 8.0 cm in the lower one, both still held, with the period marked only as a question mark beside each.</a:t>
            </a:r>
          </a:p>
        </p:txBody>
      </p:sp>
      <p:sp>
        <p:nvSpPr>
          <p:cNvPr id="12" name="text"/>
          <p:cNvSpPr txBox="1"/>
          <p:nvPr/>
        </p:nvSpPr>
        <p:spPr>
          <a:xfrm>
            <a:off x="7010400" y="593407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Zero speed and maximum acceleration</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At x = ±A the object momentarily stops, but a = −ω²x is largest there — that maximum pull-back is what turns the motion around.</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Maximum speed and zero acceleration is the exact description of the centre, where the springs are at their natural length and the trolley is flying through. It is the opposite end of the motion from the one asked about — which is why this option is so easy to pick when reading quickly.</a:t>
            </a:r>
          </a:p>
        </p:txBody>
      </p:sp>
      <p:sp>
        <p:nvSpPr>
          <p:cNvPr id="11" name="text"/>
          <p:cNvSpPr txBox="1"/>
          <p:nvPr/>
        </p:nvSpPr>
        <p:spPr>
          <a:xfrm>
            <a:off x="558800" y="43230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At x = ±A the trolley has stopped for an instant, and a = −ω²x is at its largest there. That maximum pull-back is precisely what turns the motion around.</a:t>
            </a:r>
          </a:p>
        </p:txBody>
      </p:sp>
      <p:sp>
        <p:nvSpPr>
          <p:cNvPr id="12" name="text"/>
          <p:cNvSpPr txBox="1"/>
          <p:nvPr/>
        </p:nvSpPr>
        <p:spPr>
          <a:xfrm>
            <a:off x="558800" y="48158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Half of this is right: the speed really is zero. But zero velocity and zero acceleration are different statements — a body can be at rest and still be having its velocity changed, and here the spring is stretched to its limit and pulling hardest of all.</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SIMPLE HARMONIC MOTION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Simple Harmonic Motion.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37</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length of a simple pendulum with a period of exactly 2.0 s (a ‘seconds pendulum’), taking g = 9.81 m s⁻².</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length of a simple pendulum with a period of exactly 2.0 s (a ‘seconds pendulum’), taking g = 9.81 m s⁻².</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2π√(L/g) → L = gT²/(4π²).</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 = 9.81 × 4.0 ÷ 39.48 ≈ 0.99 m.</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Almost exactly one metre — a historical candidate for defining the metre itself.</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L ≈ 0.99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SIMPLE HARMONIC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Simple Harmonic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33 / 37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0.50 kg mass on a spring (k = 80 N m⁻¹) oscillates with amplitude 6.0 cm. Find ω, the period, the maximum speed, and the maximum acceleration.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34 / 37</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0.50 kg mass on a spring (k = 80 N m⁻¹) oscillates with amplitude 6.0 cm. Find ω, the period, the maximum speed, and the maximum acceleration.</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ω = √(k/m) = √(80/0.50) = √160 ≈ 12.6 rad s⁻¹, so T = 2π/ω ≈ 0.50 s.</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v(max) = ωA = 12.6 × 0.060 ≈ 0.76 m s⁻¹, reached passing through equilibrium.</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a(max) = ω²A = 160 × 0.060 = 9.6 m s⁻², reached at the extremes — nearly one g of pull-back.</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35 / 37</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ω ≈ 12.6 rad s⁻¹, T ≈ 0.50 s, v(max) ≈ 0.76 m s⁻¹, a(max) = 9.6 m s⁻²</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SIMPLE HARMONIC MOTION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Simple Harmonic Motion.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36 / 37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OSCILLATIONS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23.2 Energy in SHM</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https://giophysics.com/chapter-45/shm-energy/</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https://giophysics.com/chapter-45/shm-basics/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https://giophysics.com/chapter-45/presentation/?lesson=shm</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Oscillations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https://giophysics.com/downloads/45-1-shm-basics.pdf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37 / 37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Simple harmonic motion is any oscillation in which the acceleration is proportional to the displacement from equilibrium and directed back towards it: a = −ω²x.</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31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24074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Displace a trolley between two springs by 4 cm and release it: it accelerates back through the centre, overshoots, and repeats — and doubling the pull-back to 8 cm changes the amplitude but not the time per cycle.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condition defines the motion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7051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An oscillation is a vibration that repeats. Displacement x is measured from the equilibrium position, and the amplitude A is the largest displacement reached. Simple harmonic motion is the special case defined by one condition: the acceleration is proportional to the displacement and points back at equilibrium, a = −ω²x.</a:t>
            </a:r>
          </a:p>
        </p:txBody>
      </p:sp>
      <p:sp>
        <p:nvSpPr>
          <p:cNvPr id="7" name="text"/>
          <p:cNvSpPr txBox="1"/>
          <p:nvPr/>
        </p:nvSpPr>
        <p:spPr>
          <a:xfrm>
            <a:off x="558800" y="392684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Any restoring force F ∝ −x produces it — Hooke’s law F = −kx gives a mass on a spring a = −(k/m)x, so the spring system is SHM exactly. The motion traces perfect sinusoids, with velocity zero at the extremes and largest at the centre, and its period is set by the system alone: T = 2π√(m/k) for a mass–spring, T = 2π√(L/g) for a small-angle pendulum.</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Restoring forces make SHM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Stretch a spring right and it pulls left; compress it left and it pushes right. Hooke’s law F = −kx captures this opposition, and Newton’s second law turns it into a = −(k/m)x — acceleration proportional to minus the displacement. Any force with this shape, whatever its origin, drives simple harmonic motion.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Three graphs, one motion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If x follows a cosine, the velocity is a negative sine and the acceleration a negative cosine. At the extremes the object is momentarily at rest (v = 0) while the acceleration is largest; through the centre the speed peaks at v(max) = ωA while the acceleration passes through zero. The a-graph is always the x-graph flipped upside down — that is a = −ω²x drawn out in time.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Isochronism — why clocks swing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 ideal SHM the period is independent of amplitude: a small swing and a large one take exactly the same time, because a bigger displacement earns a proportionally bigger restoring pull. A pendulum only approximates this at small angles — push it to large angles and the restoring force falls behind, the period stretches, and the isochronism that once ran the world’s clocks slips away.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SIMPLE HARMONIC MOTION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Simple Harmonic Motion.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37</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37</Slides>
  <Notes>37</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Oscillations — Simple Harmonic Motion</dc:title>
  <dc:subject>Oscillations</dc:subject>
  <dc:creator>GioPhysics</dc:creator>
  <cp:keywords>lesson, Oscillations, chapter-45,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