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[Lesson] Oscillations — Standing Waves. Lesson 5 of 6.</a:t>
            </a:r>
          </a:p>
          <a:p>
            <a:pPr marL="0" indent="0">
              <a:buNone/>
            </a:pPr>
            <a:r>
              <a:rPr lang="en-GB" sz="1200" dirty="0"/>
              <a:t>[Intro] Send two identical waves through each other in opposite directions and the travelling stops: the sum is a pattern of lobes that grow, shrink, and reverse in place. Every string instrument and every wind instrument is built on this trick.</a:t>
            </a:r>
          </a:p>
          <a:p>
            <a:pPr marL="0" indent="0">
              <a:buNone/>
            </a:pPr>
            <a:r>
              <a:rPr lang="en-GB" sz="1200" dirty="0"/>
              <a:t>[Source] https://giophysics.com/chapter-45/standing-waves/</a:t>
            </a:r>
          </a:p>
          <a:p>
            <a:pPr marL="0" indent="0">
              <a:buNone/>
            </a:pPr>
            <a:r>
              <a:rPr lang="en-GB" sz="1200" dirty="0"/>
              <a:t>[Disclaimer] Built by GioPhysics from the lesson's own page. Every word on these slides is the lesson's; nothing here is re-authored. Teaching material, not an awarding body's document.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String / open pipe harmonics: fₙ = n·v/(2L)</a:t>
            </a:r>
          </a:p>
          <a:p>
            <a:pPr marL="0" indent="0">
              <a:buNone/>
            </a:pPr>
            <a:r>
              <a:rPr lang="en-GB" sz="1200" dirty="0"/>
              <a:t>[In plain English] Fixed ends demand nodes (open pipe ends demand antinodes); either way half-wavelengths must tile the length exactly. The first harmonic f₁ = v/2L is the lowest note; the rest are whole-number multiples.</a:t>
            </a:r>
          </a:p>
          <a:p>
            <a:pPr marL="0" indent="0">
              <a:buNone/>
            </a:pPr>
            <a:r>
              <a:rPr lang="en-GB" sz="1200" dirty="0"/>
              <a:t>[Note] n = 1, 2, 3, … · λₙ = 2L/n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Closed pipe harmonics: fₙ = n·v/(4L), odd n only</a:t>
            </a:r>
          </a:p>
          <a:p>
            <a:pPr marL="0" indent="0">
              <a:buNone/>
            </a:pPr>
            <a:r>
              <a:rPr lang="en-GB" sz="1200" dirty="0"/>
              <a:t>[In plain English] A node at the closed end and an antinode at the open end fit a quarter wavelength at minimum, and only odd multiples after that. A closed pipe plays an octave deeper than an open pipe of the same length.</a:t>
            </a:r>
          </a:p>
          <a:p>
            <a:pPr marL="0" indent="0">
              <a:buNone/>
            </a:pPr>
            <a:r>
              <a:rPr lang="en-GB" sz="1200" dirty="0"/>
              <a:t>[Note] n = 1, 3, 5, … — no even harmonics</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[Formula] Nodes and antinodes: node spacing = λ/2</a:t>
            </a:r>
          </a:p>
          <a:p>
            <a:pPr marL="0" indent="0">
              <a:buNone/>
            </a:pPr>
            <a:r>
              <a:rPr lang="en-GB" sz="1200" dirty="0"/>
              <a:t>[In plain English] Nodes sit half a wavelength apart, antinodes midway between them. Every point between two nodes moves in step; cross a node and the motion flips sign.</a:t>
            </a:r>
          </a:p>
          <a:p>
            <a:pPr marL="0" indent="0">
              <a:buNone/>
            </a:pPr>
            <a:r>
              <a:rPr lang="en-GB" sz="1200" dirty="0"/>
              <a:t>[Note] Adjacent lobes are π out of phase</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[Figure] A string clamped between two hatched walls, drawn three times: one lobe, then two, then three, each shown as a solid curve and its dashed mirror image, with dots on the nodes and the string length L dimensioned below.</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[Misconception] A standing wave does not stand still, and it is not a wave that has stopped carrying energy because it stopped moving. Every point (bar the nodes) oscillates continuously — what stands is the pattern. And the energy statement is about net transport: two travelling waves are still there inside it, ferrying equal energy in opposite directions.</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0.80 m string fixed at both ends carries waves at 320 m s⁻¹. Find the wavelength and frequency of the first harmonic.</a:t>
            </a:r>
          </a:p>
          <a:p>
            <a:pPr marL="0" indent="0">
              <a:buNone/>
            </a:pPr>
            <a:r>
              <a:rPr lang="en-GB" sz="1200" dirty="0"/>
              <a:t>[Answer] λ = 1.6 m; f₁ = 200 Hz</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First harmonic: half a wavelength fits the string, so λ = 2L = 1.6 m.</a:t>
            </a:r>
          </a:p>
          <a:p>
            <a:pPr marL="0" indent="0">
              <a:buNone/>
            </a:pPr>
            <a:r>
              <a:rPr lang="en-GB" sz="1200" dirty="0"/>
              <a:t>[Step 2] f₁ = v/λ = 320 ÷ 1.6 = 200 Hz.</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λ = 1.6 m; f₁ = 200 Hz</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For the same string, sketch and solve the third harmonic: wavelength, frequency, and the number of nodes and antinodes.</a:t>
            </a:r>
          </a:p>
          <a:p>
            <a:pPr marL="0" indent="0">
              <a:buNone/>
            </a:pPr>
            <a:r>
              <a:rPr lang="en-GB" sz="1200" dirty="0"/>
              <a:t>[Answer] λ ≈ 0.53 m; f₃ = 600 Hz; 4 nodes, 3 antinodes</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Third harmonic: three half-wavelengths tile the string, λ = 2L/3 ≈ 0.53 m.</a:t>
            </a:r>
          </a:p>
          <a:p>
            <a:pPr marL="0" indent="0">
              <a:buNone/>
            </a:pPr>
            <a:r>
              <a:rPr lang="en-GB" sz="1200" dirty="0"/>
              <a:t>[Step 2] f₃ = 3v/2L = 3 × 320 ÷ 1.6 = 600 Hz — three times the first harmonic.</a:t>
            </a:r>
          </a:p>
          <a:p>
            <a:pPr marL="0" indent="0">
              <a:buNone/>
            </a:pPr>
            <a:r>
              <a:rPr lang="en-GB" sz="1200" dirty="0"/>
              <a:t>[Step 3] Count the pattern: 4 nodes (including both ends) and 3 antinodes.</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[Starter] Recall: Simple harmonic motion; Resonance</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λ ≈ 0.53 m; f₃ = 600 Hz; 4 nodes, 3 antinodes</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[Spot the mistake] The working is complete and one line of it is wrong. Let the room hunt: one click names the line, a second shows it done correctly.</a:t>
            </a:r>
          </a:p>
          <a:p>
            <a:pPr marL="0" indent="0">
              <a:buNone/>
            </a:pPr>
            <a:r>
              <a:rPr lang="en-GB" sz="1200" dirty="0"/>
              <a:t>[Line 3 is wrong] The boundary conditions on line 1 are stated perfectly and then not used. From a node to the next antinode is a quarter of a wavelength, not a half — a half runs node to node, which is the open-open and the string case. The answer that comes out, 340 Hz, is the frequency of the open pipe of the same length, which is exactly the confusion the line has made.</a:t>
            </a:r>
          </a:p>
          <a:p>
            <a:pPr marL="0" indent="0">
              <a:buNone/>
            </a:pPr>
            <a:r>
              <a:rPr lang="en-GB" sz="1200" dirty="0"/>
              <a:t>[It should say] So a quarter of a wavelength fits the pipe: λ = 4L = 2.0 m, and f = 340/2.0 = 170 Hz.</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[Predict] The pattern on this string does not travel anywhere. So what are the points between two nodes doing?</a:t>
            </a:r>
          </a:p>
          <a:p>
            <a:pPr marL="0" indent="0">
              <a:buNone/>
            </a:pPr>
            <a:r>
              <a:rPr lang="en-GB" sz="1200" dirty="0"/>
              <a:t>[Options] A Standing still, exactly like the nodes   B Swinging up and down between the two drawn curves, all in step with one another   C Creeping slowly along the string towards the nearest node</a:t>
            </a:r>
          </a:p>
          <a:p>
            <a:pPr marL="0" indent="0">
              <a:buNone/>
            </a:pPr>
            <a:r>
              <a:rPr lang="en-GB" sz="1200" dirty="0"/>
              <a:t>[Figure] A string clamped between two hatched walls, drawn three times: one lobe, then two, then three, each shown as a solid curve and its dashed mirror image, with dots on the nodes and the string length L dimensioned below.</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[Answer] B — Swinging up and down between the two drawn curves, all in step with one another. What stands still is the pattern, not the string. The solid curve and its dashed mirror are the two extremes of the same lobe, and every point between two nodes swings between them — each with its own fixed amplitude, largest at the antinode, and all of them reaching their extremes at the same instant. Two travelling waves are still inside it, ferrying equal energy in opposite directions; it is only the net transport that is zero.</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string fixed at both ends plays its first harmonic at 120 Hz. What is the frequency of its third harmonic?</a:t>
            </a:r>
          </a:p>
          <a:p>
            <a:pPr marL="0" indent="0">
              <a:buNone/>
            </a:pPr>
            <a:r>
              <a:rPr lang="en-GB" sz="1200" dirty="0"/>
              <a:t>[Options] A 180 Hz   B 240 Hz   C 360 Hz</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Check and misconception: The quick check and the trap (minutes 35–41 of 45)</a:t>
            </a:r>
          </a:p>
          <a:p>
            <a:pPr marL="0" indent="0">
              <a:buNone/>
            </a:pPr>
            <a:r>
              <a:rPr lang="en-GB" sz="1200" dirty="0"/>
              <a:t>[Question] A string fixed at both ends plays its first harmonic at 120 Hz. What is the frequency of its third harmonic?</a:t>
            </a:r>
          </a:p>
          <a:p>
            <a:pPr marL="0" indent="0">
              <a:buNone/>
            </a:pPr>
            <a:r>
              <a:rPr lang="en-GB" sz="1200" dirty="0"/>
              <a:t>[Option by option] A: 180 Hz is 1.5 × 120, which is exactly what you get if the first harmonic is taken to be a whole wavelength on the string instead of half of one. Count the picture: the first harmonic is a single lobe, one half-wave. Three half-waves against one half-wave is a factor of three, not a factor of three-halves.  B: 240 Hz is 2f₁ — the second harmonic, the pattern with one node in the middle. It is where you land if the fundamental is counted as the first overtone and then stepped up. The harmonics are numbered so that the nth is simply n times the first, and the third is the one with two nodes between the ends.  C: Correct. On a string fixed at both ends the harmonics are whole-number multiples of the first, so f₃ = 3f₁ = 360 Hz — three half-wavelengths tiling the same length, at three times the frequency.</a:t>
            </a:r>
          </a:p>
          <a:p>
            <a:pPr marL="0" indent="0">
              <a:buNone/>
            </a:pPr>
            <a:r>
              <a:rPr lang="en-GB" sz="1200" dirty="0"/>
              <a:t>[Answer] C — 360 Hz</a:t>
            </a:r>
          </a:p>
          <a:p>
            <a:pPr marL="0" indent="0">
              <a:buNone/>
            </a:pPr>
            <a:r>
              <a:rPr lang="en-GB" sz="1200" dirty="0"/>
              <a:t>[Why] String harmonics are whole-number multiples of the first: f₃ = 3f₁ = 3 × 120 = 360 Hz.</a:t>
            </a:r>
          </a:p>
          <a:p>
            <a:pPr marL="0" indent="0">
              <a:buNone/>
            </a:pPr>
            <a:r>
              <a:rPr lang="en-GB" sz="1200" dirty="0"/>
              <a:t>[Reveal] One click for the answer, then one for the reason.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 tuning fork held over a draining water tube sounds loudest at air-column lengths of 0.19 m and 0.57 m. Taking v = 340 m s⁻¹, find λ and the fork’s frequency.</a:t>
            </a:r>
          </a:p>
          <a:p>
            <a:pPr marL="0" indent="0">
              <a:buNone/>
            </a:pPr>
            <a:r>
              <a:rPr lang="en-GB" sz="1200" dirty="0"/>
              <a:t>[Answer] λ = 0.76 m; f ≈ 450 Hz</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Successive resonances of a closed column are λ/2 apart: λ/2 = 0.57 − 0.19 = 0.38 m → λ = 0.76 m.</a:t>
            </a:r>
          </a:p>
          <a:p>
            <a:pPr marL="0" indent="0">
              <a:buNone/>
            </a:pPr>
            <a:r>
              <a:rPr lang="en-GB" sz="1200" dirty="0"/>
              <a:t>[Step 2] Check the first: λ/4 = 0.19 m ✓ — the quarter-wave fundamental.</a:t>
            </a:r>
          </a:p>
          <a:p>
            <a:pPr marL="0" indent="0">
              <a:buNone/>
            </a:pPr>
            <a:r>
              <a:rPr lang="en-GB" sz="1200" dirty="0"/>
              <a:t>[Step 3] f = v/λ = 340 ÷ 0.76 ≈ 447 Hz ≈ 450 Hz.</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λ = 0.76 m; f ≈ 450 Hz</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[Question] An organ builder has a 0.50 m pipe. Compare its fundamental when open at both ends and when closed at one end (v = 340 m s⁻¹), and explain which harmonics each version can play.</a:t>
            </a:r>
          </a:p>
          <a:p>
            <a:pPr marL="0" indent="0">
              <a:buNone/>
            </a:pPr>
            <a:r>
              <a:rPr lang="en-GB" sz="1200" dirty="0"/>
              <a:t>[Answer] Open: 340 Hz, all harmonics. Closed: 170 Hz, odd harmonics only — an octave lower with a hollower timbre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Starter: Recall what this lesson stands on (minutes 0–5 of 45)</a:t>
            </a:r>
          </a:p>
          <a:p>
            <a:pPr marL="0" indent="0">
              <a:buNone/>
            </a:pPr>
            <a:r>
              <a:rPr lang="en-GB" sz="1200" dirty="0"/>
              <a:t>[Hook] Stop one end of an organ pipe and the note drops a whole octave. You have made the air column shorter — so why does the pitch fall? Shorter strings give higher notes, shorter pipes give higher notes, and everyone has proved it by covering the holes on a recorder. This pipe just got shorter and went down.</a:t>
            </a:r>
          </a:p>
          <a:p>
            <a:pPr marL="0" indent="0">
              <a:buNone/>
            </a:pPr>
            <a:r>
              <a:rPr lang="en-GB" sz="1200" dirty="0"/>
              <a:t>[Answer] Because a stopped end has to hold a node and an open end an antinode, and the shortest pattern satisfying that is a quarter of a wavelength — where the open pipe fitted half of one. The wavelength doubles, so the frequency halves. The length of the pipe did not change at all; what changed is how much of a wave has to fit inside it.</a:t>
            </a:r>
          </a:p>
          <a:p>
            <a:pPr marL="0" indent="0">
              <a:buNone/>
            </a:pPr>
            <a:r>
              <a:rPr lang="en-GB" sz="1200" dirty="0"/>
              <a:t>[Figure] A 0.50 m pipe drawn open at both ends with an arrow showing where it is blown, and beneath it the same 0.50 m pipe with a stopper filling the far end, both drawn empty with no wave inside either of them.</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[Reveal] One click per step. The class works each line before the next appears.</a:t>
            </a:r>
          </a:p>
          <a:p>
            <a:pPr marL="0" indent="0">
              <a:buNone/>
            </a:pPr>
            <a:r>
              <a:rPr lang="en-GB" sz="1200" dirty="0"/>
              <a:t>[Step 1] Open–open: antinode at each end, λ = 2L = 1.0 m → f₁ = 340 Hz, with every harmonic n = 1, 2, 3, … available.</a:t>
            </a:r>
          </a:p>
          <a:p>
            <a:pPr marL="0" indent="0">
              <a:buNone/>
            </a:pPr>
            <a:r>
              <a:rPr lang="en-GB" sz="1200" dirty="0"/>
              <a:t>[Step 2] Closed–open: node at the closed end, λ = 4L = 2.0 m → f₁ = 170 Hz — a full octave lower from the same pipe.</a:t>
            </a:r>
          </a:p>
          <a:p>
            <a:pPr marL="0" indent="0">
              <a:buNone/>
            </a:pPr>
            <a:r>
              <a:rPr lang="en-GB" sz="1200" dirty="0"/>
              <a:t>[Step 3] The closed pipe only supports odd harmonics (170, 510, 850 Hz …): an even harmonic would need a node at the open end, which the boundary forbids. That missing-evens spectrum is why closed pipes sound hollower.</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Worked examples: I do, we do — one step revealed at a time (minutes 22–35 of 45)</a:t>
            </a:r>
          </a:p>
          <a:p>
            <a:pPr marL="0" indent="0">
              <a:buNone/>
            </a:pPr>
            <a:r>
              <a:rPr lang="en-GB" sz="1200" dirty="0"/>
              <a:t>[Answer] Open: 340 Hz, all harmonics. Closed: 170 Hz, odd harmonics only — an octave lower with a hollower timbre</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Plenary: What to take away, what to practise next (minutes 41–45 of 45)</a:t>
            </a:r>
          </a:p>
          <a:p>
            <a:pPr marL="0" indent="0">
              <a:buNone/>
            </a:pPr>
            <a:r>
              <a:rPr lang="en-GB" sz="1200" dirty="0"/>
              <a:t>[Interactive] The graphs and the circuit topology on these slides are frozen. The live version at https://giophysics.com/chapter-45/presentation/?lesson=standing moves them.</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[Definition] A standing wave is the superposition of two identical counter-propagating waves: fixed nodes of zero amplitude, antinodes of maximum amplitude, and no net energy transport.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[Worked illustration] Pluck a guitar string: waves race to both fixed ends, reflect, and overlap into a standing wave with a node at each end — the first harmonic whose frequency is the note you hear.</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Introduce the idea: The big idea and the definition (minutes 5–13 of 45)</a:t>
            </a:r>
          </a:p>
          <a:p>
            <a:pPr marL="0" indent="0">
              <a:buNone/>
            </a:pPr>
            <a:r>
              <a:rPr lang="en-GB" sz="1200" dirty="0"/>
              <a:t>[Big idea] When two identical waves travel in opposite directions — most often an outgoing wave and its own reflection — superposition produces a standing wave. Some points, the nodes, never move; between them the antinodes swell and collapse with maximum amplitude. Unlike a travelling wave, the pattern transports no energy: the two underlying waves carry equal energy opposite ways. Boundaries decide which patterns fit. A string fixed at both ends must hold a node at each end, so it supports wavelengths λ = 2L/n and frequencies fₙ = nv/2L — the harmonics. A pipe open at both ends mirrors the string with antinodes at the ends and the same frequency ladder; a pipe closed at one end holds a node at the closed end and an antinode at the open end, giving f = v/4L and odd harmonics only.</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A travelling wave moves its crests along and delivers energy; every point oscillates with the same amplitude, each lagging the last. A standing wave moves nothing along: each point has its own fixed amplitude — zero at nodes, maximal at antinodes — and all points between two nodes oscillate in phase. The energy carried in by one travelling wave is carried out by the other, so the net flow is zero.</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Reflections at the boundaries send waves back and forth continuously. For most wavelengths the overlapping reflections scramble and cancel. Only wavelengths that respect the boundary conditions — nodes at fixed ends, antinodes at open ones — reinforce cycle after cycle. A string of length L therefore rings only at v/2L and its multiples: the boundary conditions quantise the spectrum, the same logic that later quantises electron energies in atoms.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[Phase] Build the model: The formulae, one at a time, in plain English (minutes 13–22 of 45)</a:t>
            </a:r>
          </a:p>
          <a:p>
            <a:pPr marL="0" indent="0">
              <a:buNone/>
            </a:pPr>
            <a:r>
              <a:rPr lang="en-GB" sz="1200" dirty="0"/>
              <a:t>[Section] Hold a tuning fork over a tube of water and let the level fall. The air column resonates loudly first at length x — a quarter wavelength, so λ = 4x — and next at length y, three-quarters of a wavelength. The spacing between loud points is λ/2 = y − x, giving λ = 2(y − x) without touching the fork’s frequency. Chladni patterns on a drumhead show the two-dimensional version: sand collects along the nodal lines where the surface never moves.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2.png"/><Relationship Id="rId4" Type="http://schemas.openxmlformats.org/officeDocument/2006/relationships/hyperlink" Target="https://giophysics.com/chapter-45/presentation/?lesson=standing"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hyperlink" Target="https://giophysics.com/chapter-45/shm-basics/" TargetMode="External"/><Relationship Id="rId4" Type="http://schemas.openxmlformats.org/officeDocument/2006/relationships/hyperlink" Target="https://giophysics.com/chapter-45/resonance/"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2.png"/><Relationship Id="rId4" Type="http://schemas.openxmlformats.org/officeDocument/2006/relationships/hyperlink" Target="https://giophysics.com/chapter-45/presentation/?lesson=standing"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hyperlink" Target="https://giophysics.com/chapter-45/presentation/?lesson=standing"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hyperlink" Target="https://giophysics.com/chapter-45/oscillations-calculus/" TargetMode="External"/><Relationship Id="rId4" Type="http://schemas.openxmlformats.org/officeDocument/2006/relationships/hyperlink" Target="https://giophysics.com/chapter-45/standing-waves/" TargetMode="External"/><Relationship Id="rId5" Type="http://schemas.openxmlformats.org/officeDocument/2006/relationships/hyperlink" Target="https://giophysics.com/chapter-45/presentation/?lesson=standing" TargetMode="External"/><Relationship Id="rId6" Type="http://schemas.openxmlformats.org/officeDocument/2006/relationships/hyperlink" Target="https://giophysics.com/chapter-45/" TargetMode="External"/><Relationship Id="rId7" Type="http://schemas.openxmlformats.org/officeDocument/2006/relationships/hyperlink" Target="https://giophysics.com/downloads/45-5-standing-waves.pdf"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12800"/>
            <a:ext cx="508000" cy="31750"/>
          </a:xfrm>
          <a:prstGeom prst="rect">
            <a:avLst/>
          </a:prstGeom>
          <a:solidFill>
            <a:srgbClr val="EF5C3E"/>
          </a:solidFill>
          <a:ln>
            <a:noFill/>
          </a:ln>
        </p:spPr>
      </p:sp>
      <p:sp>
        <p:nvSpPr>
          <p:cNvPr id="3" name="text"/>
          <p:cNvSpPr txBox="1"/>
          <p:nvPr/>
        </p:nvSpPr>
        <p:spPr>
          <a:xfrm>
            <a:off x="558800" y="10160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23 · Oscillations</a:t>
            </a:r>
          </a:p>
        </p:txBody>
      </p:sp>
      <p:sp>
        <p:nvSpPr>
          <p:cNvPr id="4" name="text"/>
          <p:cNvSpPr txBox="1"/>
          <p:nvPr/>
        </p:nvSpPr>
        <p:spPr>
          <a:xfrm>
            <a:off x="558800" y="1306830"/>
            <a:ext cx="110744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4C5F59"/>
                </a:solidFill>
                <a:latin typeface="Arial"/>
                <a:cs typeface="Arial"/>
              </a:rPr>
              <a:t>Waves that travel nowhere</a:t>
            </a:r>
          </a:p>
        </p:txBody>
      </p:sp>
      <p:sp>
        <p:nvSpPr>
          <p:cNvPr id="5" name="text"/>
          <p:cNvSpPr txBox="1"/>
          <p:nvPr/>
        </p:nvSpPr>
        <p:spPr>
          <a:xfrm>
            <a:off x="558800" y="155575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Standing Waves</a:t>
            </a:r>
          </a:p>
        </p:txBody>
      </p:sp>
      <p:sp>
        <p:nvSpPr>
          <p:cNvPr id="6" name="text"/>
          <p:cNvSpPr txBox="1"/>
          <p:nvPr/>
        </p:nvSpPr>
        <p:spPr>
          <a:xfrm>
            <a:off x="558800" y="221107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Send two identical waves through each other in opposite directions and the travelling stops: the sum is a pattern of lobes that grow, shrink, and reverse in place. Every string instrument and every wind instrument is built on this trick.</a:t>
            </a:r>
          </a:p>
        </p:txBody>
      </p:sp>
      <p:sp>
        <p:nvSpPr>
          <p:cNvPr id="7" name="panel"/>
          <p:cNvSpPr/>
          <p:nvPr/>
        </p:nvSpPr>
        <p:spPr>
          <a:xfrm>
            <a:off x="558800" y="2776220"/>
            <a:ext cx="11074400" cy="12700"/>
          </a:xfrm>
          <a:prstGeom prst="rect">
            <a:avLst/>
          </a:prstGeom>
          <a:solidFill>
            <a:srgbClr val="C6C8BB"/>
          </a:solidFill>
          <a:ln>
            <a:noFill/>
          </a:ln>
        </p:spPr>
      </p:sp>
      <p:sp>
        <p:nvSpPr>
          <p:cNvPr id="8" name="fact-label"/>
          <p:cNvSpPr txBox="1"/>
          <p:nvPr/>
        </p:nvSpPr>
        <p:spPr>
          <a:xfrm>
            <a:off x="558800" y="295402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POSITION</a:t>
            </a:r>
          </a:p>
        </p:txBody>
      </p:sp>
      <p:sp>
        <p:nvSpPr>
          <p:cNvPr id="9" name="fact-value"/>
          <p:cNvSpPr txBox="1"/>
          <p:nvPr/>
        </p:nvSpPr>
        <p:spPr>
          <a:xfrm>
            <a:off x="1778000" y="295402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Lesson 5 of 6 in Oscillations</a:t>
            </a:r>
          </a:p>
        </p:txBody>
      </p:sp>
      <p:sp>
        <p:nvSpPr>
          <p:cNvPr id="10" name="fact-label"/>
          <p:cNvSpPr txBox="1"/>
          <p:nvPr/>
        </p:nvSpPr>
        <p:spPr>
          <a:xfrm>
            <a:off x="558800" y="3232785"/>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PLAN</a:t>
            </a:r>
          </a:p>
        </p:txBody>
      </p:sp>
      <p:sp>
        <p:nvSpPr>
          <p:cNvPr id="11" name="fact-value"/>
          <p:cNvSpPr txBox="1"/>
          <p:nvPr/>
        </p:nvSpPr>
        <p:spPr>
          <a:xfrm>
            <a:off x="1778000" y="3232785"/>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16 slides in the 45-minute core run, about 44.5 minutes of it</a:t>
            </a:r>
          </a:p>
        </p:txBody>
      </p:sp>
      <p:sp>
        <p:nvSpPr>
          <p:cNvPr id="12" name="fact-label"/>
          <p:cNvSpPr txBox="1"/>
          <p:nvPr/>
        </p:nvSpPr>
        <p:spPr>
          <a:xfrm>
            <a:off x="558800" y="3511550"/>
            <a:ext cx="12192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LESSON PAGE</a:t>
            </a:r>
          </a:p>
        </p:txBody>
      </p:sp>
      <p:sp>
        <p:nvSpPr>
          <p:cNvPr id="13" name="fact-value"/>
          <p:cNvSpPr txBox="1"/>
          <p:nvPr/>
        </p:nvSpPr>
        <p:spPr>
          <a:xfrm>
            <a:off x="1778000" y="3511550"/>
            <a:ext cx="98552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https://giophysics.com/chapter-45/standing-waves/</a:t>
            </a:r>
          </a:p>
        </p:txBody>
      </p:sp>
      <p:sp>
        <p:nvSpPr>
          <p:cNvPr id="14" name="panel"/>
          <p:cNvSpPr/>
          <p:nvPr/>
        </p:nvSpPr>
        <p:spPr>
          <a:xfrm>
            <a:off x="558800" y="5947410"/>
            <a:ext cx="31750" cy="199390"/>
          </a:xfrm>
          <a:prstGeom prst="rect">
            <a:avLst/>
          </a:prstGeom>
          <a:solidFill>
            <a:srgbClr val="E0A93F"/>
          </a:solidFill>
          <a:ln>
            <a:noFill/>
          </a:ln>
        </p:spPr>
      </p:sp>
      <p:sp>
        <p:nvSpPr>
          <p:cNvPr id="15" name="text"/>
          <p:cNvSpPr txBox="1"/>
          <p:nvPr/>
        </p:nvSpPr>
        <p:spPr>
          <a:xfrm>
            <a:off x="787400" y="5972810"/>
            <a:ext cx="10845800" cy="14859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Built by GioPhysics from the lesson's own page. Every word on these slides is the lesson's; nothing here is re-authored. Teaching material, not an awarding body's document.</a:t>
            </a:r>
          </a:p>
        </p:txBody>
      </p:sp>
      <p:sp>
        <p:nvSpPr>
          <p:cNvPr id="16" name="panel"/>
          <p:cNvSpPr/>
          <p:nvPr/>
        </p:nvSpPr>
        <p:spPr>
          <a:xfrm>
            <a:off x="558800" y="431800"/>
            <a:ext cx="11074400" cy="12700"/>
          </a:xfrm>
          <a:prstGeom prst="rect">
            <a:avLst/>
          </a:prstGeom>
          <a:solidFill>
            <a:srgbClr val="C6C8BB"/>
          </a:solidFill>
          <a:ln>
            <a:noFill/>
          </a:ln>
        </p:spPr>
      </p:sp>
      <p:sp>
        <p:nvSpPr>
          <p:cNvPr id="1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9" name="panel"/>
          <p:cNvSpPr/>
          <p:nvPr/>
        </p:nvSpPr>
        <p:spPr>
          <a:xfrm>
            <a:off x="558800" y="6299200"/>
            <a:ext cx="11074400" cy="12700"/>
          </a:xfrm>
          <a:prstGeom prst="rect">
            <a:avLst/>
          </a:prstGeom>
          <a:solidFill>
            <a:srgbClr val="C6C8BB"/>
          </a:solidFill>
          <a:ln>
            <a:noFill/>
          </a:ln>
        </p:spPr>
      </p:sp>
      <p:sp>
        <p:nvSpPr>
          <p:cNvPr id="2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2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String / open pipe harmonics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fₙ = n·v/(2L)</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 = 1, 2, 3, … · λₙ = 2L/n</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Fixed ends demand nodes (open pipe ends demand antinodes); either way half-wavelengths must tile the length exactly. The first harmonic f₁ = v/2L is the lowest note; the rest are whole-number multiples.</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Closed pipe harmonics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412750"/>
          </a:xfrm>
          <a:prstGeom prst="rect">
            <a:avLst/>
          </a:prstGeom>
          <a:noFill/>
        </p:spPr>
        <p:txBody>
          <a:bodyPr wrap="square" lIns="0" tIns="0" rIns="0" bIns="0" anchor="t">
            <a:noAutofit/>
          </a:bodyPr>
          <a:lstStyle/>
          <a:p>
            <a:pPr marL="0" indent="0" algn="l">
              <a:lnSpc>
                <a:spcPct val="100000"/>
              </a:lnSpc>
              <a:buNone/>
            </a:pPr>
            <a:r>
              <a:rPr lang="en-GB" sz="2500" b="1" i="0" dirty="0">
                <a:solidFill>
                  <a:srgbClr val="102E29"/>
                </a:solidFill>
                <a:latin typeface="Arial"/>
                <a:cs typeface="Arial"/>
              </a:rPr>
              <a:t>fₙ = n·v/(4L), odd n only</a:t>
            </a:r>
          </a:p>
        </p:txBody>
      </p:sp>
      <p:sp>
        <p:nvSpPr>
          <p:cNvPr id="7" name="text"/>
          <p:cNvSpPr txBox="1"/>
          <p:nvPr/>
        </p:nvSpPr>
        <p:spPr>
          <a:xfrm>
            <a:off x="558800" y="244475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n = 1, 3, 5, … — no even harmonics</a:t>
            </a:r>
          </a:p>
        </p:txBody>
      </p:sp>
      <p:sp>
        <p:nvSpPr>
          <p:cNvPr id="8" name="text"/>
          <p:cNvSpPr txBox="1"/>
          <p:nvPr/>
        </p:nvSpPr>
        <p:spPr>
          <a:xfrm>
            <a:off x="558800" y="280352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01117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node at the closed end and an antinode at the open end fit a quarter wavelength at minimum, and only odd multiples after that. A closed pipe plays an octave deeper than an open pipe of the same length.</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11 / 32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FORMULA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Nodes and antinodes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1854200"/>
            <a:ext cx="11074400" cy="594360"/>
          </a:xfrm>
          <a:prstGeom prst="rect">
            <a:avLst/>
          </a:prstGeom>
          <a:noFill/>
        </p:spPr>
        <p:txBody>
          <a:bodyPr wrap="square" lIns="0" tIns="0" rIns="0" bIns="0" anchor="t">
            <a:noAutofit/>
          </a:bodyPr>
          <a:lstStyle/>
          <a:p>
            <a:pPr marL="0" indent="0" algn="l">
              <a:lnSpc>
                <a:spcPct val="100000"/>
              </a:lnSpc>
              <a:buNone/>
            </a:pPr>
            <a:r>
              <a:rPr lang="en-GB" sz="3600" b="1" i="0" dirty="0">
                <a:solidFill>
                  <a:srgbClr val="102E29"/>
                </a:solidFill>
                <a:latin typeface="Arial"/>
                <a:cs typeface="Arial"/>
              </a:rPr>
              <a:t>node spacing = λ/2</a:t>
            </a:r>
          </a:p>
        </p:txBody>
      </p:sp>
      <p:sp>
        <p:nvSpPr>
          <p:cNvPr id="7" name="text"/>
          <p:cNvSpPr txBox="1"/>
          <p:nvPr/>
        </p:nvSpPr>
        <p:spPr>
          <a:xfrm>
            <a:off x="558800" y="2626360"/>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Adjacent lobes are π out of phase</a:t>
            </a:r>
          </a:p>
        </p:txBody>
      </p:sp>
      <p:sp>
        <p:nvSpPr>
          <p:cNvPr id="8" name="text"/>
          <p:cNvSpPr txBox="1"/>
          <p:nvPr/>
        </p:nvSpPr>
        <p:spPr>
          <a:xfrm>
            <a:off x="558800" y="298513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IN PLAIN ENGLISH</a:t>
            </a:r>
          </a:p>
        </p:txBody>
      </p:sp>
      <p:sp>
        <p:nvSpPr>
          <p:cNvPr id="9" name="text"/>
          <p:cNvSpPr txBox="1"/>
          <p:nvPr/>
        </p:nvSpPr>
        <p:spPr>
          <a:xfrm>
            <a:off x="558800" y="3192780"/>
            <a:ext cx="11074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Nodes sit half a wavelength apart, antinodes midway between them. Every point between two nodes moves in step; cross a node and the motion flips sign.</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PICTURE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fits between two fixed ends</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Drawn for this lesson</a:t>
            </a:r>
          </a:p>
        </p:txBody>
      </p:sp>
      <p:sp>
        <p:nvSpPr>
          <p:cNvPr id="6" name="panel"/>
          <p:cNvSpPr/>
          <p:nvPr/>
        </p:nvSpPr>
        <p:spPr>
          <a:xfrm>
            <a:off x="3635482" y="1854200"/>
            <a:ext cx="4921035" cy="3600450"/>
          </a:xfrm>
          <a:prstGeom prst="rect">
            <a:avLst/>
          </a:prstGeom>
          <a:solidFill>
            <a:srgbClr val="FFFFFF"/>
          </a:solidFill>
          <a:ln w="9525">
            <a:solidFill>
              <a:srgbClr val="C6C8BB"/>
            </a:solidFill>
          </a:ln>
        </p:spPr>
      </p:sp>
      <p:pic>
        <p:nvPicPr>
          <p:cNvPr id="7" name="A string clamped between two hatched walls, drawn three times: one lobe, then two, then three, each shown as a solid curve and its dashed mirror image, with dots on the nodes and the string length L dimensioned below." descr="A string clamped between two hatched walls, drawn three times: one lobe, then two, then three, each shown as a solid curve and its dashed mirror image, with dots on the nodes and the string length L dimensioned below."/>
          <p:cNvPicPr>
            <a:picLocks noChangeAspect="1"/>
          </p:cNvPicPr>
          <p:nvPr/>
        </p:nvPicPr>
        <p:blipFill>
          <a:blip r:embed="rId3"/>
          <a:stretch>
            <a:fillRect/>
          </a:stretch>
        </p:blipFill>
        <p:spPr>
          <a:xfrm>
            <a:off x="3749782" y="1968500"/>
            <a:ext cx="4692435" cy="3371850"/>
          </a:xfrm>
          <a:prstGeom prst="rect">
            <a:avLst/>
          </a:prstGeom>
        </p:spPr>
      </p:pic>
      <p:sp>
        <p:nvSpPr>
          <p:cNvPr id="8" name="text"/>
          <p:cNvSpPr txBox="1"/>
          <p:nvPr/>
        </p:nvSpPr>
        <p:spPr>
          <a:xfrm>
            <a:off x="558800" y="5518150"/>
            <a:ext cx="11074400" cy="39624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string clamped between two hatched walls, drawn three times: one lobe, then two, then three, each shown as a solid curve and its dashed mirror image, with dots on the nodes and the string length L dimensioned below.</a:t>
            </a:r>
          </a:p>
        </p:txBody>
      </p:sp>
      <p:sp>
        <p:nvSpPr>
          <p:cNvPr id="9" name="text"/>
          <p:cNvSpPr txBox="1"/>
          <p:nvPr/>
        </p:nvSpPr>
        <p:spPr>
          <a:xfrm>
            <a:off x="558800" y="5965190"/>
            <a:ext cx="110744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0" name="panel"/>
          <p:cNvSpPr/>
          <p:nvPr/>
        </p:nvSpPr>
        <p:spPr>
          <a:xfrm>
            <a:off x="558800" y="431800"/>
            <a:ext cx="11074400" cy="12700"/>
          </a:xfrm>
          <a:prstGeom prst="rect">
            <a:avLst/>
          </a:prstGeom>
          <a:solidFill>
            <a:srgbClr val="C6C8BB"/>
          </a:solidFill>
          <a:ln>
            <a:noFill/>
          </a:ln>
        </p:spPr>
      </p:sp>
      <p:sp>
        <p:nvSpPr>
          <p:cNvPr id="1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3" name="panel"/>
          <p:cNvSpPr/>
          <p:nvPr/>
        </p:nvSpPr>
        <p:spPr>
          <a:xfrm>
            <a:off x="558800" y="6299200"/>
            <a:ext cx="11074400" cy="12700"/>
          </a:xfrm>
          <a:prstGeom prst="rect">
            <a:avLst/>
          </a:prstGeom>
          <a:solidFill>
            <a:srgbClr val="C6C8BB"/>
          </a:solidFill>
          <a:ln>
            <a:noFill/>
          </a:ln>
        </p:spPr>
      </p:sp>
      <p:sp>
        <p:nvSpPr>
          <p:cNvPr id="1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13 / 32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WATCH OUT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common trap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30353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A standing wave does not stand still, and it is not a wave that has stopped carrying energy because it stopped moving. Every point (bar the nodes) oscillates continuously — what stands is the pattern. And the energy statement is about net transport: two travelling waves are still there inside it, ferrying equal energy in opposite directions.</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0.80 m string fixed at both ends carries waves at 320 m s⁻¹. Find the wavelength and frequency of the first harmonic.</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1 OF 2 · EASY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44825"/>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0.80 m string fixed at both ends carries waves at 320 m s⁻¹. Find the wavelength and frequency of the first harmonic.</a:t>
            </a:r>
          </a:p>
        </p:txBody>
      </p:sp>
      <p:sp>
        <p:nvSpPr>
          <p:cNvPr id="9" name="step-number"/>
          <p:cNvSpPr txBox="1"/>
          <p:nvPr/>
        </p:nvSpPr>
        <p:spPr>
          <a:xfrm>
            <a:off x="558800" y="34544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544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First harmonic: half a wavelength fits the string, so λ = 2L = 1.6 m.</a:t>
            </a:r>
          </a:p>
        </p:txBody>
      </p:sp>
      <p:sp>
        <p:nvSpPr>
          <p:cNvPr id="11" name="step-number"/>
          <p:cNvSpPr txBox="1"/>
          <p:nvPr/>
        </p:nvSpPr>
        <p:spPr>
          <a:xfrm>
            <a:off x="558800" y="38481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481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f₁ = v/λ = 320 ÷ 1.6 = 200 Hz.</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16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1 OF 2 · EASY</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39509" y="787400"/>
            <a:ext cx="593691" cy="266700"/>
          </a:xfrm>
          <a:prstGeom prst="roundRect">
            <a:avLst>
              <a:gd name="adj" fmla="val 30000"/>
            </a:avLst>
          </a:prstGeom>
          <a:solidFill>
            <a:srgbClr val="E0A93F"/>
          </a:solidFill>
          <a:ln>
            <a:noFill/>
          </a:ln>
        </p:spPr>
      </p:sp>
      <p:sp>
        <p:nvSpPr>
          <p:cNvPr id="6" name="chip"/>
          <p:cNvSpPr txBox="1"/>
          <p:nvPr/>
        </p:nvSpPr>
        <p:spPr>
          <a:xfrm>
            <a:off x="11039509" y="787400"/>
            <a:ext cx="59369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Easy</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λ = 1.6 m; f₁ = 200 Hz</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STANDING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Standing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For the same string, sketch and solve the third harmonic: wavelength, frequency, and the number of nodes and antinodes.</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WORKED EXAMPLE 2 OF 2 · MEDIUM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93402"/>
            <a:ext cx="11074400" cy="206375"/>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For the same string, sketch and solve the third harmonic: wavelength, frequency, and the number of nodes and antinodes.</a:t>
            </a:r>
          </a:p>
        </p:txBody>
      </p:sp>
      <p:sp>
        <p:nvSpPr>
          <p:cNvPr id="9" name="step-number"/>
          <p:cNvSpPr txBox="1"/>
          <p:nvPr/>
        </p:nvSpPr>
        <p:spPr>
          <a:xfrm>
            <a:off x="558800" y="3302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02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Third harmonic: three half-wavelengths tile the string, λ = 2L/3 ≈ 0.53 m.</a:t>
            </a:r>
          </a:p>
        </p:txBody>
      </p:sp>
      <p:sp>
        <p:nvSpPr>
          <p:cNvPr id="11" name="step-number"/>
          <p:cNvSpPr txBox="1"/>
          <p:nvPr/>
        </p:nvSpPr>
        <p:spPr>
          <a:xfrm>
            <a:off x="558800" y="3696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696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f₃ = 3v/2L = 3 × 320 ÷ 1.6 = 600 Hz — three times the first harmonic.</a:t>
            </a:r>
          </a:p>
        </p:txBody>
      </p:sp>
      <p:sp>
        <p:nvSpPr>
          <p:cNvPr id="13" name="step-number"/>
          <p:cNvSpPr txBox="1"/>
          <p:nvPr/>
        </p:nvSpPr>
        <p:spPr>
          <a:xfrm>
            <a:off x="558800" y="4090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090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Count the pattern: 4 nodes (including both ends) and 3 antinodes.</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19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WHAT THIS NEEDS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you already know</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Starter — Recall what this lesson stands on</a:t>
            </a:r>
          </a:p>
        </p:txBody>
      </p:sp>
      <p:sp>
        <p:nvSpPr>
          <p:cNvPr id="6" name="panel"/>
          <p:cNvSpPr/>
          <p:nvPr/>
        </p:nvSpPr>
        <p:spPr>
          <a:xfrm>
            <a:off x="558800" y="3102219"/>
            <a:ext cx="838200" cy="190500"/>
          </a:xfrm>
          <a:prstGeom prst="roundRect">
            <a:avLst>
              <a:gd name="adj" fmla="val 30000"/>
            </a:avLst>
          </a:prstGeom>
          <a:noFill/>
          <a:ln w="9525">
            <a:solidFill>
              <a:srgbClr val="C6C8BB"/>
            </a:solidFill>
          </a:ln>
        </p:spPr>
      </p:sp>
      <p:sp>
        <p:nvSpPr>
          <p:cNvPr id="7" name="hint"/>
          <p:cNvSpPr txBox="1"/>
          <p:nvPr/>
        </p:nvSpPr>
        <p:spPr>
          <a:xfrm>
            <a:off x="558800" y="3102219"/>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8" name="text"/>
          <p:cNvSpPr txBox="1"/>
          <p:nvPr/>
        </p:nvSpPr>
        <p:spPr>
          <a:xfrm>
            <a:off x="1549400" y="3089519"/>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Simple harmonic motion</a:t>
            </a:r>
          </a:p>
        </p:txBody>
      </p:sp>
      <p:sp>
        <p:nvSpPr>
          <p:cNvPr id="9" name="text"/>
          <p:cNvSpPr txBox="1"/>
          <p:nvPr/>
        </p:nvSpPr>
        <p:spPr>
          <a:xfrm>
            <a:off x="558800" y="3329549"/>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https://giophysics.com/chapter-45/shm-basics/</a:t>
            </a:r>
          </a:p>
        </p:txBody>
      </p:sp>
      <p:sp>
        <p:nvSpPr>
          <p:cNvPr id="10" name="panel"/>
          <p:cNvSpPr/>
          <p:nvPr/>
        </p:nvSpPr>
        <p:spPr>
          <a:xfrm>
            <a:off x="558800" y="3642604"/>
            <a:ext cx="838200" cy="190500"/>
          </a:xfrm>
          <a:prstGeom prst="roundRect">
            <a:avLst>
              <a:gd name="adj" fmla="val 30000"/>
            </a:avLst>
          </a:prstGeom>
          <a:noFill/>
          <a:ln w="9525">
            <a:solidFill>
              <a:srgbClr val="C6C8BB"/>
            </a:solidFill>
          </a:ln>
        </p:spPr>
      </p:sp>
      <p:sp>
        <p:nvSpPr>
          <p:cNvPr id="11" name="hint"/>
          <p:cNvSpPr txBox="1"/>
          <p:nvPr/>
        </p:nvSpPr>
        <p:spPr>
          <a:xfrm>
            <a:off x="558800" y="3642604"/>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Recall</a:t>
            </a:r>
          </a:p>
        </p:txBody>
      </p:sp>
      <p:sp>
        <p:nvSpPr>
          <p:cNvPr id="12" name="text"/>
          <p:cNvSpPr txBox="1"/>
          <p:nvPr/>
        </p:nvSpPr>
        <p:spPr>
          <a:xfrm>
            <a:off x="1549400" y="3629904"/>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Resonance</a:t>
            </a:r>
          </a:p>
        </p:txBody>
      </p:sp>
      <p:sp>
        <p:nvSpPr>
          <p:cNvPr id="13" name="text"/>
          <p:cNvSpPr txBox="1"/>
          <p:nvPr/>
        </p:nvSpPr>
        <p:spPr>
          <a:xfrm>
            <a:off x="558800" y="3869934"/>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https://giophysics.com/chapter-45/resonance/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WORKED EXAMPLE 2 OF 2 · MEDIUM</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812583" y="787400"/>
            <a:ext cx="820617" cy="266700"/>
          </a:xfrm>
          <a:prstGeom prst="roundRect">
            <a:avLst>
              <a:gd name="adj" fmla="val 30000"/>
            </a:avLst>
          </a:prstGeom>
          <a:solidFill>
            <a:srgbClr val="E0A93F"/>
          </a:solidFill>
          <a:ln>
            <a:noFill/>
          </a:ln>
        </p:spPr>
      </p:sp>
      <p:sp>
        <p:nvSpPr>
          <p:cNvPr id="6" name="chip"/>
          <p:cNvSpPr txBox="1"/>
          <p:nvPr/>
        </p:nvSpPr>
        <p:spPr>
          <a:xfrm>
            <a:off x="10812583" y="787400"/>
            <a:ext cx="82061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Medium</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λ ≈ 0.53 m; f₃ = 600 Hz; 4 nodes, 3 antinodes</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STANDING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Standing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SPOT THE MISTAKE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One line here is wrong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The whole working is up — find the bad line before you click</a:t>
            </a:r>
          </a:p>
        </p:txBody>
      </p:sp>
      <p:sp>
        <p:nvSpPr>
          <p:cNvPr id="6" name="step-number"/>
          <p:cNvSpPr txBox="1"/>
          <p:nvPr/>
        </p:nvSpPr>
        <p:spPr>
          <a:xfrm>
            <a:off x="558800" y="18542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7" name="step"/>
          <p:cNvSpPr txBox="1"/>
          <p:nvPr/>
        </p:nvSpPr>
        <p:spPr>
          <a:xfrm>
            <a:off x="939800" y="18542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A pipe 0.50 m long is closed at one end. Taking v = 340 m s⁻¹, find its fundamental frequency.</a:t>
            </a:r>
          </a:p>
        </p:txBody>
      </p:sp>
      <p:sp>
        <p:nvSpPr>
          <p:cNvPr id="8" name="step-number"/>
          <p:cNvSpPr txBox="1"/>
          <p:nvPr/>
        </p:nvSpPr>
        <p:spPr>
          <a:xfrm>
            <a:off x="558800" y="22479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9" name="step"/>
          <p:cNvSpPr txBox="1"/>
          <p:nvPr/>
        </p:nvSpPr>
        <p:spPr>
          <a:xfrm>
            <a:off x="939800" y="22479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closed end must hold a node and the open end an antinode.</a:t>
            </a:r>
          </a:p>
        </p:txBody>
      </p:sp>
      <p:sp>
        <p:nvSpPr>
          <p:cNvPr id="10" name="step-number"/>
          <p:cNvSpPr txBox="1"/>
          <p:nvPr/>
        </p:nvSpPr>
        <p:spPr>
          <a:xfrm>
            <a:off x="558800" y="26416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1" name="step"/>
          <p:cNvSpPr txBox="1"/>
          <p:nvPr/>
        </p:nvSpPr>
        <p:spPr>
          <a:xfrm>
            <a:off x="939800" y="26416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So half a wavelength fits the pipe: λ = 2L = 1.0 m.</a:t>
            </a:r>
          </a:p>
        </p:txBody>
      </p:sp>
      <p:sp>
        <p:nvSpPr>
          <p:cNvPr id="12" name="step-number"/>
          <p:cNvSpPr txBox="1"/>
          <p:nvPr/>
        </p:nvSpPr>
        <p:spPr>
          <a:xfrm>
            <a:off x="558800" y="30353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4.</a:t>
            </a:r>
          </a:p>
        </p:txBody>
      </p:sp>
      <p:sp>
        <p:nvSpPr>
          <p:cNvPr id="13" name="step"/>
          <p:cNvSpPr txBox="1"/>
          <p:nvPr/>
        </p:nvSpPr>
        <p:spPr>
          <a:xfrm>
            <a:off x="939800" y="30353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v/λ = 340 / 1.0 = 340 Hz.</a:t>
            </a:r>
          </a:p>
        </p:txBody>
      </p:sp>
      <p:sp>
        <p:nvSpPr>
          <p:cNvPr id="14" name="step-number"/>
          <p:cNvSpPr txBox="1"/>
          <p:nvPr/>
        </p:nvSpPr>
        <p:spPr>
          <a:xfrm>
            <a:off x="558800" y="3429000"/>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5.</a:t>
            </a:r>
          </a:p>
        </p:txBody>
      </p:sp>
      <p:sp>
        <p:nvSpPr>
          <p:cNvPr id="15" name="step"/>
          <p:cNvSpPr txBox="1"/>
          <p:nvPr/>
        </p:nvSpPr>
        <p:spPr>
          <a:xfrm>
            <a:off x="939800" y="3429000"/>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stopped pipe sounds at 340 Hz.</a:t>
            </a:r>
          </a:p>
        </p:txBody>
      </p:sp>
      <p:sp>
        <p:nvSpPr>
          <p:cNvPr id="16" name="text"/>
          <p:cNvSpPr txBox="1"/>
          <p:nvPr/>
        </p:nvSpPr>
        <p:spPr>
          <a:xfrm>
            <a:off x="558800" y="38227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LINE 3 IS WRONG</a:t>
            </a:r>
          </a:p>
        </p:txBody>
      </p:sp>
      <p:sp>
        <p:nvSpPr>
          <p:cNvPr id="17" name="text"/>
          <p:cNvSpPr txBox="1"/>
          <p:nvPr/>
        </p:nvSpPr>
        <p:spPr>
          <a:xfrm>
            <a:off x="558800" y="4030345"/>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boundary conditions on line 1 are stated perfectly and then not used. From a node to the next antinode is a quarter of a wavelength, not a half — a half runs node to node, which is the open-open and the string case. The answer that comes out, 340 Hz, is the frequency of the open pipe of the same length, which is exactly the confusion the line has made.</a:t>
            </a:r>
          </a:p>
        </p:txBody>
      </p:sp>
      <p:sp>
        <p:nvSpPr>
          <p:cNvPr id="18" name="text"/>
          <p:cNvSpPr txBox="1"/>
          <p:nvPr/>
        </p:nvSpPr>
        <p:spPr>
          <a:xfrm>
            <a:off x="558800" y="485076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IT SHOULD SAY</a:t>
            </a:r>
          </a:p>
        </p:txBody>
      </p:sp>
      <p:sp>
        <p:nvSpPr>
          <p:cNvPr id="19" name="text"/>
          <p:cNvSpPr txBox="1"/>
          <p:nvPr/>
        </p:nvSpPr>
        <p:spPr>
          <a:xfrm>
            <a:off x="558800" y="5058410"/>
            <a:ext cx="11074400" cy="23114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So a quarter of a wavelength fits the pipe: λ = 4L = 2.0 m, and f = 340/2.0 = 170 Hz.</a:t>
            </a:r>
          </a:p>
        </p:txBody>
      </p:sp>
      <p:sp>
        <p:nvSpPr>
          <p:cNvPr id="20" name="panel"/>
          <p:cNvSpPr/>
          <p:nvPr/>
        </p:nvSpPr>
        <p:spPr>
          <a:xfrm>
            <a:off x="558800" y="431800"/>
            <a:ext cx="11074400" cy="12700"/>
          </a:xfrm>
          <a:prstGeom prst="rect">
            <a:avLst/>
          </a:prstGeom>
          <a:solidFill>
            <a:srgbClr val="C6C8BB"/>
          </a:solidFill>
          <a:ln>
            <a:noFill/>
          </a:ln>
        </p:spPr>
      </p:sp>
      <p:sp>
        <p:nvSpPr>
          <p:cNvPr id="21"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22"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3" name="panel"/>
          <p:cNvSpPr/>
          <p:nvPr/>
        </p:nvSpPr>
        <p:spPr>
          <a:xfrm>
            <a:off x="558800" y="6299200"/>
            <a:ext cx="11074400" cy="12700"/>
          </a:xfrm>
          <a:prstGeom prst="rect">
            <a:avLst/>
          </a:prstGeom>
          <a:solidFill>
            <a:srgbClr val="C6C8BB"/>
          </a:solidFill>
          <a:ln>
            <a:noFill/>
          </a:ln>
        </p:spPr>
      </p:sp>
      <p:sp>
        <p:nvSpPr>
          <p:cNvPr id="24"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25"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16"/>
                                        </p:tgtEl>
                                        <p:attrNameLst>
                                          <p:attrName>style.visibility</p:attrName>
                                        </p:attrNameLst>
                                      </p:cBhvr>
                                      <p:to>
                                        <p:strVal val="visible"/>
                                      </p:to>
                                    </p:set>
                                    <p:animEffect transition="in" filter="fade">
                                      <p:cBhvr>
                                        <p:cTn id="5" dur="400"/>
                                        <p:tgtEl>
                                          <p:spTgt spid="16"/>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7"/>
                                        </p:tgtEl>
                                        <p:attrNameLst>
                                          <p:attrName>style.visibility</p:attrName>
                                        </p:attrNameLst>
                                      </p:cBhvr>
                                      <p:to>
                                        <p:strVal val="visible"/>
                                      </p:to>
                                    </p:set>
                                    <p:animEffect transition="in" filter="fade">
                                      <p:cBhvr>
                                        <p:cTn id="8" dur="4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400"/>
                                        <p:tgtEl>
                                          <p:spTgt spid="1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fade">
                                      <p:cBhvr>
                                        <p:cTn id="16" dur="4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PREDICT · TAKE THE VOTE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Commit before you are told</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Hands up for each option, then click</a:t>
            </a:r>
          </a:p>
        </p:txBody>
      </p:sp>
      <p:sp>
        <p:nvSpPr>
          <p:cNvPr id="6" name="text"/>
          <p:cNvSpPr txBox="1"/>
          <p:nvPr/>
        </p:nvSpPr>
        <p:spPr>
          <a:xfrm>
            <a:off x="558800" y="1854200"/>
            <a:ext cx="61468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The pattern on this string does not travel anywhere. So what are the points between two nodes doing?</a:t>
            </a:r>
          </a:p>
        </p:txBody>
      </p:sp>
      <p:sp>
        <p:nvSpPr>
          <p:cNvPr id="7" name="text"/>
          <p:cNvSpPr txBox="1"/>
          <p:nvPr/>
        </p:nvSpPr>
        <p:spPr>
          <a:xfrm>
            <a:off x="558800" y="294767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A   Standing still, exactly like the nodes</a:t>
            </a:r>
          </a:p>
        </p:txBody>
      </p:sp>
      <p:sp>
        <p:nvSpPr>
          <p:cNvPr id="8" name="text"/>
          <p:cNvSpPr txBox="1"/>
          <p:nvPr/>
        </p:nvSpPr>
        <p:spPr>
          <a:xfrm>
            <a:off x="558800" y="3246120"/>
            <a:ext cx="6146800" cy="4953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B   Swinging up and down between the two drawn curves, all in step with one another</a:t>
            </a:r>
          </a:p>
        </p:txBody>
      </p:sp>
      <p:sp>
        <p:nvSpPr>
          <p:cNvPr id="9" name="text"/>
          <p:cNvSpPr txBox="1"/>
          <p:nvPr/>
        </p:nvSpPr>
        <p:spPr>
          <a:xfrm>
            <a:off x="558800" y="3792220"/>
            <a:ext cx="61468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102E29"/>
                </a:solidFill>
                <a:latin typeface="Arial"/>
                <a:cs typeface="Arial"/>
              </a:rPr>
              <a:t>C   Creeping slowly along the string towards the nearest node</a:t>
            </a:r>
          </a:p>
        </p:txBody>
      </p:sp>
      <p:sp>
        <p:nvSpPr>
          <p:cNvPr id="10" name="panel"/>
          <p:cNvSpPr/>
          <p:nvPr/>
        </p:nvSpPr>
        <p:spPr>
          <a:xfrm>
            <a:off x="7136996" y="1854200"/>
            <a:ext cx="4369608" cy="3204210"/>
          </a:xfrm>
          <a:prstGeom prst="rect">
            <a:avLst/>
          </a:prstGeom>
          <a:solidFill>
            <a:srgbClr val="FFFFFF"/>
          </a:solidFill>
          <a:ln w="9525">
            <a:solidFill>
              <a:srgbClr val="C6C8BB"/>
            </a:solidFill>
          </a:ln>
        </p:spPr>
      </p:sp>
      <p:pic>
        <p:nvPicPr>
          <p:cNvPr id="11" name="A string clamped between two hatched walls, drawn three times: one lobe, then two, then three, each shown as a solid curve and its dashed mirror image, with dots on the nodes and the string length L dimensioned below." descr="A string clamped between two hatched walls, drawn three times: one lobe, then two, then three, each shown as a solid curve and its dashed mirror image, with dots on the nodes and the string length L dimensioned below."/>
          <p:cNvPicPr>
            <a:picLocks noChangeAspect="1"/>
          </p:cNvPicPr>
          <p:nvPr/>
        </p:nvPicPr>
        <p:blipFill>
          <a:blip r:embed="rId3"/>
          <a:stretch>
            <a:fillRect/>
          </a:stretch>
        </p:blipFill>
        <p:spPr>
          <a:xfrm>
            <a:off x="7251296" y="1968500"/>
            <a:ext cx="4141008" cy="2975610"/>
          </a:xfrm>
          <a:prstGeom prst="rect">
            <a:avLst/>
          </a:prstGeom>
        </p:spPr>
      </p:pic>
      <p:sp>
        <p:nvSpPr>
          <p:cNvPr id="12" name="text"/>
          <p:cNvSpPr txBox="1"/>
          <p:nvPr/>
        </p:nvSpPr>
        <p:spPr>
          <a:xfrm>
            <a:off x="7010400" y="5121910"/>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string clamped between two hatched walls, drawn three times: one lobe, then two, then three, each shown as a solid curve and its dashed mirror image, with dots on the nodes and the string length L dimensioned below.</a:t>
            </a:r>
          </a:p>
        </p:txBody>
      </p:sp>
      <p:sp>
        <p:nvSpPr>
          <p:cNvPr id="13" name="text"/>
          <p:cNvSpPr txBox="1"/>
          <p:nvPr/>
        </p:nvSpPr>
        <p:spPr>
          <a:xfrm>
            <a:off x="7010400" y="5965190"/>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4" name="panel"/>
          <p:cNvSpPr/>
          <p:nvPr/>
        </p:nvSpPr>
        <p:spPr>
          <a:xfrm>
            <a:off x="558800" y="431800"/>
            <a:ext cx="11074400" cy="12700"/>
          </a:xfrm>
          <a:prstGeom prst="rect">
            <a:avLst/>
          </a:prstGeom>
          <a:solidFill>
            <a:srgbClr val="C6C8BB"/>
          </a:solidFill>
          <a:ln>
            <a:noFill/>
          </a:ln>
        </p:spPr>
      </p:sp>
      <p:sp>
        <p:nvSpPr>
          <p:cNvPr id="15"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6"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7" name="panel"/>
          <p:cNvSpPr/>
          <p:nvPr/>
        </p:nvSpPr>
        <p:spPr>
          <a:xfrm>
            <a:off x="558800" y="6299200"/>
            <a:ext cx="11074400" cy="12700"/>
          </a:xfrm>
          <a:prstGeom prst="rect">
            <a:avLst/>
          </a:prstGeom>
          <a:solidFill>
            <a:srgbClr val="C6C8BB"/>
          </a:solidFill>
          <a:ln>
            <a:noFill/>
          </a:ln>
        </p:spPr>
      </p:sp>
      <p:sp>
        <p:nvSpPr>
          <p:cNvPr id="18"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9"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PREDICT · THE OUTCOME</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What actually happens</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Ask the room who changed their mind, and why</a:t>
            </a:r>
          </a:p>
        </p:txBody>
      </p:sp>
      <p:sp>
        <p:nvSpPr>
          <p:cNvPr id="6" name="text"/>
          <p:cNvSpPr txBox="1"/>
          <p:nvPr/>
        </p:nvSpPr>
        <p:spPr>
          <a:xfrm>
            <a:off x="558800" y="2728790"/>
            <a:ext cx="11074400" cy="693420"/>
          </a:xfrm>
          <a:prstGeom prst="rect">
            <a:avLst/>
          </a:prstGeom>
          <a:noFill/>
        </p:spPr>
        <p:txBody>
          <a:bodyPr wrap="square" lIns="0" tIns="0" rIns="0" bIns="0" anchor="t">
            <a:noAutofit/>
          </a:bodyPr>
          <a:lstStyle/>
          <a:p>
            <a:pPr marL="0" indent="0" algn="l">
              <a:lnSpc>
                <a:spcPct val="100000"/>
              </a:lnSpc>
              <a:buNone/>
            </a:pPr>
            <a:r>
              <a:rPr lang="en-GB" sz="2100" b="1" i="0" dirty="0">
                <a:solidFill>
                  <a:srgbClr val="E0A93F"/>
                </a:solidFill>
                <a:latin typeface="Arial"/>
                <a:cs typeface="Arial"/>
              </a:rPr>
              <a:t>B  Swinging up and down between the two drawn curves, all in step with one another</a:t>
            </a:r>
          </a:p>
        </p:txBody>
      </p:sp>
      <p:sp>
        <p:nvSpPr>
          <p:cNvPr id="7" name="text"/>
          <p:cNvSpPr txBox="1"/>
          <p:nvPr/>
        </p:nvSpPr>
        <p:spPr>
          <a:xfrm>
            <a:off x="558800" y="342221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a:t>
            </a:r>
          </a:p>
        </p:txBody>
      </p:sp>
      <p:sp>
        <p:nvSpPr>
          <p:cNvPr id="8" name="text"/>
          <p:cNvSpPr txBox="1"/>
          <p:nvPr/>
        </p:nvSpPr>
        <p:spPr>
          <a:xfrm>
            <a:off x="558800" y="3629855"/>
            <a:ext cx="11074400" cy="99060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What stands still is the pattern, not the string. The solid curve and its dashed mirror are the two extremes of the same lobe, and every point between two nodes swings between them — each with its own fixed amplitude, largest at the antinode, and all of them reaching their extremes at the same instant. Two travelling waves are still inside it, ferrying equal energy in opposite directions; it is only the net transport that is zero.</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STANDING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Standing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QUICK CHECK</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Decide before the answer goes up</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Check and misconception — The quick check and the trap</a:t>
            </a:r>
          </a:p>
        </p:txBody>
      </p:sp>
      <p:sp>
        <p:nvSpPr>
          <p:cNvPr id="6" name="text"/>
          <p:cNvSpPr txBox="1"/>
          <p:nvPr/>
        </p:nvSpPr>
        <p:spPr>
          <a:xfrm>
            <a:off x="558800" y="2771531"/>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A string fixed at both ends plays its first harmonic at 120 Hz. What is the frequency of its third harmonic?</a:t>
            </a:r>
          </a:p>
        </p:txBody>
      </p:sp>
      <p:sp>
        <p:nvSpPr>
          <p:cNvPr id="7" name="option-letter"/>
          <p:cNvSpPr txBox="1"/>
          <p:nvPr/>
        </p:nvSpPr>
        <p:spPr>
          <a:xfrm>
            <a:off x="558800" y="3536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A</a:t>
            </a:r>
          </a:p>
        </p:txBody>
      </p:sp>
      <p:sp>
        <p:nvSpPr>
          <p:cNvPr id="8" name="option"/>
          <p:cNvSpPr txBox="1"/>
          <p:nvPr/>
        </p:nvSpPr>
        <p:spPr>
          <a:xfrm>
            <a:off x="914400" y="3536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180 Hz</a:t>
            </a:r>
          </a:p>
        </p:txBody>
      </p:sp>
      <p:sp>
        <p:nvSpPr>
          <p:cNvPr id="9" name="option-letter"/>
          <p:cNvSpPr txBox="1"/>
          <p:nvPr/>
        </p:nvSpPr>
        <p:spPr>
          <a:xfrm>
            <a:off x="558800" y="3917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B</a:t>
            </a:r>
          </a:p>
        </p:txBody>
      </p:sp>
      <p:sp>
        <p:nvSpPr>
          <p:cNvPr id="10" name="option"/>
          <p:cNvSpPr txBox="1"/>
          <p:nvPr/>
        </p:nvSpPr>
        <p:spPr>
          <a:xfrm>
            <a:off x="914400" y="3917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240 Hz</a:t>
            </a:r>
          </a:p>
        </p:txBody>
      </p:sp>
      <p:sp>
        <p:nvSpPr>
          <p:cNvPr id="11" name="option-letter"/>
          <p:cNvSpPr txBox="1"/>
          <p:nvPr/>
        </p:nvSpPr>
        <p:spPr>
          <a:xfrm>
            <a:off x="558800" y="4298071"/>
            <a:ext cx="355600" cy="254000"/>
          </a:xfrm>
          <a:prstGeom prst="rect">
            <a:avLst/>
          </a:prstGeom>
          <a:noFill/>
        </p:spPr>
        <p:txBody>
          <a:bodyPr wrap="square" lIns="0" tIns="0" rIns="0" bIns="0" anchor="t">
            <a:noAutofit/>
          </a:bodyPr>
          <a:lstStyle/>
          <a:p>
            <a:pPr marL="0" indent="0" algn="l">
              <a:lnSpc>
                <a:spcPct val="100000"/>
              </a:lnSpc>
              <a:buNone/>
            </a:pPr>
            <a:r>
              <a:rPr lang="en-GB" sz="1400" b="1" i="0" dirty="0">
                <a:solidFill>
                  <a:srgbClr val="102E29"/>
                </a:solidFill>
                <a:latin typeface="Arial"/>
                <a:cs typeface="Arial"/>
              </a:rPr>
              <a:t>C</a:t>
            </a:r>
          </a:p>
        </p:txBody>
      </p:sp>
      <p:sp>
        <p:nvSpPr>
          <p:cNvPr id="12" name="option"/>
          <p:cNvSpPr txBox="1"/>
          <p:nvPr/>
        </p:nvSpPr>
        <p:spPr>
          <a:xfrm>
            <a:off x="914400" y="4298071"/>
            <a:ext cx="10718800" cy="25400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360 Hz</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24 / 32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QUICK CHECK · THE ANSWER</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The answer, and why</a:t>
            </a:r>
          </a:p>
        </p:txBody>
      </p:sp>
      <p:sp>
        <p:nvSpPr>
          <p:cNvPr id="4" name="panel"/>
          <p:cNvSpPr/>
          <p:nvPr/>
        </p:nvSpPr>
        <p:spPr>
          <a:xfrm>
            <a:off x="558800" y="1574800"/>
            <a:ext cx="508000" cy="31750"/>
          </a:xfrm>
          <a:prstGeom prst="rect">
            <a:avLst/>
          </a:prstGeom>
          <a:solidFill>
            <a:srgbClr val="E0A93F"/>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Check and misconception — The quick check and the trap</a:t>
            </a:r>
          </a:p>
        </p:txBody>
      </p:sp>
      <p:sp>
        <p:nvSpPr>
          <p:cNvPr id="6" name="text"/>
          <p:cNvSpPr txBox="1"/>
          <p:nvPr/>
        </p:nvSpPr>
        <p:spPr>
          <a:xfrm>
            <a:off x="558800" y="1854200"/>
            <a:ext cx="11074400" cy="363220"/>
          </a:xfrm>
          <a:prstGeom prst="rect">
            <a:avLst/>
          </a:prstGeom>
          <a:noFill/>
        </p:spPr>
        <p:txBody>
          <a:bodyPr wrap="square" lIns="0" tIns="0" rIns="0" bIns="0" anchor="t">
            <a:noAutofit/>
          </a:bodyPr>
          <a:lstStyle/>
          <a:p>
            <a:pPr marL="0" indent="0" algn="l">
              <a:lnSpc>
                <a:spcPct val="100000"/>
              </a:lnSpc>
              <a:buNone/>
            </a:pPr>
            <a:r>
              <a:rPr lang="en-GB" sz="2200" b="1" i="0" dirty="0">
                <a:solidFill>
                  <a:srgbClr val="E0A93F"/>
                </a:solidFill>
                <a:latin typeface="Arial"/>
                <a:cs typeface="Arial"/>
              </a:rPr>
              <a:t>C  360 Hz</a:t>
            </a:r>
          </a:p>
        </p:txBody>
      </p:sp>
      <p:sp>
        <p:nvSpPr>
          <p:cNvPr id="7" name="text"/>
          <p:cNvSpPr txBox="1"/>
          <p:nvPr/>
        </p:nvSpPr>
        <p:spPr>
          <a:xfrm>
            <a:off x="558800" y="247142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HOW TO GET THERE</a:t>
            </a:r>
          </a:p>
        </p:txBody>
      </p:sp>
      <p:sp>
        <p:nvSpPr>
          <p:cNvPr id="8" name="text"/>
          <p:cNvSpPr txBox="1"/>
          <p:nvPr/>
        </p:nvSpPr>
        <p:spPr>
          <a:xfrm>
            <a:off x="558800" y="2679065"/>
            <a:ext cx="11074400" cy="231140"/>
          </a:xfrm>
          <a:prstGeom prst="rect">
            <a:avLst/>
          </a:prstGeom>
          <a:noFill/>
        </p:spPr>
        <p:txBody>
          <a:bodyPr wrap="square" lIns="0" tIns="0" rIns="0" bIns="0" anchor="t">
            <a:noAutofit/>
          </a:bodyPr>
          <a:lstStyle/>
          <a:p>
            <a:pPr marL="0" indent="0" algn="l">
              <a:lnSpc>
                <a:spcPct val="100000"/>
              </a:lnSpc>
              <a:buNone/>
            </a:pPr>
            <a:r>
              <a:rPr lang="en-GB" sz="1400" b="0" i="0" dirty="0">
                <a:solidFill>
                  <a:srgbClr val="F3EFDF"/>
                </a:solidFill>
                <a:latin typeface="Arial"/>
                <a:cs typeface="Arial"/>
              </a:rPr>
              <a:t>String harmonics are whole-number multiples of the first: f₃ = 3f₁ = 3 × 120 = 360 Hz.</a:t>
            </a:r>
          </a:p>
        </p:txBody>
      </p:sp>
      <p:sp>
        <p:nvSpPr>
          <p:cNvPr id="9" name="text"/>
          <p:cNvSpPr txBox="1"/>
          <p:nvPr/>
        </p:nvSpPr>
        <p:spPr>
          <a:xfrm>
            <a:off x="558800" y="3062605"/>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WHY THE OTHERS TEMPT</a:t>
            </a:r>
          </a:p>
        </p:txBody>
      </p:sp>
      <p:sp>
        <p:nvSpPr>
          <p:cNvPr id="10" name="text"/>
          <p:cNvSpPr txBox="1"/>
          <p:nvPr/>
        </p:nvSpPr>
        <p:spPr>
          <a:xfrm>
            <a:off x="558800" y="327025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A   180 Hz is 1.5 × 120, which is exactly what you get if the first harmonic is taken to be a whole wavelength on the string instead of half of one. Count the picture: the first harmonic is a single lobe, one half-wave. Three half-waves against one half-wave is a factor of three, not a factor of three-halves.</a:t>
            </a:r>
          </a:p>
        </p:txBody>
      </p:sp>
      <p:sp>
        <p:nvSpPr>
          <p:cNvPr id="11" name="text"/>
          <p:cNvSpPr txBox="1"/>
          <p:nvPr/>
        </p:nvSpPr>
        <p:spPr>
          <a:xfrm>
            <a:off x="558800" y="4091940"/>
            <a:ext cx="11074400" cy="643890"/>
          </a:xfrm>
          <a:prstGeom prst="rect">
            <a:avLst/>
          </a:prstGeom>
          <a:noFill/>
        </p:spPr>
        <p:txBody>
          <a:bodyPr wrap="square" lIns="0" tIns="0" rIns="0" bIns="0" anchor="t">
            <a:noAutofit/>
          </a:bodyPr>
          <a:lstStyle/>
          <a:p>
            <a:pPr marL="0" indent="0" algn="l">
              <a:lnSpc>
                <a:spcPct val="100000"/>
              </a:lnSpc>
              <a:buNone/>
            </a:pPr>
            <a:r>
              <a:rPr lang="en-GB" sz="1300" b="0" i="0" dirty="0">
                <a:solidFill>
                  <a:srgbClr val="F3EFDF"/>
                </a:solidFill>
                <a:latin typeface="Arial"/>
                <a:cs typeface="Arial"/>
              </a:rPr>
              <a:t>B   240 Hz is 2f₁ — the second harmonic, the pattern with one node in the middle. It is where you land if the fundamental is counted as the first overtone and then stepped up. The harmonics are numbered so that the nth is simply n times the first, and the third is the one with two nodes between the ends.</a:t>
            </a:r>
          </a:p>
        </p:txBody>
      </p:sp>
      <p:sp>
        <p:nvSpPr>
          <p:cNvPr id="12" name="text"/>
          <p:cNvSpPr txBox="1"/>
          <p:nvPr/>
        </p:nvSpPr>
        <p:spPr>
          <a:xfrm>
            <a:off x="558800" y="479933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E0A93F"/>
                </a:solidFill>
                <a:latin typeface="Arial"/>
                <a:cs typeface="Arial"/>
              </a:rPr>
              <a:t>C   Correct. On a string fixed at both ends the harmonics are whole-number multiples of the first, so f₃ = 3f₁ = 360 Hz — three half-wavelengths tiling the same length, at three times the frequency.</a:t>
            </a:r>
          </a:p>
        </p:txBody>
      </p:sp>
      <p:sp>
        <p:nvSpPr>
          <p:cNvPr id="13" name="panel"/>
          <p:cNvSpPr/>
          <p:nvPr/>
        </p:nvSpPr>
        <p:spPr>
          <a:xfrm>
            <a:off x="558800" y="431800"/>
            <a:ext cx="11074400" cy="12700"/>
          </a:xfrm>
          <a:prstGeom prst="rect">
            <a:avLst/>
          </a:prstGeom>
          <a:solidFill>
            <a:srgbClr val="2F4B45"/>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STANDING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6" name="panel"/>
          <p:cNvSpPr/>
          <p:nvPr/>
        </p:nvSpPr>
        <p:spPr>
          <a:xfrm>
            <a:off x="558800" y="6299200"/>
            <a:ext cx="11074400" cy="12700"/>
          </a:xfrm>
          <a:prstGeom prst="rect">
            <a:avLst/>
          </a:prstGeom>
          <a:solidFill>
            <a:srgbClr val="2F4B45"/>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Standing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25 / 32</a:t>
            </a:r>
          </a:p>
        </p:txBody>
      </p:sp>
    </p:spTree>
  </p:cSld>
  <p:clrMapOvr>
    <a:masterClrMapping/>
  </p:clrMapOvr>
  <p:timing>
    <p:tnLst>
      <p:par>
        <p:cTn id="1" dur="indefinite" restart="never" nodeType="tmRoot">
          <p:childTnLst>
            <p:seq concurrent="1" nextAc="seek">
              <p:cTn id="2" dur="indefinite" nodeType="mainSeq">
                <p:childTnLst>
                  <p:par>
                    <p:cTn id="6" fill="hold">
                      <p:stCondLst>
                        <p:cond delay="indefinite"/>
                      </p:stCondLst>
                      <p:childTnLst>
                        <p:par>
                          <p:cTn id="7"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6"/>
                                        </p:tgtEl>
                                        <p:attrNameLst>
                                          <p:attrName>style.visibility</p:attrName>
                                        </p:attrNameLst>
                                      </p:cBhvr>
                                      <p:to>
                                        <p:strVal val="visible"/>
                                      </p:to>
                                    </p:set>
                                    <p:animEffect transition="in" filter="fade">
                                      <p:cBhvr>
                                        <p:cTn id="5" dur="400"/>
                                        <p:tgtEl>
                                          <p:spTgt spid="6"/>
                                        </p:tgtEl>
                                      </p:cBhvr>
                                    </p:animEffect>
                                  </p:childTnLst>
                                </p:cTn>
                              </p:par>
                            </p:childTnLst>
                          </p:cTn>
                        </p:par>
                      </p:childTnLst>
                    </p:cTn>
                  </p:par>
                  <p:par>
                    <p:cTn id="14" fill="hold">
                      <p:stCondLst>
                        <p:cond delay="indefinite"/>
                      </p:stCondLst>
                      <p:childTnLst>
                        <p:par>
                          <p:cTn id="15" fill="hold">
                            <p:stCondLst>
                              <p:cond delay="0"/>
                            </p:stCondLst>
                            <p:childTnLst>
                              <p:par>
                                <p:cTn id="8" presetID="10" presetClass="entr" presetSubtype="0" fill="hold" grpId="0" nodeType="click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4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400"/>
                                        <p:tgtEl>
                                          <p:spTgt spid="8"/>
                                        </p:tgtEl>
                                      </p:cBhvr>
                                    </p:animEffect>
                                  </p:childTnLst>
                                </p:cTn>
                              </p:par>
                            </p:childTnLst>
                          </p:cTn>
                        </p:par>
                      </p:childTnLst>
                    </p:cTn>
                  </p:par>
                  <p:par>
                    <p:cTn id="22" fill="hold">
                      <p:stCondLst>
                        <p:cond delay="indefinite"/>
                      </p:stCondLst>
                      <p:childTnLst>
                        <p:par>
                          <p:cTn id="23"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400"/>
                                        <p:tgtEl>
                                          <p:spTgt spid="9"/>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4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400"/>
                                        <p:tgtEl>
                                          <p:spTgt spid="11"/>
                                        </p:tgtEl>
                                      </p:cBhvr>
                                    </p:animEffect>
                                  </p:childTnLst>
                                </p:cTn>
                              </p:par>
                            </p:childTnLst>
                          </p:cTn>
                        </p:par>
                      </p:childTnLst>
                    </p:cTn>
                  </p:par>
                  <p:par>
                    <p:cTn id="32" fill="hold">
                      <p:stCondLst>
                        <p:cond delay="indefinite"/>
                      </p:stCondLst>
                      <p:childTnLst>
                        <p:par>
                          <p:cTn id="33"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4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205285"/>
            <a:ext cx="11074400" cy="62738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 tuning fork held over a draining water tube sounds loudest at air-column lengths of 0.19 m and 0.57 m. Taking v = 340 m s⁻¹, find λ and the fork’s frequency.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1 OF 2 · HARD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814027"/>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 tuning fork held over a draining water tube sounds loudest at air-column lengths of 0.19 m and 0.57 m. Taking v = 340 m s⁻¹, find λ and the fork’s frequency.</a:t>
            </a:r>
          </a:p>
        </p:txBody>
      </p:sp>
      <p:sp>
        <p:nvSpPr>
          <p:cNvPr id="9" name="step-number"/>
          <p:cNvSpPr txBox="1"/>
          <p:nvPr/>
        </p:nvSpPr>
        <p:spPr>
          <a:xfrm>
            <a:off x="558800" y="34299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4299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Successive resonances of a closed column are λ/2 apart: λ/2 = 0.57 − 0.19 = 0.38 m → λ = 0.76 m.</a:t>
            </a:r>
          </a:p>
        </p:txBody>
      </p:sp>
      <p:sp>
        <p:nvSpPr>
          <p:cNvPr id="11" name="step-number"/>
          <p:cNvSpPr txBox="1"/>
          <p:nvPr/>
        </p:nvSpPr>
        <p:spPr>
          <a:xfrm>
            <a:off x="558800" y="38236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8236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Check the first: λ/4 = 0.19 m ✓ — the quarter-wave fundamental.</a:t>
            </a:r>
          </a:p>
        </p:txBody>
      </p:sp>
      <p:sp>
        <p:nvSpPr>
          <p:cNvPr id="13" name="step-number"/>
          <p:cNvSpPr txBox="1"/>
          <p:nvPr/>
        </p:nvSpPr>
        <p:spPr>
          <a:xfrm>
            <a:off x="558800" y="4217377"/>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217377"/>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f = v/λ = 340 ÷ 0.76 ≈ 447 Hz ≈ 450 Hz.</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27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1 OF 2 · HARD</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1025547" y="787400"/>
            <a:ext cx="607653" cy="266700"/>
          </a:xfrm>
          <a:prstGeom prst="roundRect">
            <a:avLst>
              <a:gd name="adj" fmla="val 30000"/>
            </a:avLst>
          </a:prstGeom>
          <a:solidFill>
            <a:srgbClr val="E0A93F"/>
          </a:solidFill>
          <a:ln>
            <a:noFill/>
          </a:ln>
        </p:spPr>
      </p:sp>
      <p:sp>
        <p:nvSpPr>
          <p:cNvPr id="6" name="chip"/>
          <p:cNvSpPr txBox="1"/>
          <p:nvPr/>
        </p:nvSpPr>
        <p:spPr>
          <a:xfrm>
            <a:off x="11025547" y="787400"/>
            <a:ext cx="60765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Hard</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3278554"/>
            <a:ext cx="11074400" cy="46228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λ = 0.76 m; f ≈ 450 Hz</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STANDING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Standing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28 / 32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The question</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3084635"/>
            <a:ext cx="11074400" cy="941070"/>
          </a:xfrm>
          <a:prstGeom prst="rect">
            <a:avLst/>
          </a:prstGeom>
          <a:noFill/>
        </p:spPr>
        <p:txBody>
          <a:bodyPr wrap="square" lIns="0" tIns="0" rIns="0" bIns="0" anchor="t">
            <a:noAutofit/>
          </a:bodyPr>
          <a:lstStyle/>
          <a:p>
            <a:pPr marL="0" indent="0" algn="l">
              <a:lnSpc>
                <a:spcPct val="100000"/>
              </a:lnSpc>
              <a:buNone/>
            </a:pPr>
            <a:r>
              <a:rPr lang="en-GB" sz="1900" b="0" i="0" dirty="0">
                <a:solidFill>
                  <a:srgbClr val="102E29"/>
                </a:solidFill>
                <a:latin typeface="Arial"/>
                <a:cs typeface="Arial"/>
              </a:rPr>
              <a:t>An organ builder has a 0.50 m pipe. Compare its fundamental when open at both ends and when closed at one end (v = 340 m s⁻¹), and explain which harmonics each version can play.</a:t>
            </a:r>
          </a:p>
        </p:txBody>
      </p:sp>
      <p:sp>
        <p:nvSpPr>
          <p:cNvPr id="9" name="panel"/>
          <p:cNvSpPr/>
          <p:nvPr/>
        </p:nvSpPr>
        <p:spPr>
          <a:xfrm>
            <a:off x="558800" y="431800"/>
            <a:ext cx="11074400" cy="12700"/>
          </a:xfrm>
          <a:prstGeom prst="rect">
            <a:avLst/>
          </a:prstGeom>
          <a:solidFill>
            <a:srgbClr val="C6C8BB"/>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2" name="panel"/>
          <p:cNvSpPr/>
          <p:nvPr/>
        </p:nvSpPr>
        <p:spPr>
          <a:xfrm>
            <a:off x="558800" y="6299200"/>
            <a:ext cx="11074400" cy="12700"/>
          </a:xfrm>
          <a:prstGeom prst="rect">
            <a:avLst/>
          </a:prstGeom>
          <a:solidFill>
            <a:srgbClr val="C6C8BB"/>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THINK FIRST</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Stop one end of an organ pipe and the note drops a whole octave. You have made the air column shorter — so why does the pitch fall?</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Take answers before you click — the point is the commitment</a:t>
            </a:r>
          </a:p>
        </p:txBody>
      </p:sp>
      <p:sp>
        <p:nvSpPr>
          <p:cNvPr id="6" name="text"/>
          <p:cNvSpPr txBox="1"/>
          <p:nvPr/>
        </p:nvSpPr>
        <p:spPr>
          <a:xfrm>
            <a:off x="558800" y="1854200"/>
            <a:ext cx="6146800" cy="112268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Shorter strings give higher notes, shorter pipes give higher notes, and everyone has proved it by covering the holes on a recorder. This pipe just got shorter and went down.</a:t>
            </a:r>
          </a:p>
        </p:txBody>
      </p:sp>
      <p:sp>
        <p:nvSpPr>
          <p:cNvPr id="7" name="text"/>
          <p:cNvSpPr txBox="1"/>
          <p:nvPr/>
        </p:nvSpPr>
        <p:spPr>
          <a:xfrm>
            <a:off x="558800" y="3154680"/>
            <a:ext cx="61468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ANSWER</a:t>
            </a:r>
          </a:p>
        </p:txBody>
      </p:sp>
      <p:sp>
        <p:nvSpPr>
          <p:cNvPr id="8" name="text"/>
          <p:cNvSpPr txBox="1"/>
          <p:nvPr/>
        </p:nvSpPr>
        <p:spPr>
          <a:xfrm>
            <a:off x="558800" y="3362325"/>
            <a:ext cx="6146800" cy="1964690"/>
          </a:xfrm>
          <a:prstGeom prst="rect">
            <a:avLst/>
          </a:prstGeom>
          <a:noFill/>
        </p:spPr>
        <p:txBody>
          <a:bodyPr wrap="square" lIns="0" tIns="0" rIns="0" bIns="0" anchor="t">
            <a:noAutofit/>
          </a:bodyPr>
          <a:lstStyle/>
          <a:p>
            <a:pPr marL="0" indent="0" algn="l">
              <a:lnSpc>
                <a:spcPct val="100000"/>
              </a:lnSpc>
              <a:buNone/>
            </a:pPr>
            <a:r>
              <a:rPr lang="en-GB" sz="1700" b="0" i="0" dirty="0">
                <a:solidFill>
                  <a:srgbClr val="E0A93F"/>
                </a:solidFill>
                <a:latin typeface="Arial"/>
                <a:cs typeface="Arial"/>
              </a:rPr>
              <a:t>Because a stopped end has to hold a node and an open end an antinode, and the shortest pattern satisfying that is a quarter of a wavelength — where the open pipe fitted half of one. The wavelength doubles, so the frequency halves. The length of the pipe did not change at all; what changed is how much of a wave has to fit inside it.</a:t>
            </a:r>
          </a:p>
        </p:txBody>
      </p:sp>
      <p:sp>
        <p:nvSpPr>
          <p:cNvPr id="9" name="panel"/>
          <p:cNvSpPr/>
          <p:nvPr/>
        </p:nvSpPr>
        <p:spPr>
          <a:xfrm>
            <a:off x="7010400" y="1854200"/>
            <a:ext cx="4622800" cy="2836872"/>
          </a:xfrm>
          <a:prstGeom prst="rect">
            <a:avLst/>
          </a:prstGeom>
          <a:solidFill>
            <a:srgbClr val="FFFFFF"/>
          </a:solidFill>
          <a:ln w="9525">
            <a:solidFill>
              <a:srgbClr val="C6C8BB"/>
            </a:solidFill>
          </a:ln>
        </p:spPr>
      </p:sp>
      <p:pic>
        <p:nvPicPr>
          <p:cNvPr id="10" name="A 0.50 m pipe drawn open at both ends with an arrow showing where it is blown, and beneath it the same 0.50 m pipe with a stopper filling the far end, both drawn empty with no wave inside either of them." descr="A 0.50 m pipe drawn open at both ends with an arrow showing where it is blown, and beneath it the same 0.50 m pipe with a stopper filling the far end, both drawn empty with no wave inside either of them."/>
          <p:cNvPicPr>
            <a:picLocks noChangeAspect="1"/>
          </p:cNvPicPr>
          <p:nvPr/>
        </p:nvPicPr>
        <p:blipFill>
          <a:blip r:embed="rId3"/>
          <a:stretch>
            <a:fillRect/>
          </a:stretch>
        </p:blipFill>
        <p:spPr>
          <a:xfrm>
            <a:off x="7124700" y="1968500"/>
            <a:ext cx="4394200" cy="2608272"/>
          </a:xfrm>
          <a:prstGeom prst="rect">
            <a:avLst/>
          </a:prstGeom>
        </p:spPr>
      </p:pic>
      <p:sp>
        <p:nvSpPr>
          <p:cNvPr id="11" name="text"/>
          <p:cNvSpPr txBox="1"/>
          <p:nvPr/>
        </p:nvSpPr>
        <p:spPr>
          <a:xfrm>
            <a:off x="7010400" y="4754572"/>
            <a:ext cx="4622800" cy="792480"/>
          </a:xfrm>
          <a:prstGeom prst="rect">
            <a:avLst/>
          </a:prstGeom>
          <a:noFill/>
        </p:spPr>
        <p:txBody>
          <a:bodyPr wrap="square" lIns="0" tIns="0" rIns="0" bIns="0" anchor="t">
            <a:noAutofit/>
          </a:bodyPr>
          <a:lstStyle/>
          <a:p>
            <a:pPr marL="0" indent="0" algn="ctr">
              <a:lnSpc>
                <a:spcPct val="100000"/>
              </a:lnSpc>
              <a:buNone/>
            </a:pPr>
            <a:r>
              <a:rPr lang="en-GB" sz="1200" b="0" i="1" dirty="0">
                <a:solidFill>
                  <a:srgbClr val="4C5F59"/>
                </a:solidFill>
                <a:latin typeface="Arial"/>
                <a:cs typeface="Arial"/>
              </a:rPr>
              <a:t>A 0.50 m pipe drawn open at both ends with an arrow showing where it is blown, and beneath it the same 0.50 m pipe with a stopper filling the far end, both drawn empty with no wave inside either of them.</a:t>
            </a:r>
          </a:p>
        </p:txBody>
      </p:sp>
      <p:sp>
        <p:nvSpPr>
          <p:cNvPr id="12" name="text"/>
          <p:cNvSpPr txBox="1"/>
          <p:nvPr/>
        </p:nvSpPr>
        <p:spPr>
          <a:xfrm>
            <a:off x="7010400" y="5597852"/>
            <a:ext cx="4622800" cy="181610"/>
          </a:xfrm>
          <a:prstGeom prst="rect">
            <a:avLst/>
          </a:prstGeom>
          <a:noFill/>
        </p:spPr>
        <p:txBody>
          <a:bodyPr wrap="square" lIns="0" tIns="0" rIns="0" bIns="0" anchor="t">
            <a:noAutofit/>
          </a:bodyPr>
          <a:lstStyle/>
          <a:p>
            <a:pPr marL="0" indent="0" algn="ctr">
              <a:lnSpc>
                <a:spcPct val="100000"/>
              </a:lnSpc>
              <a:buNone/>
            </a:pPr>
            <a:r>
              <a:rPr lang="en-GB" sz="1100" b="1" i="0" u="sng" dirty="0">
                <a:solidFill>
                  <a:srgbClr val="102E29"/>
                </a:solidFill>
                <a:hlinkClick r:id="rId4"/>
                <a:latin typeface="Arial"/>
                <a:cs typeface="Arial"/>
              </a:rPr>
              <a:t>The live version of this figure — click here</a:t>
            </a:r>
          </a:p>
        </p:txBody>
      </p:sp>
      <p:sp>
        <p:nvSpPr>
          <p:cNvPr id="13" name="panel"/>
          <p:cNvSpPr/>
          <p:nvPr/>
        </p:nvSpPr>
        <p:spPr>
          <a:xfrm>
            <a:off x="558800" y="431800"/>
            <a:ext cx="11074400" cy="12700"/>
          </a:xfrm>
          <a:prstGeom prst="rect">
            <a:avLst/>
          </a:prstGeom>
          <a:solidFill>
            <a:srgbClr val="C6C8BB"/>
          </a:solidFill>
          <a:ln>
            <a:noFill/>
          </a:ln>
        </p:spPr>
      </p:sp>
      <p:sp>
        <p:nvSpPr>
          <p:cNvPr id="14"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5"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6" name="panel"/>
          <p:cNvSpPr/>
          <p:nvPr/>
        </p:nvSpPr>
        <p:spPr>
          <a:xfrm>
            <a:off x="558800" y="6299200"/>
            <a:ext cx="11074400" cy="12700"/>
          </a:xfrm>
          <a:prstGeom prst="rect">
            <a:avLst/>
          </a:prstGeom>
          <a:solidFill>
            <a:srgbClr val="C6C8BB"/>
          </a:solidFill>
          <a:ln>
            <a:noFill/>
          </a:ln>
        </p:spPr>
      </p:sp>
      <p:sp>
        <p:nvSpPr>
          <p:cNvPr id="17"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8"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7"/>
                                        </p:tgtEl>
                                        <p:attrNameLst>
                                          <p:attrName>style.visibility</p:attrName>
                                        </p:attrNameLst>
                                      </p:cBhvr>
                                      <p:to>
                                        <p:strVal val="visible"/>
                                      </p:to>
                                    </p:set>
                                    <p:animEffect transition="in" filter="fade">
                                      <p:cBhvr>
                                        <p:cTn id="5" dur="400"/>
                                        <p:tgtEl>
                                          <p:spTgt spid="7"/>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8"/>
                                        </p:tgtEl>
                                        <p:attrNameLst>
                                          <p:attrName>style.visibility</p:attrName>
                                        </p:attrNameLst>
                                      </p:cBhvr>
                                      <p:to>
                                        <p:strVal val="visible"/>
                                      </p:to>
                                    </p:set>
                                    <p:animEffect transition="in" filter="fade">
                                      <p:cBhvr>
                                        <p:cTn id="8" dur="4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EXTENSION 2 OF 2 · CHALLENGING · THE WORKING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How to solve it</a:t>
            </a:r>
          </a:p>
        </p:txBody>
      </p:sp>
      <p:sp>
        <p:nvSpPr>
          <p:cNvPr id="4" name="panel"/>
          <p:cNvSpPr/>
          <p:nvPr/>
        </p:nvSpPr>
        <p:spPr>
          <a:xfrm>
            <a:off x="558800" y="1574800"/>
            <a:ext cx="508000" cy="31750"/>
          </a:xfrm>
          <a:prstGeom prst="rect">
            <a:avLst/>
          </a:prstGeom>
          <a:solidFill>
            <a:srgbClr val="EF5C3E"/>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Worked examples — I do, we do — one step revealed at a time</a:t>
            </a:r>
          </a:p>
        </p:txBody>
      </p:sp>
      <p:sp>
        <p:nvSpPr>
          <p:cNvPr id="8" name="text"/>
          <p:cNvSpPr txBox="1"/>
          <p:nvPr/>
        </p:nvSpPr>
        <p:spPr>
          <a:xfrm>
            <a:off x="558800" y="2740269"/>
            <a:ext cx="11074400" cy="412750"/>
          </a:xfrm>
          <a:prstGeom prst="rect">
            <a:avLst/>
          </a:prstGeom>
          <a:noFill/>
        </p:spPr>
        <p:txBody>
          <a:bodyPr wrap="square" lIns="0" tIns="0" rIns="0" bIns="0" anchor="t">
            <a:noAutofit/>
          </a:bodyPr>
          <a:lstStyle/>
          <a:p>
            <a:pPr marL="0" indent="0" algn="l">
              <a:lnSpc>
                <a:spcPct val="100000"/>
              </a:lnSpc>
              <a:buNone/>
            </a:pPr>
            <a:r>
              <a:rPr lang="en-GB" sz="1250" b="0" i="1" dirty="0">
                <a:solidFill>
                  <a:srgbClr val="4C5F59"/>
                </a:solidFill>
                <a:latin typeface="Arial"/>
                <a:cs typeface="Arial"/>
              </a:rPr>
              <a:t>An organ builder has a 0.50 m pipe. Compare its fundamental when open at both ends and when closed at one end (v = 340 m s⁻¹), and explain which harmonics each version can play.</a:t>
            </a:r>
          </a:p>
        </p:txBody>
      </p:sp>
      <p:sp>
        <p:nvSpPr>
          <p:cNvPr id="9" name="step-number"/>
          <p:cNvSpPr txBox="1"/>
          <p:nvPr/>
        </p:nvSpPr>
        <p:spPr>
          <a:xfrm>
            <a:off x="558800" y="33562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1.</a:t>
            </a:r>
          </a:p>
        </p:txBody>
      </p:sp>
      <p:sp>
        <p:nvSpPr>
          <p:cNvPr id="10" name="step"/>
          <p:cNvSpPr txBox="1"/>
          <p:nvPr/>
        </p:nvSpPr>
        <p:spPr>
          <a:xfrm>
            <a:off x="939800" y="33562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Open–open: antinode at each end, λ = 2L = 1.0 m → f₁ = 340 Hz, with every harmonic n = 1, 2, 3, … available.</a:t>
            </a:r>
          </a:p>
        </p:txBody>
      </p:sp>
      <p:sp>
        <p:nvSpPr>
          <p:cNvPr id="11" name="step-number"/>
          <p:cNvSpPr txBox="1"/>
          <p:nvPr/>
        </p:nvSpPr>
        <p:spPr>
          <a:xfrm>
            <a:off x="558800" y="3749919"/>
            <a:ext cx="381000" cy="222885"/>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2.</a:t>
            </a:r>
          </a:p>
        </p:txBody>
      </p:sp>
      <p:sp>
        <p:nvSpPr>
          <p:cNvPr id="12" name="step"/>
          <p:cNvSpPr txBox="1"/>
          <p:nvPr/>
        </p:nvSpPr>
        <p:spPr>
          <a:xfrm>
            <a:off x="939800" y="3749919"/>
            <a:ext cx="10693400" cy="222885"/>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Closed–open: node at the closed end, λ = 4L = 2.0 m → f₁ = 170 Hz — a full octave lower from the same pipe.</a:t>
            </a:r>
          </a:p>
        </p:txBody>
      </p:sp>
      <p:sp>
        <p:nvSpPr>
          <p:cNvPr id="13" name="step-number"/>
          <p:cNvSpPr txBox="1"/>
          <p:nvPr/>
        </p:nvSpPr>
        <p:spPr>
          <a:xfrm>
            <a:off x="558800" y="4143619"/>
            <a:ext cx="381000" cy="445770"/>
          </a:xfrm>
          <a:prstGeom prst="rect">
            <a:avLst/>
          </a:prstGeom>
          <a:noFill/>
        </p:spPr>
        <p:txBody>
          <a:bodyPr wrap="square" lIns="0" tIns="0" rIns="0" bIns="0" anchor="t">
            <a:noAutofit/>
          </a:bodyPr>
          <a:lstStyle/>
          <a:p>
            <a:pPr marL="0" indent="0" algn="l">
              <a:lnSpc>
                <a:spcPct val="100000"/>
              </a:lnSpc>
              <a:buNone/>
            </a:pPr>
            <a:r>
              <a:rPr lang="en-GB" sz="1350" b="1" i="0" dirty="0">
                <a:solidFill>
                  <a:srgbClr val="EF5C3E"/>
                </a:solidFill>
                <a:latin typeface="Arial"/>
                <a:cs typeface="Arial"/>
              </a:rPr>
              <a:t>3.</a:t>
            </a:r>
          </a:p>
        </p:txBody>
      </p:sp>
      <p:sp>
        <p:nvSpPr>
          <p:cNvPr id="14" name="step"/>
          <p:cNvSpPr txBox="1"/>
          <p:nvPr/>
        </p:nvSpPr>
        <p:spPr>
          <a:xfrm>
            <a:off x="939800" y="4143619"/>
            <a:ext cx="10693400" cy="445770"/>
          </a:xfrm>
          <a:prstGeom prst="rect">
            <a:avLst/>
          </a:prstGeom>
          <a:noFill/>
        </p:spPr>
        <p:txBody>
          <a:bodyPr wrap="square" lIns="0" tIns="0" rIns="0" bIns="0" anchor="t">
            <a:noAutofit/>
          </a:bodyPr>
          <a:lstStyle/>
          <a:p>
            <a:pPr marL="0" indent="0" algn="l">
              <a:lnSpc>
                <a:spcPct val="100000"/>
              </a:lnSpc>
              <a:buNone/>
            </a:pPr>
            <a:r>
              <a:rPr lang="en-GB" sz="1350" b="0" i="0" dirty="0">
                <a:solidFill>
                  <a:srgbClr val="102E29"/>
                </a:solidFill>
                <a:latin typeface="Arial"/>
                <a:cs typeface="Arial"/>
              </a:rPr>
              <a:t>The closed pipe only supports odd harmonics (170, 510, 850 Hz …): an even harmonic would need a node at the open end, which the boundary forbids. That missing-evens spectrum is why closed pipes sound hollower.</a:t>
            </a:r>
          </a:p>
        </p:txBody>
      </p:sp>
      <p:sp>
        <p:nvSpPr>
          <p:cNvPr id="15" name="panel"/>
          <p:cNvSpPr/>
          <p:nvPr/>
        </p:nvSpPr>
        <p:spPr>
          <a:xfrm>
            <a:off x="558800" y="431800"/>
            <a:ext cx="11074400" cy="12700"/>
          </a:xfrm>
          <a:prstGeom prst="rect">
            <a:avLst/>
          </a:prstGeom>
          <a:solidFill>
            <a:srgbClr val="C6C8BB"/>
          </a:solidFill>
          <a:ln>
            <a:noFill/>
          </a:ln>
        </p:spPr>
      </p:sp>
      <p:sp>
        <p:nvSpPr>
          <p:cNvPr id="16"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7"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8" name="panel"/>
          <p:cNvSpPr/>
          <p:nvPr/>
        </p:nvSpPr>
        <p:spPr>
          <a:xfrm>
            <a:off x="558800" y="6299200"/>
            <a:ext cx="11074400" cy="12700"/>
          </a:xfrm>
          <a:prstGeom prst="rect">
            <a:avLst/>
          </a:prstGeom>
          <a:solidFill>
            <a:srgbClr val="C6C8BB"/>
          </a:solidFill>
          <a:ln>
            <a:noFill/>
          </a:ln>
        </p:spPr>
      </p:sp>
      <p:sp>
        <p:nvSpPr>
          <p:cNvPr id="19"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20"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30 / 32</a:t>
            </a:r>
          </a:p>
        </p:txBody>
      </p:sp>
    </p:spTree>
  </p:cSld>
  <p:clrMapOvr>
    <a:masterClrMapping/>
  </p:clrMapOvr>
  <p:timing>
    <p:tnLst>
      <p:par>
        <p:cTn id="1" dur="indefinite" restart="never" nodeType="tmRoot">
          <p:childTnLst>
            <p:seq concurrent="1" nextAc="seek">
              <p:cTn id="2" dur="indefinite" nodeType="mainSeq">
                <p:childTnLst>
                  <p:par>
                    <p:cTn id="9" fill="hold">
                      <p:stCondLst>
                        <p:cond delay="indefinite"/>
                      </p:stCondLst>
                      <p:childTnLst>
                        <p:par>
                          <p:cTn id="10" fill="hold">
                            <p:stCondLst>
                              <p:cond delay="0"/>
                            </p:stCondLst>
                            <p:childTnLst>
                              <p:par>
                                <p:cTn id="3" presetID="10" presetClass="entr" presetSubtype="0" fill="hold" grpId="0" nodeType="clickEffect">
                                  <p:stCondLst>
                                    <p:cond delay="0"/>
                                  </p:stCondLst>
                                  <p:childTnLst>
                                    <p:set>
                                      <p:cBhvr>
                                        <p:cTn id="4" dur="1" fill="hold">
                                          <p:stCondLst>
                                            <p:cond delay="0"/>
                                          </p:stCondLst>
                                        </p:cTn>
                                        <p:tgtEl>
                                          <p:spTgt spid="9"/>
                                        </p:tgtEl>
                                        <p:attrNameLst>
                                          <p:attrName>style.visibility</p:attrName>
                                        </p:attrNameLst>
                                      </p:cBhvr>
                                      <p:to>
                                        <p:strVal val="visible"/>
                                      </p:to>
                                    </p:set>
                                    <p:animEffect transition="in" filter="fade">
                                      <p:cBhvr>
                                        <p:cTn id="5" dur="400"/>
                                        <p:tgtEl>
                                          <p:spTgt spid="9"/>
                                        </p:tgtEl>
                                      </p:cBhvr>
                                    </p:animEffect>
                                  </p:childTnLst>
                                </p:cTn>
                              </p:par>
                              <p:par>
                                <p:cTn id="6" presetID="10" presetClass="entr" presetSubtype="0" fill="hold" grpId="0" nodeType="withEffect">
                                  <p:stCondLst>
                                    <p:cond delay="0"/>
                                  </p:stCondLst>
                                  <p:childTnLst>
                                    <p:set>
                                      <p:cBhvr>
                                        <p:cTn id="7" dur="1" fill="hold">
                                          <p:stCondLst>
                                            <p:cond delay="0"/>
                                          </p:stCondLst>
                                        </p:cTn>
                                        <p:tgtEl>
                                          <p:spTgt spid="10"/>
                                        </p:tgtEl>
                                        <p:attrNameLst>
                                          <p:attrName>style.visibility</p:attrName>
                                        </p:attrNameLst>
                                      </p:cBhvr>
                                      <p:to>
                                        <p:strVal val="visible"/>
                                      </p:to>
                                    </p:set>
                                    <p:animEffect transition="in" filter="fade">
                                      <p:cBhvr>
                                        <p:cTn id="8" dur="4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4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400"/>
                                        <p:tgtEl>
                                          <p:spTgt spid="12"/>
                                        </p:tgtEl>
                                      </p:cBhvr>
                                    </p:animEffect>
                                  </p:childTnLst>
                                </p:cTn>
                              </p:par>
                            </p:childTnLst>
                          </p:cTn>
                        </p:par>
                      </p:childTnLst>
                    </p:cTn>
                  </p:par>
                  <p:par>
                    <p:cTn id="25" fill="hold">
                      <p:stCondLst>
                        <p:cond delay="indefinite"/>
                      </p:stCondLst>
                      <p:childTnLst>
                        <p:par>
                          <p:cTn id="26"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400"/>
                                        <p:tgtEl>
                                          <p:spTgt spid="13"/>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4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A9BDB6"/>
                </a:solidFill>
                <a:latin typeface="Arial"/>
                <a:cs typeface="Arial"/>
              </a:rPr>
              <a:t>EXTENSION 2 OF 2 · CHALLENGING</a:t>
            </a:r>
          </a:p>
        </p:txBody>
      </p:sp>
      <p:sp>
        <p:nvSpPr>
          <p:cNvPr id="3" name="heading"/>
          <p:cNvSpPr txBox="1"/>
          <p:nvPr/>
        </p:nvSpPr>
        <p:spPr>
          <a:xfrm>
            <a:off x="558800" y="762000"/>
            <a:ext cx="77470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F3EFDF"/>
                </a:solidFill>
                <a:latin typeface="Arial"/>
                <a:cs typeface="Arial"/>
              </a:rPr>
              <a:t>Answer</a:t>
            </a:r>
          </a:p>
        </p:txBody>
      </p:sp>
      <p:sp>
        <p:nvSpPr>
          <p:cNvPr id="4" name="panel"/>
          <p:cNvSpPr/>
          <p:nvPr/>
        </p:nvSpPr>
        <p:spPr>
          <a:xfrm>
            <a:off x="558800" y="1574800"/>
            <a:ext cx="508000" cy="31750"/>
          </a:xfrm>
          <a:prstGeom prst="rect">
            <a:avLst/>
          </a:prstGeom>
          <a:solidFill>
            <a:srgbClr val="E0A93F"/>
          </a:solidFill>
          <a:ln>
            <a:noFill/>
          </a:ln>
        </p:spPr>
      </p:sp>
      <p:sp>
        <p:nvSpPr>
          <p:cNvPr id="5" name="panel"/>
          <p:cNvSpPr/>
          <p:nvPr/>
        </p:nvSpPr>
        <p:spPr>
          <a:xfrm>
            <a:off x="10547542" y="787400"/>
            <a:ext cx="1085658" cy="266700"/>
          </a:xfrm>
          <a:prstGeom prst="roundRect">
            <a:avLst>
              <a:gd name="adj" fmla="val 30000"/>
            </a:avLst>
          </a:prstGeom>
          <a:solidFill>
            <a:srgbClr val="E0A93F"/>
          </a:solidFill>
          <a:ln>
            <a:noFill/>
          </a:ln>
        </p:spPr>
      </p:sp>
      <p:sp>
        <p:nvSpPr>
          <p:cNvPr id="6" name="chip"/>
          <p:cNvSpPr txBox="1"/>
          <p:nvPr/>
        </p:nvSpPr>
        <p:spPr>
          <a:xfrm>
            <a:off x="10547542" y="787400"/>
            <a:ext cx="1085658"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Challenging</a:t>
            </a:r>
          </a:p>
        </p:txBody>
      </p:sp>
      <p:sp>
        <p:nvSpPr>
          <p:cNvPr id="7"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Worked examples — I do, we do — one step revealed at a time</a:t>
            </a:r>
          </a:p>
        </p:txBody>
      </p:sp>
      <p:sp>
        <p:nvSpPr>
          <p:cNvPr id="8" name="text"/>
          <p:cNvSpPr txBox="1"/>
          <p:nvPr/>
        </p:nvSpPr>
        <p:spPr>
          <a:xfrm>
            <a:off x="558800" y="2922954"/>
            <a:ext cx="11074400" cy="1386840"/>
          </a:xfrm>
          <a:prstGeom prst="rect">
            <a:avLst/>
          </a:prstGeom>
          <a:noFill/>
        </p:spPr>
        <p:txBody>
          <a:bodyPr wrap="square" lIns="0" tIns="0" rIns="0" bIns="0" anchor="t">
            <a:noAutofit/>
          </a:bodyPr>
          <a:lstStyle/>
          <a:p>
            <a:pPr marL="0" indent="0" algn="l">
              <a:lnSpc>
                <a:spcPct val="100000"/>
              </a:lnSpc>
              <a:buNone/>
            </a:pPr>
            <a:r>
              <a:rPr lang="en-GB" sz="2800" b="1" i="0" dirty="0">
                <a:solidFill>
                  <a:srgbClr val="E0A93F"/>
                </a:solidFill>
                <a:latin typeface="Arial"/>
                <a:cs typeface="Arial"/>
              </a:rPr>
              <a:t>Open: 340 Hz, all harmonics. Closed: 170 Hz, odd harmonics only — an octave lower with a hollower timbre</a:t>
            </a:r>
          </a:p>
        </p:txBody>
      </p:sp>
      <p:sp>
        <p:nvSpPr>
          <p:cNvPr id="9" name="panel"/>
          <p:cNvSpPr/>
          <p:nvPr/>
        </p:nvSpPr>
        <p:spPr>
          <a:xfrm>
            <a:off x="558800" y="431800"/>
            <a:ext cx="11074400" cy="12700"/>
          </a:xfrm>
          <a:prstGeom prst="rect">
            <a:avLst/>
          </a:prstGeom>
          <a:solidFill>
            <a:srgbClr val="2F4B45"/>
          </a:solidFill>
          <a:ln>
            <a:noFill/>
          </a:ln>
        </p:spPr>
      </p:sp>
      <p:sp>
        <p:nvSpPr>
          <p:cNvPr id="10"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OSCILLATIONS  ·  STANDING WAVES</a:t>
            </a:r>
          </a:p>
        </p:txBody>
      </p:sp>
      <p:sp>
        <p:nvSpPr>
          <p:cNvPr id="11"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LESSON</a:t>
            </a:r>
          </a:p>
        </p:txBody>
      </p:sp>
      <p:sp>
        <p:nvSpPr>
          <p:cNvPr id="12" name="panel"/>
          <p:cNvSpPr/>
          <p:nvPr/>
        </p:nvSpPr>
        <p:spPr>
          <a:xfrm>
            <a:off x="558800" y="6299200"/>
            <a:ext cx="11074400" cy="12700"/>
          </a:xfrm>
          <a:prstGeom prst="rect">
            <a:avLst/>
          </a:prstGeom>
          <a:solidFill>
            <a:srgbClr val="2F4B45"/>
          </a:solidFill>
          <a:ln>
            <a:noFill/>
          </a:ln>
        </p:spPr>
      </p:sp>
      <p:sp>
        <p:nvSpPr>
          <p:cNvPr id="13"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Oscillations — Standing Waves. Built by GioPhysics from the lesson's own copy; nothing on these slides is re-authored.</a:t>
            </a:r>
          </a:p>
        </p:txBody>
      </p:sp>
      <p:sp>
        <p:nvSpPr>
          <p:cNvPr id="14"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OSCILLATIONS</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Where to go next</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Plenary — What to take away, what to practise next</a:t>
            </a:r>
          </a:p>
        </p:txBody>
      </p:sp>
      <p:sp>
        <p:nvSpPr>
          <p:cNvPr id="6" name="panel"/>
          <p:cNvSpPr/>
          <p:nvPr/>
        </p:nvSpPr>
        <p:spPr>
          <a:xfrm>
            <a:off x="558800" y="1866900"/>
            <a:ext cx="838200" cy="190500"/>
          </a:xfrm>
          <a:prstGeom prst="roundRect">
            <a:avLst>
              <a:gd name="adj" fmla="val 30000"/>
            </a:avLst>
          </a:prstGeom>
          <a:noFill/>
          <a:ln w="9525">
            <a:solidFill>
              <a:srgbClr val="C6C8BB"/>
            </a:solidFill>
          </a:ln>
        </p:spPr>
      </p:sp>
      <p:sp>
        <p:nvSpPr>
          <p:cNvPr id="7" name="hint"/>
          <p:cNvSpPr txBox="1"/>
          <p:nvPr/>
        </p:nvSpPr>
        <p:spPr>
          <a:xfrm>
            <a:off x="558800" y="186690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Next</a:t>
            </a:r>
          </a:p>
        </p:txBody>
      </p:sp>
      <p:sp>
        <p:nvSpPr>
          <p:cNvPr id="8" name="text"/>
          <p:cNvSpPr txBox="1"/>
          <p:nvPr/>
        </p:nvSpPr>
        <p:spPr>
          <a:xfrm>
            <a:off x="1549400" y="185420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3"/>
                <a:latin typeface="Arial"/>
                <a:cs typeface="Arial"/>
              </a:rPr>
              <a:t>23.6 Oscillations Calculus</a:t>
            </a:r>
          </a:p>
        </p:txBody>
      </p:sp>
      <p:sp>
        <p:nvSpPr>
          <p:cNvPr id="9" name="text"/>
          <p:cNvSpPr txBox="1"/>
          <p:nvPr/>
        </p:nvSpPr>
        <p:spPr>
          <a:xfrm>
            <a:off x="558800" y="209423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https://giophysics.com/chapter-45/oscillations-calculus/</a:t>
            </a:r>
          </a:p>
        </p:txBody>
      </p:sp>
      <p:sp>
        <p:nvSpPr>
          <p:cNvPr id="10" name="panel"/>
          <p:cNvSpPr/>
          <p:nvPr/>
        </p:nvSpPr>
        <p:spPr>
          <a:xfrm>
            <a:off x="558800" y="2407285"/>
            <a:ext cx="838200" cy="190500"/>
          </a:xfrm>
          <a:prstGeom prst="roundRect">
            <a:avLst>
              <a:gd name="adj" fmla="val 30000"/>
            </a:avLst>
          </a:prstGeom>
          <a:noFill/>
          <a:ln w="9525">
            <a:solidFill>
              <a:srgbClr val="C6C8BB"/>
            </a:solidFill>
          </a:ln>
        </p:spPr>
      </p:sp>
      <p:sp>
        <p:nvSpPr>
          <p:cNvPr id="11" name="hint"/>
          <p:cNvSpPr txBox="1"/>
          <p:nvPr/>
        </p:nvSpPr>
        <p:spPr>
          <a:xfrm>
            <a:off x="558800" y="240728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Lesson</a:t>
            </a:r>
          </a:p>
        </p:txBody>
      </p:sp>
      <p:sp>
        <p:nvSpPr>
          <p:cNvPr id="12" name="text"/>
          <p:cNvSpPr txBox="1"/>
          <p:nvPr/>
        </p:nvSpPr>
        <p:spPr>
          <a:xfrm>
            <a:off x="1549400" y="239458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4"/>
                <a:latin typeface="Arial"/>
                <a:cs typeface="Arial"/>
              </a:rPr>
              <a:t>This lesson on giophysics.com</a:t>
            </a:r>
          </a:p>
        </p:txBody>
      </p:sp>
      <p:sp>
        <p:nvSpPr>
          <p:cNvPr id="13" name="text"/>
          <p:cNvSpPr txBox="1"/>
          <p:nvPr/>
        </p:nvSpPr>
        <p:spPr>
          <a:xfrm>
            <a:off x="558800" y="263461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https://giophysics.com/chapter-45/standing-waves/</a:t>
            </a:r>
          </a:p>
        </p:txBody>
      </p:sp>
      <p:sp>
        <p:nvSpPr>
          <p:cNvPr id="14" name="panel"/>
          <p:cNvSpPr/>
          <p:nvPr/>
        </p:nvSpPr>
        <p:spPr>
          <a:xfrm>
            <a:off x="558800" y="2947670"/>
            <a:ext cx="838200" cy="190500"/>
          </a:xfrm>
          <a:prstGeom prst="roundRect">
            <a:avLst>
              <a:gd name="adj" fmla="val 30000"/>
            </a:avLst>
          </a:prstGeom>
          <a:noFill/>
          <a:ln w="9525">
            <a:solidFill>
              <a:srgbClr val="C6C8BB"/>
            </a:solidFill>
          </a:ln>
        </p:spPr>
      </p:sp>
      <p:sp>
        <p:nvSpPr>
          <p:cNvPr id="15" name="hint"/>
          <p:cNvSpPr txBox="1"/>
          <p:nvPr/>
        </p:nvSpPr>
        <p:spPr>
          <a:xfrm>
            <a:off x="558800" y="294767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Live</a:t>
            </a:r>
          </a:p>
        </p:txBody>
      </p:sp>
      <p:sp>
        <p:nvSpPr>
          <p:cNvPr id="16" name="text"/>
          <p:cNvSpPr txBox="1"/>
          <p:nvPr/>
        </p:nvSpPr>
        <p:spPr>
          <a:xfrm>
            <a:off x="1549400" y="293497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5"/>
                <a:latin typeface="Arial"/>
                <a:cs typeface="Arial"/>
              </a:rPr>
              <a:t>The live, interactive version of these slides</a:t>
            </a:r>
          </a:p>
        </p:txBody>
      </p:sp>
      <p:sp>
        <p:nvSpPr>
          <p:cNvPr id="17" name="text"/>
          <p:cNvSpPr txBox="1"/>
          <p:nvPr/>
        </p:nvSpPr>
        <p:spPr>
          <a:xfrm>
            <a:off x="558800" y="317500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https://giophysics.com/chapter-45/presentation/?lesson=standing</a:t>
            </a:r>
          </a:p>
        </p:txBody>
      </p:sp>
      <p:sp>
        <p:nvSpPr>
          <p:cNvPr id="18" name="panel"/>
          <p:cNvSpPr/>
          <p:nvPr/>
        </p:nvSpPr>
        <p:spPr>
          <a:xfrm>
            <a:off x="558800" y="3488055"/>
            <a:ext cx="838200" cy="190500"/>
          </a:xfrm>
          <a:prstGeom prst="roundRect">
            <a:avLst>
              <a:gd name="adj" fmla="val 30000"/>
            </a:avLst>
          </a:prstGeom>
          <a:noFill/>
          <a:ln w="9525">
            <a:solidFill>
              <a:srgbClr val="C6C8BB"/>
            </a:solidFill>
          </a:ln>
        </p:spPr>
      </p:sp>
      <p:sp>
        <p:nvSpPr>
          <p:cNvPr id="19" name="hint"/>
          <p:cNvSpPr txBox="1"/>
          <p:nvPr/>
        </p:nvSpPr>
        <p:spPr>
          <a:xfrm>
            <a:off x="558800" y="3488055"/>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Chapter</a:t>
            </a:r>
          </a:p>
        </p:txBody>
      </p:sp>
      <p:sp>
        <p:nvSpPr>
          <p:cNvPr id="20" name="text"/>
          <p:cNvSpPr txBox="1"/>
          <p:nvPr/>
        </p:nvSpPr>
        <p:spPr>
          <a:xfrm>
            <a:off x="1549400" y="3475355"/>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6"/>
                <a:latin typeface="Arial"/>
                <a:cs typeface="Arial"/>
              </a:rPr>
              <a:t>All Oscillations lessons</a:t>
            </a:r>
          </a:p>
        </p:txBody>
      </p:sp>
      <p:sp>
        <p:nvSpPr>
          <p:cNvPr id="21" name="text"/>
          <p:cNvSpPr txBox="1"/>
          <p:nvPr/>
        </p:nvSpPr>
        <p:spPr>
          <a:xfrm>
            <a:off x="558800" y="3715385"/>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https://giophysics.com/chapter-45/</a:t>
            </a:r>
          </a:p>
        </p:txBody>
      </p:sp>
      <p:sp>
        <p:nvSpPr>
          <p:cNvPr id="22" name="panel"/>
          <p:cNvSpPr/>
          <p:nvPr/>
        </p:nvSpPr>
        <p:spPr>
          <a:xfrm>
            <a:off x="558800" y="4028440"/>
            <a:ext cx="838200" cy="190500"/>
          </a:xfrm>
          <a:prstGeom prst="roundRect">
            <a:avLst>
              <a:gd name="adj" fmla="val 30000"/>
            </a:avLst>
          </a:prstGeom>
          <a:noFill/>
          <a:ln w="9525">
            <a:solidFill>
              <a:srgbClr val="C6C8BB"/>
            </a:solidFill>
          </a:ln>
        </p:spPr>
      </p:sp>
      <p:sp>
        <p:nvSpPr>
          <p:cNvPr id="23" name="hint"/>
          <p:cNvSpPr txBox="1"/>
          <p:nvPr/>
        </p:nvSpPr>
        <p:spPr>
          <a:xfrm>
            <a:off x="558800" y="4028440"/>
            <a:ext cx="838200" cy="1905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4C5F59"/>
                </a:solidFill>
                <a:latin typeface="Arial"/>
                <a:cs typeface="Arial"/>
              </a:rPr>
              <a:t>PDF</a:t>
            </a:r>
          </a:p>
        </p:txBody>
      </p:sp>
      <p:sp>
        <p:nvSpPr>
          <p:cNvPr id="24" name="text"/>
          <p:cNvSpPr txBox="1"/>
          <p:nvPr/>
        </p:nvSpPr>
        <p:spPr>
          <a:xfrm>
            <a:off x="1549400" y="4015740"/>
            <a:ext cx="10083800" cy="214630"/>
          </a:xfrm>
          <a:prstGeom prst="rect">
            <a:avLst/>
          </a:prstGeom>
          <a:noFill/>
        </p:spPr>
        <p:txBody>
          <a:bodyPr wrap="square" lIns="0" tIns="0" rIns="0" bIns="0" anchor="t">
            <a:noAutofit/>
          </a:bodyPr>
          <a:lstStyle/>
          <a:p>
            <a:pPr marL="0" indent="0" algn="l">
              <a:lnSpc>
                <a:spcPct val="100000"/>
              </a:lnSpc>
              <a:buNone/>
            </a:pPr>
            <a:r>
              <a:rPr lang="en-GB" sz="1300" b="1" i="0" u="sng" dirty="0">
                <a:solidFill>
                  <a:srgbClr val="102E29"/>
                </a:solidFill>
                <a:hlinkClick r:id="rId7"/>
                <a:latin typeface="Arial"/>
                <a:cs typeface="Arial"/>
              </a:rPr>
              <a:t>Download the lesson PDF</a:t>
            </a:r>
          </a:p>
        </p:txBody>
      </p:sp>
      <p:sp>
        <p:nvSpPr>
          <p:cNvPr id="25" name="text"/>
          <p:cNvSpPr txBox="1"/>
          <p:nvPr/>
        </p:nvSpPr>
        <p:spPr>
          <a:xfrm>
            <a:off x="558800" y="4255770"/>
            <a:ext cx="110744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https://giophysics.com/downloads/45-5-standing-waves.pdf</a:t>
            </a:r>
          </a:p>
        </p:txBody>
      </p:sp>
      <p:sp>
        <p:nvSpPr>
          <p:cNvPr id="26" name="panel"/>
          <p:cNvSpPr/>
          <p:nvPr/>
        </p:nvSpPr>
        <p:spPr>
          <a:xfrm>
            <a:off x="558800" y="431800"/>
            <a:ext cx="11074400" cy="12700"/>
          </a:xfrm>
          <a:prstGeom prst="rect">
            <a:avLst/>
          </a:prstGeom>
          <a:solidFill>
            <a:srgbClr val="C6C8BB"/>
          </a:solidFill>
          <a:ln>
            <a:noFill/>
          </a:ln>
        </p:spPr>
      </p:sp>
      <p:sp>
        <p:nvSpPr>
          <p:cNvPr id="27"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28"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29" name="panel"/>
          <p:cNvSpPr/>
          <p:nvPr/>
        </p:nvSpPr>
        <p:spPr>
          <a:xfrm>
            <a:off x="558800" y="6299200"/>
            <a:ext cx="11074400" cy="12700"/>
          </a:xfrm>
          <a:prstGeom prst="rect">
            <a:avLst/>
          </a:prstGeom>
          <a:solidFill>
            <a:srgbClr val="C6C8BB"/>
          </a:solidFill>
          <a:ln>
            <a:noFill/>
          </a:ln>
        </p:spPr>
      </p:sp>
      <p:sp>
        <p:nvSpPr>
          <p:cNvPr id="30"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31"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In one sentence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65046"/>
            <a:ext cx="11074400" cy="1981200"/>
          </a:xfrm>
          <a:prstGeom prst="rect">
            <a:avLst/>
          </a:prstGeom>
          <a:noFill/>
        </p:spPr>
        <p:txBody>
          <a:bodyPr wrap="square" lIns="0" tIns="0" rIns="0" bIns="0" anchor="t">
            <a:noAutofit/>
          </a:bodyPr>
          <a:lstStyle/>
          <a:p>
            <a:pPr marL="0" indent="0" algn="l">
              <a:lnSpc>
                <a:spcPct val="100000"/>
              </a:lnSpc>
              <a:buNone/>
            </a:pPr>
            <a:r>
              <a:rPr lang="en-GB" sz="3000" b="0" i="0" dirty="0">
                <a:solidFill>
                  <a:srgbClr val="102E29"/>
                </a:solidFill>
                <a:latin typeface="Arial"/>
                <a:cs typeface="Arial"/>
              </a:rPr>
              <a:t>A standing wave is the superposition of two identical counter-propagating waves: fixed nodes of zero amplitude, antinodes of maximum amplitude, and no net energy transport.</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EXPLAINED SIMPLY</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What that looks like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3141052"/>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FOR EXAMPLE</a:t>
            </a:r>
          </a:p>
        </p:txBody>
      </p:sp>
      <p:sp>
        <p:nvSpPr>
          <p:cNvPr id="7" name="text"/>
          <p:cNvSpPr txBox="1"/>
          <p:nvPr/>
        </p:nvSpPr>
        <p:spPr>
          <a:xfrm>
            <a:off x="558800" y="3348697"/>
            <a:ext cx="11074400" cy="561340"/>
          </a:xfrm>
          <a:prstGeom prst="rect">
            <a:avLst/>
          </a:prstGeom>
          <a:noFill/>
        </p:spPr>
        <p:txBody>
          <a:bodyPr wrap="square" lIns="0" tIns="0" rIns="0" bIns="0" anchor="t">
            <a:noAutofit/>
          </a:bodyPr>
          <a:lstStyle/>
          <a:p>
            <a:pPr marL="0" indent="0" algn="l">
              <a:lnSpc>
                <a:spcPct val="100000"/>
              </a:lnSpc>
              <a:buNone/>
            </a:pPr>
            <a:r>
              <a:rPr lang="en-GB" sz="1700" b="0" i="0" dirty="0">
                <a:solidFill>
                  <a:srgbClr val="102E29"/>
                </a:solidFill>
                <a:latin typeface="Arial"/>
                <a:cs typeface="Arial"/>
              </a:rPr>
              <a:t>Pluck a guitar string: waves race to both fixed ends, reflect, and overlap into a standing wave with a node at each end — the first harmonic whose frequency is the note you hear.</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5 / 32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BIG IDEA</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Waves that travel nowhere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Introduce the idea — The big idea and the definition</a:t>
            </a:r>
          </a:p>
        </p:txBody>
      </p:sp>
      <p:sp>
        <p:nvSpPr>
          <p:cNvPr id="6" name="text"/>
          <p:cNvSpPr txBox="1"/>
          <p:nvPr/>
        </p:nvSpPr>
        <p:spPr>
          <a:xfrm>
            <a:off x="558800" y="2616200"/>
            <a:ext cx="11074400" cy="1056640"/>
          </a:xfrm>
          <a:prstGeom prst="rect">
            <a:avLst/>
          </a:prstGeom>
          <a:noFill/>
        </p:spPr>
        <p:txBody>
          <a:bodyPr wrap="square" lIns="0" tIns="0" rIns="0" bIns="0" anchor="t">
            <a:noAutofit/>
          </a:bodyPr>
          <a:lstStyle/>
          <a:p>
            <a:pPr marL="0" indent="0" algn="l">
              <a:lnSpc>
                <a:spcPct val="100000"/>
              </a:lnSpc>
              <a:buNone/>
            </a:pPr>
            <a:r>
              <a:rPr lang="en-GB" sz="1600" b="0" i="0" dirty="0">
                <a:solidFill>
                  <a:srgbClr val="102E29"/>
                </a:solidFill>
                <a:latin typeface="Arial"/>
                <a:cs typeface="Arial"/>
              </a:rPr>
              <a:t>When two identical waves travel in opposite directions — most often an outgoing wave and its own reflection — superposition produces a standing wave. Some points, the nodes, never move; between them the antinodes swell and collapse with maximum amplitude. Unlike a travelling wave, the pattern transports no energy: the two underlying waves carry equal energy opposite ways.</a:t>
            </a:r>
          </a:p>
        </p:txBody>
      </p:sp>
      <p:sp>
        <p:nvSpPr>
          <p:cNvPr id="7" name="text"/>
          <p:cNvSpPr txBox="1"/>
          <p:nvPr/>
        </p:nvSpPr>
        <p:spPr>
          <a:xfrm>
            <a:off x="558800" y="3837940"/>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Boundaries decide which patterns fit. A string fixed at both ends must hold a node at each end, so it supports wavelengths λ = 2L/n and frequencies fₙ = nv/2L — the harmonics. A pipe open at both ends mirrors the string with antinodes at the ends and the same frequency ladder; a pipe closed at one end holds a node at the closed end and an antinode at the open end, giving f = v/4L and odd harmonics only.</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1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Standing versus travelling</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90985"/>
            <a:ext cx="11074400" cy="92456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A travelling wave moves its crests along and delivers energy; every point oscillates with the same amplitude, each lagging the last. A standing wave moves nothing along: each point has its own fixed amplitude — zero at nodes, maximal at antinodes — and all points between two nodes oscillate in phase. The energy carried in by one travelling wave is carried out by the other, so the net flow is zero.</a:t>
            </a:r>
          </a:p>
        </p:txBody>
      </p:sp>
      <p:sp>
        <p:nvSpPr>
          <p:cNvPr id="7" name="panel"/>
          <p:cNvSpPr/>
          <p:nvPr/>
        </p:nvSpPr>
        <p:spPr>
          <a:xfrm>
            <a:off x="558800" y="431800"/>
            <a:ext cx="11074400" cy="12700"/>
          </a:xfrm>
          <a:prstGeom prst="rect">
            <a:avLst/>
          </a:prstGeom>
          <a:solidFill>
            <a:srgbClr val="C6C8BB"/>
          </a:solidFill>
          <a:ln>
            <a:noFill/>
          </a:ln>
        </p:spPr>
      </p:sp>
      <p:sp>
        <p:nvSpPr>
          <p:cNvPr id="8"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9"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0" name="panel"/>
          <p:cNvSpPr/>
          <p:nvPr/>
        </p:nvSpPr>
        <p:spPr>
          <a:xfrm>
            <a:off x="558800" y="6299200"/>
            <a:ext cx="11074400" cy="12700"/>
          </a:xfrm>
          <a:prstGeom prst="rect">
            <a:avLst/>
          </a:prstGeom>
          <a:solidFill>
            <a:srgbClr val="C6C8BB"/>
          </a:solidFill>
          <a:ln>
            <a:noFill/>
          </a:ln>
        </p:spPr>
      </p:sp>
      <p:sp>
        <p:nvSpPr>
          <p:cNvPr id="11"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2"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7 / 32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2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Why only certain frequencies survive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29434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Reflections at the boundaries send waves back and forth continuously. For most wavelengths the overlapping reflections scramble and cancel.</a:t>
            </a:r>
          </a:p>
        </p:txBody>
      </p:sp>
      <p:sp>
        <p:nvSpPr>
          <p:cNvPr id="7" name="text"/>
          <p:cNvSpPr txBox="1"/>
          <p:nvPr/>
        </p:nvSpPr>
        <p:spPr>
          <a:xfrm>
            <a:off x="558800" y="3558149"/>
            <a:ext cx="11074400" cy="69342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Only wavelengths that respect the boundary conditions — nodes at fixed ends, antinodes at open ones — reinforce cycle after cycle. A string of length L therefore rings only at v/2L and its multiples: the boundary conditions quantise the spectrum, the same logic that later quantises electron energies in atoms.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584200"/>
            <a:ext cx="11074400" cy="15684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THE PHYSICS · 3 OF 3</a:t>
            </a:r>
          </a:p>
        </p:txBody>
      </p:sp>
      <p:sp>
        <p:nvSpPr>
          <p:cNvPr id="3" name="heading"/>
          <p:cNvSpPr txBox="1"/>
          <p:nvPr/>
        </p:nvSpPr>
        <p:spPr>
          <a:xfrm>
            <a:off x="558800" y="762000"/>
            <a:ext cx="11074400" cy="736600"/>
          </a:xfrm>
          <a:prstGeom prst="rect">
            <a:avLst/>
          </a:prstGeom>
          <a:noFill/>
        </p:spPr>
        <p:txBody>
          <a:bodyPr wrap="square" lIns="0" tIns="0" rIns="0" bIns="0" anchor="b">
            <a:noAutofit/>
          </a:bodyPr>
          <a:lstStyle/>
          <a:p>
            <a:pPr marL="0" indent="0" algn="l">
              <a:lnSpc>
                <a:spcPct val="100000"/>
              </a:lnSpc>
              <a:buNone/>
            </a:pPr>
            <a:r>
              <a:rPr lang="en-GB" sz="2200" b="1" i="0" dirty="0">
                <a:solidFill>
                  <a:srgbClr val="102E29"/>
                </a:solidFill>
                <a:latin typeface="Arial"/>
                <a:cs typeface="Arial"/>
              </a:rPr>
              <a:t>Measuring λ with a water tube</a:t>
            </a:r>
          </a:p>
        </p:txBody>
      </p:sp>
      <p:sp>
        <p:nvSpPr>
          <p:cNvPr id="4" name="panel"/>
          <p:cNvSpPr/>
          <p:nvPr/>
        </p:nvSpPr>
        <p:spPr>
          <a:xfrm>
            <a:off x="558800" y="1574800"/>
            <a:ext cx="508000" cy="31750"/>
          </a:xfrm>
          <a:prstGeom prst="rect">
            <a:avLst/>
          </a:prstGeom>
          <a:solidFill>
            <a:srgbClr val="EF5C3E"/>
          </a:solidFill>
          <a:ln>
            <a:noFill/>
          </a:ln>
        </p:spPr>
      </p:sp>
      <p:sp>
        <p:nvSpPr>
          <p:cNvPr id="5" name="text"/>
          <p:cNvSpPr txBox="1"/>
          <p:nvPr/>
        </p:nvSpPr>
        <p:spPr>
          <a:xfrm>
            <a:off x="1219200" y="15494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Build the model — The formulae, one at a time, in plain English</a:t>
            </a:r>
          </a:p>
        </p:txBody>
      </p:sp>
      <p:sp>
        <p:nvSpPr>
          <p:cNvPr id="6" name="text"/>
          <p:cNvSpPr txBox="1"/>
          <p:nvPr/>
        </p:nvSpPr>
        <p:spPr>
          <a:xfrm>
            <a:off x="558800" y="303236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Hold a tuning fork over a tube of water and let the level fall. The air column resonates loudly first at length x — a quarter wavelength, so λ = 4x — and next at length y, three-quarters of a wavelength.</a:t>
            </a:r>
          </a:p>
        </p:txBody>
      </p:sp>
      <p:sp>
        <p:nvSpPr>
          <p:cNvPr id="7" name="text"/>
          <p:cNvSpPr txBox="1"/>
          <p:nvPr/>
        </p:nvSpPr>
        <p:spPr>
          <a:xfrm>
            <a:off x="558800" y="3647049"/>
            <a:ext cx="11074400" cy="462280"/>
          </a:xfrm>
          <a:prstGeom prst="rect">
            <a:avLst/>
          </a:prstGeom>
          <a:noFill/>
        </p:spPr>
        <p:txBody>
          <a:bodyPr wrap="square" lIns="0" tIns="0" rIns="0" bIns="0" anchor="t">
            <a:noAutofit/>
          </a:bodyPr>
          <a:lstStyle/>
          <a:p>
            <a:pPr marL="0" indent="0" algn="l">
              <a:lnSpc>
                <a:spcPct val="100000"/>
              </a:lnSpc>
              <a:buNone/>
            </a:pPr>
            <a:r>
              <a:rPr lang="en-GB" sz="1400" b="0" i="0" dirty="0">
                <a:solidFill>
                  <a:srgbClr val="102E29"/>
                </a:solidFill>
                <a:latin typeface="Arial"/>
                <a:cs typeface="Arial"/>
              </a:rPr>
              <a:t>The spacing between loud points is λ/2 = y − x, giving λ = 2(y − x) without touching the fork’s frequency. Chladni patterns on a drumhead show the two-dimensional version: sand collects along the nodal lines where the surface never moves.</a:t>
            </a:r>
          </a:p>
        </p:txBody>
      </p:sp>
      <p:sp>
        <p:nvSpPr>
          <p:cNvPr id="8" name="panel"/>
          <p:cNvSpPr/>
          <p:nvPr/>
        </p:nvSpPr>
        <p:spPr>
          <a:xfrm>
            <a:off x="558800" y="431800"/>
            <a:ext cx="11074400" cy="12700"/>
          </a:xfrm>
          <a:prstGeom prst="rect">
            <a:avLst/>
          </a:prstGeom>
          <a:solidFill>
            <a:srgbClr val="C6C8BB"/>
          </a:solidFill>
          <a:ln>
            <a:noFill/>
          </a:ln>
        </p:spPr>
      </p:sp>
      <p:sp>
        <p:nvSpPr>
          <p:cNvPr id="9" name="text"/>
          <p:cNvSpPr txBox="1"/>
          <p:nvPr/>
        </p:nvSpPr>
        <p:spPr>
          <a:xfrm>
            <a:off x="558800" y="228600"/>
            <a:ext cx="7874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OSCILLATIONS  ·  STANDING WAVES</a:t>
            </a:r>
          </a:p>
        </p:txBody>
      </p:sp>
      <p:sp>
        <p:nvSpPr>
          <p:cNvPr id="10" name="text"/>
          <p:cNvSpPr txBox="1"/>
          <p:nvPr/>
        </p:nvSpPr>
        <p:spPr>
          <a:xfrm>
            <a:off x="8458200" y="2286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LESSON</a:t>
            </a:r>
          </a:p>
        </p:txBody>
      </p:sp>
      <p:sp>
        <p:nvSpPr>
          <p:cNvPr id="11" name="panel"/>
          <p:cNvSpPr/>
          <p:nvPr/>
        </p:nvSpPr>
        <p:spPr>
          <a:xfrm>
            <a:off x="558800" y="6299200"/>
            <a:ext cx="11074400" cy="12700"/>
          </a:xfrm>
          <a:prstGeom prst="rect">
            <a:avLst/>
          </a:prstGeom>
          <a:solidFill>
            <a:srgbClr val="C6C8BB"/>
          </a:solidFill>
          <a:ln>
            <a:noFill/>
          </a:ln>
        </p:spPr>
      </p:sp>
      <p:sp>
        <p:nvSpPr>
          <p:cNvPr id="12" name="text"/>
          <p:cNvSpPr txBox="1"/>
          <p:nvPr/>
        </p:nvSpPr>
        <p:spPr>
          <a:xfrm>
            <a:off x="558800" y="64008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Oscillations — Standing Waves. Built by GioPhysics from the lesson's own copy; nothing on these slides is re-authored.</a:t>
            </a:r>
          </a:p>
        </p:txBody>
      </p:sp>
      <p:sp>
        <p:nvSpPr>
          <p:cNvPr id="13" name="text"/>
          <p:cNvSpPr txBox="1"/>
          <p:nvPr/>
        </p:nvSpPr>
        <p:spPr>
          <a:xfrm>
            <a:off x="10236200" y="64008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9 / 32</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102E29"/>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gen-lesson-pptx</Application>
  <DocSecurity>0</DocSecurity>
  <PresentationFormat>Widescreen</PresentationFormat>
  <Slides>32</Slides>
  <Notes>32</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Oscillations — Standing Waves</dc:title>
  <dc:subject>Oscillations</dc:subject>
  <dc:creator>GioPhysics</dc:creator>
  <cp:keywords>lesson, Oscillations, chapter-45, classroom slides</cp:keywords>
  <dc:description>Built by GioPhysics from the lesson's own page. Every word on these slides is the lesson's; nothing here is re-authored. Teaching material, not an awarding body's document.</dc:description>
  <cp:lastModifiedBy>GioPhysics</cp:lastModifiedBy>
  <dcterms:created xsi:type="dcterms:W3CDTF">2026-01-01T00:00:00Z</dcterms:created>
  <dcterms:modified xsi:type="dcterms:W3CDTF">2026-01-01T00:00:00Z</dcterms:modified>
</cp:coreProperties>
</file>