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Atomic Physics — Radioactive Decay. Lesson 2 of 6.</a:t>
            </a:r>
          </a:p>
          <a:p>
            <a:pPr marL="0" indent="0">
              <a:buNone/>
            </a:pPr>
            <a:r>
              <a:rPr lang="en-GB" sz="1200" dirty="0"/>
              <a:t>[Intro] Becquerel found photographic film fogged by uranium rocks that had never seen light. The culprit was the nucleus itself: unstable nuclei spontaneously rebuild into more stable ones, and the debris — alpha, beta, gamma — flies out with millions of electronvolts.</a:t>
            </a:r>
          </a:p>
          <a:p>
            <a:pPr marL="0" indent="0">
              <a:buNone/>
            </a:pPr>
            <a:r>
              <a:rPr lang="en-GB" sz="1200" dirty="0"/>
              <a:t>[Source] https://giophysics.com/chapter-46/radioactivity/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Nuclide notation: A = Z + N</a:t>
            </a:r>
          </a:p>
          <a:p>
            <a:pPr marL="0" indent="0">
              <a:buNone/>
            </a:pPr>
            <a:r>
              <a:rPr lang="en-GB" sz="1200" dirty="0"/>
              <a:t>[In plain English] Written as the element symbol with A up and Z down. Z fixes the element and its chemistry; N only adds mass — isotopes are chemically identical twins of different weight.</a:t>
            </a:r>
          </a:p>
          <a:p>
            <a:pPr marL="0" indent="0">
              <a:buNone/>
            </a:pPr>
            <a:r>
              <a:rPr lang="en-GB" sz="1200" dirty="0"/>
              <a:t>[Note] A nucleons = Z protons + N neutrons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Alpha decay: ᴬX → ᴬ⁻⁴Y + ⁴He</a:t>
            </a:r>
          </a:p>
          <a:p>
            <a:pPr marL="0" indent="0">
              <a:buNone/>
            </a:pPr>
            <a:r>
              <a:rPr lang="en-GB" sz="1200" dirty="0"/>
              <a:t>[In plain English] Heavy nuclei shed a tightly bound helium-4 package. Each alpha leaves with a definite energy of a few MeV — enough to ionise thousands of atoms, which is exactly why alphas are dangerous and useful.</a:t>
            </a:r>
          </a:p>
          <a:p>
            <a:pPr marL="0" indent="0">
              <a:buNone/>
            </a:pPr>
            <a:r>
              <a:rPr lang="en-GB" sz="1200" dirty="0"/>
              <a:t>[Note] Z drops by 2, A drops by 4</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Beta-minus decay: n → p + e⁻ + ν̄</a:t>
            </a:r>
          </a:p>
          <a:p>
            <a:pPr marL="0" indent="0">
              <a:buNone/>
            </a:pPr>
            <a:r>
              <a:rPr lang="en-GB" sz="1200" dirty="0"/>
              <a:t>[In plain English] A neutron-rich nucleus converts a neutron to a proton. The electron shares the released energy with an antineutrino — which is why beta particles emerge with a spread of energies, not one.</a:t>
            </a:r>
          </a:p>
          <a:p>
            <a:pPr marL="0" indent="0">
              <a:buNone/>
            </a:pPr>
            <a:r>
              <a:rPr lang="en-GB" sz="1200" dirty="0"/>
              <a:t>[Note] Z rises by 1, A unchanged; antineutrino required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source in a lead block fires three tracks up the page across a field directed into it: one bending gently to the left marked α, one bending sharply the other way marked β⁻, and one running straight through marked γ.</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2.1. A radioactive source in a holder stands on the bench facing a Geiger–Müller tube that is joined by a lead to a counter. Between them an absorber is held upright in the path of the radiation: either a sheet of paper or a 5 mm sheet of aluminium. The source, the absorber and the window of the tube all lie on the same horizontal line, and the distance between the source and the tube is not changed when the absorber is put in place.</a:t>
            </a:r>
          </a:p>
          <a:p>
            <a:pPr marL="0" indent="0">
              <a:buNone/>
            </a:pPr>
            <a:r>
              <a:rPr lang="en-GB" sz="1200" dirty="0"/>
              <a:t>[Where it came from] IGCSE Topic 5 · Nuclear physics, question 2; syllabus 5.2.</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6.1. A cut-through view of the ionisation chamber of a smoke alarm. Two horizontal metal plates face each other across a small air gap, and a radioactive source is fixed to the underside of the upper plate so that it irradiates the gap. A wire from the upper plate leads to a cell and a wire from the lower plate leads to the alarm, so the two plates and the air gap between them form part of one complete series circuit. An arrow shows smoke drifting sideways into the gap.</a:t>
            </a:r>
          </a:p>
          <a:p>
            <a:pPr marL="0" indent="0">
              <a:buNone/>
            </a:pPr>
            <a:r>
              <a:rPr lang="en-GB" sz="1200" dirty="0"/>
              <a:t>[Where it came from] IGCSE Topic 5 · Nuclear physics, question 6; syllabus 5.2.</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a:t>
            </a:r>
          </a:p>
          <a:p>
            <a:pPr marL="0" indent="0">
              <a:buNone/>
            </a:pPr>
            <a:r>
              <a:rPr lang="en-GB" sz="1200" dirty="0"/>
              <a:t>[Where it came from] IGCSE Topic 5 · Nuclear physics, question 10; syllabus 5.2.</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a:t>
            </a:r>
          </a:p>
          <a:p>
            <a:pPr marL="0" indent="0">
              <a:buNone/>
            </a:pPr>
            <a:r>
              <a:rPr lang="en-GB" sz="1200" dirty="0"/>
              <a:t>[Where it came from] IB Theme E · Nuclear and quantum physics, question 7; syllabus E.3.</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Beta particles are electrons, but they do not come from the atom’s electron shells. They are created in the nucleus at the instant a neutron converts into a proton — a nucleus that contains no electrons at all until the moment one is born and ejected. The antineutrino born alongside it is why beta energies form a spectrum rather than a single value.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Radium-226 (Z = 88) decays by alpha emission. Complete the equation ²²⁶Ra → ?Rn + ⁴He and check it balances.</a:t>
            </a:r>
          </a:p>
          <a:p>
            <a:pPr marL="0" indent="0">
              <a:buNone/>
            </a:pPr>
            <a:r>
              <a:rPr lang="en-GB" sz="1200" dirty="0"/>
              <a:t>[Answer] ²²²Rn (radon-222) — both A and Z balance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Coulomb’s law; Charge conservation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Alpha decay removes 2 protons and 2 neutrons: A = 226 − 4 = 222, Z = 88 − 2 = 86.</a:t>
            </a:r>
          </a:p>
          <a:p>
            <a:pPr marL="0" indent="0">
              <a:buNone/>
            </a:pPr>
            <a:r>
              <a:rPr lang="en-GB" sz="1200" dirty="0"/>
              <a:t>[Step 2] ²²⁶₈₈Ra → ²²²₈₆Rn + ⁴₂He.</a:t>
            </a:r>
          </a:p>
          <a:p>
            <a:pPr marL="0" indent="0">
              <a:buNone/>
            </a:pPr>
            <a:r>
              <a:rPr lang="en-GB" sz="1200" dirty="0"/>
              <a:t>[Step 3] Check: nucleons 226 = 222 + 4 ✓; charge 88 = 86 + 2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²²²Rn (radon-222) — both A and Z balance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Write the full equation for the beta-minus decay of carbon-14 (Z = 6) into nitrogen.</a:t>
            </a:r>
          </a:p>
          <a:p>
            <a:pPr marL="0" indent="0">
              <a:buNone/>
            </a:pPr>
            <a:r>
              <a:rPr lang="en-GB" sz="1200" dirty="0"/>
              <a:t>[Answer] ¹⁴C → ¹⁴N + e⁻ + ν̄</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neutron becomes a proton, so Z: 6 → 7 while A stays 14.</a:t>
            </a:r>
          </a:p>
          <a:p>
            <a:pPr marL="0" indent="0">
              <a:buNone/>
            </a:pPr>
            <a:r>
              <a:rPr lang="en-GB" sz="1200" dirty="0"/>
              <a:t>[Step 2] The emitted electron carries A = 0, Z = −1, and beta-minus decay must include an antineutrino.</a:t>
            </a:r>
          </a:p>
          <a:p>
            <a:pPr marL="0" indent="0">
              <a:buNone/>
            </a:pPr>
            <a:r>
              <a:rPr lang="en-GB" sz="1200" dirty="0"/>
              <a:t>[Step 3] ¹⁴₆C → ¹⁴₇N + ⁰₋₁e + ν̄. Nucleons: 14 = 14 + 0 ✓; charge: 6 = 7 − 1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¹⁴C → ¹⁴N + e⁻ + ν̄</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antineutrino is missing. What makes this the hardest slip in the chapter to catch is that the check on the line below genuinely passes: A and Z do balance without it. Lepton number does not — the right-hand side has L = +1 against L = 0 on the left — and the experimental evidence is the beta energy spectrum, which is a continuous spread rather than a single value because two particles share the energy released.</a:t>
            </a:r>
          </a:p>
          <a:p>
            <a:pPr marL="0" indent="0">
              <a:buNone/>
            </a:pPr>
            <a:r>
              <a:rPr lang="en-GB" sz="1200" dirty="0"/>
              <a:t>[It should say] ¹⁴₆C → ¹⁴₇N + ⁰₋₁e + ν̄ₑ</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Carbon-14 emits a beta particle. Which of the electrons in this picture is it?</a:t>
            </a:r>
          </a:p>
          <a:p>
            <a:pPr marL="0" indent="0">
              <a:buNone/>
            </a:pPr>
            <a:r>
              <a:rPr lang="en-GB" sz="1200" dirty="0"/>
              <a:t>[Options] A One of the outer shell electrons — the most loosely held   B One from the innermost shell, closest to the nucleus   C None of them — it is made in the nucleus at the moment of decay</a:t>
            </a:r>
          </a:p>
          <a:p>
            <a:pPr marL="0" indent="0">
              <a:buNone/>
            </a:pPr>
            <a:r>
              <a:rPr lang="en-GB" sz="1200" dirty="0"/>
              <a:t>[Figure] A carbon-14 atom with its own electron shells drawn faint but plainly around a nucleus of six protons and eight neutrons, and two particles leaving it — a β⁻ electron and an antineutrino — with nothing on the figure saying where either of them was made.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None of them — it is made in the nucleus at the moment of decay. The shells are drawn precisely so this can be voted on and then ruled out. Beta-minus decay is n → p + e⁻ + ν̄: a neutron in the nucleus becomes a proton, and the electron and the antineutrino are both created on the spot to balance charge and lepton number. Nothing leaves the shells; the atom simply finds itself a nitrogen atom with one electron too few, and picks one up later.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beta-minus decay the nucleon number A of the nucleus…</a:t>
            </a:r>
          </a:p>
          <a:p>
            <a:pPr marL="0" indent="0">
              <a:buNone/>
            </a:pPr>
            <a:r>
              <a:rPr lang="en-GB" sz="1200" dirty="0"/>
              <a:t>[Options] A Falls by 1, because a particle is emitted   B Stays the same, because a neutron became a proton   C Rises by 1, because a proton is created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beta-minus decay the nucleon number A of the nucleus…</a:t>
            </a:r>
          </a:p>
          <a:p>
            <a:pPr marL="0" indent="0">
              <a:buNone/>
            </a:pPr>
            <a:r>
              <a:rPr lang="en-GB" sz="1200" dirty="0"/>
              <a:t>[Option by option] A: Something certainly leaves — but an electron is not a nucleon. A counts protons and neutrons only, and the count stays at 14 all the way from carbon-14 to nitrogen-14.  B: Correct. n → p + e⁻ + ν̄ swaps one nucleon type for another: Z rises by 1, N falls by 1, and A = Z + N does not move.  C: A proton is created, but not out of nothing — it is the neutron that became it. So the nucleus holds the same number of nucleons as before and A is unchanged. Z is the number that rises by 1.</a:t>
            </a:r>
          </a:p>
          <a:p>
            <a:pPr marL="0" indent="0">
              <a:buNone/>
            </a:pPr>
            <a:r>
              <a:rPr lang="en-GB" sz="1200" dirty="0"/>
              <a:t>[Answer] B — Stays the same, because a neutron became a proton</a:t>
            </a:r>
          </a:p>
          <a:p>
            <a:pPr marL="0" indent="0">
              <a:buNone/>
            </a:pPr>
            <a:r>
              <a:rPr lang="en-GB" sz="1200" dirty="0"/>
              <a:t>[Why] n → p + e⁻ + ν̄ swaps one nucleon type for another: Z rises by 1, N falls by 1, and A = Z + N is unchanged.</a:t>
            </a:r>
          </a:p>
          <a:p>
            <a:pPr marL="0" indent="0">
              <a:buNone/>
            </a:pPr>
            <a:r>
              <a:rPr lang="en-GB" sz="1200" dirty="0"/>
              <a:t>[Reveal] One click for the answer, then one for the reason.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beta particle is an electron. An atom is full of electrons. So which one comes out? Carbon-14 has six electrons in shells around its nucleus and emits beta particles for thousands of years. The obvious question is whether it starts with the outermost one and works inwards.</a:t>
            </a:r>
          </a:p>
          <a:p>
            <a:pPr marL="0" indent="0">
              <a:buNone/>
            </a:pPr>
            <a:r>
              <a:rPr lang="en-GB" sz="1200" dirty="0"/>
              <a:t>[Answer] None of them. The beta electron did not exist a moment before it left: it is created inside the nucleus at the instant a neutron turns into a proton, along with an antineutrino. The atom's own six electrons are spectators throughout — a nucleus contains no electrons to lose.</a:t>
            </a:r>
          </a:p>
          <a:p>
            <a:pPr marL="0" indent="0">
              <a:buNone/>
            </a:pPr>
            <a:r>
              <a:rPr lang="en-GB" sz="1200" dirty="0"/>
              <a:t>[Figure] A carbon-14 atom with its own electron shells drawn faint but plainly around a nucleus of six protons and eight neutrons, and two particles leaving it — a β⁻ electron and an antineutrino — with nothing on the figure saying where either of them was made.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Uranium-238 (Z = 92) undergoes one alpha decay followed by two beta-minus decays. Identify the resulting nuclide.</a:t>
            </a:r>
          </a:p>
          <a:p>
            <a:pPr marL="0" indent="0">
              <a:buNone/>
            </a:pPr>
            <a:r>
              <a:rPr lang="en-GB" sz="1200" dirty="0"/>
              <a:t>[Answer] ²³⁴U — uranium again, with A down by 4</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Alpha: ²³⁸U (Z = 92) → ²³⁴Th (Z = 90).</a:t>
            </a:r>
          </a:p>
          <a:p>
            <a:pPr marL="0" indent="0">
              <a:buNone/>
            </a:pPr>
            <a:r>
              <a:rPr lang="en-GB" sz="1200" dirty="0"/>
              <a:t>[Step 2] First beta-minus: ²³⁴Th → ²³⁴Pa (Z = 91); second: ²³⁴Pa → ²³⁴U (Z = 92).</a:t>
            </a:r>
          </a:p>
          <a:p>
            <a:pPr marL="0" indent="0">
              <a:buNone/>
            </a:pPr>
            <a:r>
              <a:rPr lang="en-GB" sz="1200" dirty="0"/>
              <a:t>[Step 3] The chain returns to uranium — same element, four nucleons lighter. This α, β, β step opens the long decay series that ends at stable lead-206.</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²³⁴U — uranium again, with A down by 4</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protons in a nucleus sit about 1.0 × 10⁻¹⁵ m apart. Estimate their Coulomb repulsion, and explain why heavy nuclei need extra neutrons.</a:t>
            </a:r>
          </a:p>
          <a:p>
            <a:pPr marL="0" indent="0">
              <a:buNone/>
            </a:pPr>
            <a:r>
              <a:rPr lang="en-GB" sz="1200" dirty="0"/>
              <a:t>[Answer] ≈ 230 N; neutrons add strong-force glue without Coulomb cost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ke²/r² = 9 × 10⁹ × (1.6 × 10⁻¹⁹)² ÷ (1.0 × 10⁻¹⁵)².</a:t>
            </a:r>
          </a:p>
          <a:p>
            <a:pPr marL="0" indent="0">
              <a:buNone/>
            </a:pPr>
            <a:r>
              <a:rPr lang="en-GB" sz="1200" dirty="0"/>
              <a:t>[Step 2] F ≈ 230 N — an enormous force on something of mass 10⁻²⁷ kg. Only the strong nuclear force, powerful but short-ranged, can hold protons this close.</a:t>
            </a:r>
          </a:p>
          <a:p>
            <a:pPr marL="0" indent="0">
              <a:buNone/>
            </a:pPr>
            <a:r>
              <a:rPr lang="en-GB" sz="1200" dirty="0"/>
              <a:t>[Step 3] Every added proton repels every other proton across the whole nucleus, but the strong force only binds nearest neighbours. Neutrons add attraction without repulsion, so heavy nuclei run neutron-rich — and past Z = 83 even that fails, which is why every element beyond bismuth is radioactive.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230 N; neutrons add strong-force glue without Coulomb cost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https://giophysics.com/chapter-46/presentation/?lesson=decay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Radioactive decay is the spontaneous, random transformation of an unstable nucleus into a more stable one, emitting alpha particles (⁴He nuclei), beta particles (electrons or positrons, with antineutrinos or neutrinos), or gamma rays (photons).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Americium-241 in a smoke detector fires out alpha particles: ²⁴¹Am → ²³⁷Np + ⁴He. The alphas ionise the air in the sensing chamber; smoke interrupts the tiny current and the alarm sounds.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nuclide is written with nucleon number A and proton number Z, where A = Z + N. Isotopes of an element share Z but differ in N. A nucleus is stable only if its neutron–proton mix balances the strong nuclear force against Coulomb repulsion; stray from the valley of stability and it decays. Alpha decay throws out a helium nucleus (A drops 4, Z drops 2). Beta-minus decay turns a neutron into a proton, emitting an electron and an antineutrino; beta-plus turns a proton into a neutron, emitting a positron and a neutrino. Gamma decay is an excited nucleus shedding a photon — no change to A or Z. Every decay equation must balance both A and Z, the process is random for any single nucleus, and a steady background of natural radiation is everywhere.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Alpha: heavy, charge +2, ferociously ionising, stopped by paper or a few centimetres of air. Beta: light, charge −1 (or +1), moderately ionising, stopped by a few millimetres of aluminium. Gamma: an uncharged photon, weakly ionising but penetrating — it takes centimetres of lead to tame it. A magnetic field sorts all three: alphas and betas bend opposite ways, gammas fly straight through.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Up to about Z = 20 stable nuclei keep N ≈ Z. Beyond that, extra neutrons are needed — they add strong-force glue without adding Coulomb repulsion — so the stable line bends toward N ≈ 1.5Z. Too many neutrons and the nucleus beta-minus decays; too many protons and it beta-plus decays; above Z = 83 no mix works and heavy nuclei shed alphas, often in long chains ending at stable lead.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No experiment can predict when a particular nucleus will decay — only the probability. Decay is unaffected by temperature, pressure, or chemistry: the nucleus does not care what the electrons are doing. Meanwhile radon from the ground, carbon-14 in food, cosmic rays, and medical scans give everyone a background dose of a few millisieverts a year — the baseline any measurement must subtract.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6/presentation/?lesson=deca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giophysics.com/curricula/igcse/exams/nuclear-physics#q2"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hyperlink" Target="https://giophysics.com/curricula/igcse/exams/nuclear-physics#q6"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hyperlink" Target="https://giophysics.com/curricula/igcse/exams/nuclear-physics#q1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hyperlink" Target="https://giophysics.com/curricula/ib/exams/nuclear-and-quantum-physics#q7"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oulombs-law/" TargetMode="External"/><Relationship Id="rId4" Type="http://schemas.openxmlformats.org/officeDocument/2006/relationships/hyperlink" Target="https://giophysics.com/chapter-19/charge-conservation-quantis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hyperlink" Target="https://giophysics.com/chapter-46/presentation/?lesson=decay"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6/presentation/?lesson=deca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hyperlink" Target="https://giophysics.com/chapter-46/half-life/" TargetMode="External"/><Relationship Id="rId4" Type="http://schemas.openxmlformats.org/officeDocument/2006/relationships/hyperlink" Target="https://giophysics.com/chapter-46/radioactivity/" TargetMode="External"/><Relationship Id="rId5" Type="http://schemas.openxmlformats.org/officeDocument/2006/relationships/hyperlink" Target="https://giophysics.com/chapter-46/presentation/?lesson=decay" TargetMode="External"/><Relationship Id="rId6" Type="http://schemas.openxmlformats.org/officeDocument/2006/relationships/hyperlink" Target="https://giophysics.com/chapter-46/" TargetMode="External"/><Relationship Id="rId7" Type="http://schemas.openxmlformats.org/officeDocument/2006/relationships/hyperlink" Target="https://giophysics.com/downloads/46-2-radioactivit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24 · Atomic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Nuclei that rebuild themselves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Radioactive Decay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Becquerel found photographic film fogged by uranium rocks that had never seen light. The culprit was the nucleus itself: unstable nuclei spontaneously rebuild into more stable ones, and the debris — alpha, beta, gamma — flies out with millions of electronvolts.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Atomic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https://giophysics.com/chapter-46/radioactivity/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Nuclide notation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 = Z + 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nucleons = Z protons + N neutrons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Written as the element symbol with A up and Z down. Z fixes the element and its chemistry; N only adds mass — isotopes are chemically identical twins of different weight.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Alpha decay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ᴬX → ᴬ⁻⁴Y + ⁴He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Z drops by 2, A drops by 4</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Heavy nuclei shed a tightly bound helium-4 package. Each alpha leaves with a definite energy of a few MeV — enough to ionise thousands of atoms, which is exactly why alphas are dangerous and useful.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Beta-minus decay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 → p + e⁻ + ν̄</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Z rises by 1, A unchanged; antineutrino required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neutron-rich nucleus converts a neutron to a proton. The electron shares the released energy with an antineutrino — which is why beta particles emerge with a spread of energies, not one.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Sorted by a magnetic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30773" y="1854200"/>
            <a:ext cx="5730453" cy="3600450"/>
          </a:xfrm>
          <a:prstGeom prst="rect">
            <a:avLst/>
          </a:prstGeom>
          <a:solidFill>
            <a:srgbClr val="FFFFFF"/>
          </a:solidFill>
          <a:ln w="9525">
            <a:solidFill>
              <a:srgbClr val="C6C8BB"/>
            </a:solidFill>
          </a:ln>
        </p:spPr>
      </p:sp>
      <p:pic>
        <p:nvPicPr>
          <p:cNvPr id="7" name="A source in a lead block fires three tracks up the page across a field directed into it: one bending gently to the left marked α, one bending sharply the other way marked β⁻, and one running straight through marked γ." descr="A source in a lead block fires three tracks up the page across a field directed into it: one bending gently to the left marked α, one bending sharply the other way marked β⁻, and one running straight through marked γ."/>
          <p:cNvPicPr>
            <a:picLocks noChangeAspect="1"/>
          </p:cNvPicPr>
          <p:nvPr/>
        </p:nvPicPr>
        <p:blipFill>
          <a:blip r:embed="rId3"/>
          <a:stretch>
            <a:fillRect/>
          </a:stretch>
        </p:blipFill>
        <p:spPr>
          <a:xfrm>
            <a:off x="3345073" y="1968500"/>
            <a:ext cx="5501853"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source in a lead block fires three tracks up the page across a field directed into it: one bending gently to the left marked α, one bending sharply the other way marked β⁻, and one running straight through marked γ.</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2.1 — IGCSE Topic 5 · Nuclear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2 of that paper · syllabus 5.2</a:t>
            </a:r>
          </a:p>
        </p:txBody>
      </p:sp>
      <p:sp>
        <p:nvSpPr>
          <p:cNvPr id="6" name="panel"/>
          <p:cNvSpPr/>
          <p:nvPr/>
        </p:nvSpPr>
        <p:spPr>
          <a:xfrm>
            <a:off x="2173790" y="1854200"/>
            <a:ext cx="7844421" cy="3204210"/>
          </a:xfrm>
          <a:prstGeom prst="rect">
            <a:avLst/>
          </a:prstGeom>
          <a:solidFill>
            <a:srgbClr val="FFFFFF"/>
          </a:solidFill>
          <a:ln w="9525">
            <a:solidFill>
              <a:srgbClr val="C6C8BB"/>
            </a:solidFill>
          </a:ln>
        </p:spPr>
      </p:sp>
      <p:pic>
        <p:nvPicPr>
          <p:cNvPr id="7" name="A radioactive source in a holder stands on the bench facing a Geiger–Müller tube that is joined by a lead to a counter. Between them an absorber is held upright in the path of the radiation: either a sheet of paper or a 5 mm sheet of aluminium. The source, the absorber and the window of the tube all lie on the same horizontal line, and the distance between the source and the tube is not changed when the absorber is put in place." descr="A radioactive source in a holder stands on the bench facing a Geiger–Müller tube that is joined by a lead to a counter. Between them an absorber is held upright in the path of the radiation: either a sheet of paper or a 5 mm sheet of aluminium. The source, the absorber and the window of the tube all lie on the same horizontal line, and the distance between the source and the tube is not changed when the absorber is put in place."/>
          <p:cNvPicPr>
            <a:picLocks noChangeAspect="1"/>
          </p:cNvPicPr>
          <p:nvPr/>
        </p:nvPicPr>
        <p:blipFill>
          <a:blip r:embed="rId3"/>
          <a:stretch>
            <a:fillRect/>
          </a:stretch>
        </p:blipFill>
        <p:spPr>
          <a:xfrm>
            <a:off x="2288090" y="1968500"/>
            <a:ext cx="7615821"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radioactive source in a holder stands on the bench facing a Geiger–Müller tube that is joined by a lead to a counter. Between them an absorber is held upright in the path of the radiation: either a sheet of paper or a 5 mm sheet of aluminium. The source, the absorber and the window of the tube all lie on the same horizontal line, and the distance between the source and the tube is not changed when the absorber is put in place.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6.1 — IGCSE Topic 5 · Nuclear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6 of that paper · syllabus 5.2</a:t>
            </a:r>
          </a:p>
        </p:txBody>
      </p:sp>
      <p:sp>
        <p:nvSpPr>
          <p:cNvPr id="6" name="panel"/>
          <p:cNvSpPr/>
          <p:nvPr/>
        </p:nvSpPr>
        <p:spPr>
          <a:xfrm>
            <a:off x="2321020" y="1854200"/>
            <a:ext cx="7549960" cy="3204210"/>
          </a:xfrm>
          <a:prstGeom prst="rect">
            <a:avLst/>
          </a:prstGeom>
          <a:solidFill>
            <a:srgbClr val="FFFFFF"/>
          </a:solidFill>
          <a:ln w="9525">
            <a:solidFill>
              <a:srgbClr val="C6C8BB"/>
            </a:solidFill>
          </a:ln>
        </p:spPr>
      </p:sp>
      <p:pic>
        <p:nvPicPr>
          <p:cNvPr id="7" name="A cut-through view of the ionisation chamber of a smoke alarm. Two horizontal metal plates face each other across a small air gap, and a radioactive source is fixed to the underside of the upper plate so that it irradiates the gap. A wire from the upper plate leads to a cell and a wire from the lower plate leads to the alarm, so the two plates and the air gap between them form part of one complete series circuit. An arrow shows smoke drifting sideways into the gap." descr="A cut-through view of the ionisation chamber of a smoke alarm. Two horizontal metal plates face each other across a small air gap, and a radioactive source is fixed to the underside of the upper plate so that it irradiates the gap. A wire from the upper plate leads to a cell and a wire from the lower plate leads to the alarm, so the two plates and the air gap between them form part of one complete series circuit. An arrow shows smoke drifting sideways into the gap."/>
          <p:cNvPicPr>
            <a:picLocks noChangeAspect="1"/>
          </p:cNvPicPr>
          <p:nvPr/>
        </p:nvPicPr>
        <p:blipFill>
          <a:blip r:embed="rId3"/>
          <a:stretch>
            <a:fillRect/>
          </a:stretch>
        </p:blipFill>
        <p:spPr>
          <a:xfrm>
            <a:off x="2435320" y="1968500"/>
            <a:ext cx="7321360"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cut-through view of the ionisation chamber of a smoke alarm. Two horizontal metal plates face each other across a small air gap, and a radioactive source is fixed to the underside of the upper plate so that it irradiates the gap. A wire from the upper plate leads to a cell and a wire from the lower plate leads to the alarm, so the two plates and the air gap between them form part of one complete series circuit. An arrow shows smoke drifting sideways into the gap.</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IGCSE Topic 5 · Nuclear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5.2</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 descr="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arrangement used for the measurements. A Geiger–Müller tube is held vertically in a clamp on a retort stand with its window facing downwards, and is joined by a lead to a counter standing on the bench. The radioactive source sits on the bench directly beneath the tube, and the vertical gap between the tube window and the source is marked as a fixed distance which is kept the same for every reading.</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IB Theme E · Nuclear and quantum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E.3</a:t>
            </a:r>
          </a:p>
        </p:txBody>
      </p:sp>
      <p:sp>
        <p:nvSpPr>
          <p:cNvPr id="6" name="panel"/>
          <p:cNvSpPr/>
          <p:nvPr/>
        </p:nvSpPr>
        <p:spPr>
          <a:xfrm>
            <a:off x="3442716" y="1854200"/>
            <a:ext cx="5306568" cy="3402330"/>
          </a:xfrm>
          <a:prstGeom prst="rect">
            <a:avLst/>
          </a:prstGeom>
          <a:solidFill>
            <a:srgbClr val="FFFFFF"/>
          </a:solidFill>
          <a:ln w="9525">
            <a:solidFill>
              <a:srgbClr val="C6C8BB"/>
            </a:solidFill>
          </a:ln>
        </p:spPr>
      </p:sp>
      <p:pic>
        <p:nvPicPr>
          <p:cNvPr id="7" name="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 descr="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
          <p:cNvPicPr>
            <a:picLocks noChangeAspect="1"/>
          </p:cNvPicPr>
          <p:nvPr/>
        </p:nvPicPr>
        <p:blipFill>
          <a:blip r:embed="rId3"/>
          <a:stretch>
            <a:fillRect/>
          </a:stretch>
        </p:blipFill>
        <p:spPr>
          <a:xfrm>
            <a:off x="3557016" y="1968500"/>
            <a:ext cx="507796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gridded graph with ln (A / Bq) on the vertical axis, scaled from 5.2 to 6.4 in steps of 0.2, plotted against t / minutes on the horizontal axis, scaled from 0 to 40 in steps of 10. The five processed readings given in the table are plotted as small crosses, one at each ten-minute interval, and they fall steadily from left to right. No line has been drawn through the points.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Beta particles are electrons, but they do not come from the atom’s electron shells. They are created in the nucleus at the instant a neutron converts into a proton — a nucleus that contains no electrons at all until the moment one is born and ejected. The antineutrino born alongside it is why beta energies form a spectrum rather than a single value.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Radium-226 (Z = 88) decays by alpha emission. Complete the equation ²²⁶Ra → ?Rn + ⁴He and check it balances.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Coulomb’s law</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https://giophysics.com/chapter-19/coulombs-law/</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Charge conservation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https://giophysics.com/chapter-19/charge-conservation-quantisation/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Radium-226 (Z = 88) decays by alpha emission. Complete the equation ²²⁶Ra → ?Rn + ⁴He and check it balances.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Alpha decay removes 2 protons and 2 neutrons: A = 226 − 4 = 222, Z = 88 − 2 = 86.</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²²⁶₈₈Ra → ²²²₈₆Rn + ⁴₂He.</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nucleons 226 = 222 + 4 ✓; charge 88 = 86 + 2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²²²Rn (radon-222) — both A and Z balance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Write the full equation for the beta-minus decay of carbon-14 (Z = 6) into nitrogen.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Write the full equation for the beta-minus decay of carbon-14 (Z = 6) into nitrogen.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neutron becomes a proton, so Z: 6 → 7 while A stays 14.</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emitted electron carries A = 0, Z = −1, and beta-minus decay must include an antineutrino.</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¹⁴₆C → ¹⁴₇N + ⁰₋₁e + ν̄. Nucleons: 14 = 14 + 0 ✓; charge: 6 = 7 − 1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¹⁴C → ¹⁴N + e⁻ + ν̄</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Write the full equation for the beta-minus decay of carbon-14 (Z = 6) into nitrogen.</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neutron becomes a proton, so Z rises from 6 to 7.</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is unchanged at 14.</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¹⁴₆C → ¹⁴₇N + ⁰₋₁e</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Nucleons: 14 = 14 + 0 ✓. Charge: 6 = 7 − 1 ✓. The equation balances.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antineutrino is missing. What makes this the hardest slip in the chapter to catch is that the check on the line below genuinely passes: A and Z do balance without it. Lepton number does not — the right-hand side has L = +1 against L = 0 on the left — and the experimental evidence is the beta energy spectrum, which is a continuous spread rather than a single value because two particles share the energy released.</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¹⁴₆C → ¹⁴₇N + ⁰₋₁e + ν̄ₑ</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Carbon-14 emits a beta particle. Which of the electrons in this picture is it?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One of the outer shell electrons — the most loosely held</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One from the innermost shell, closest to the nucleus</a:t>
            </a:r>
          </a:p>
        </p:txBody>
      </p:sp>
      <p:sp>
        <p:nvSpPr>
          <p:cNvPr id="9" name="text"/>
          <p:cNvSpPr txBox="1"/>
          <p:nvPr/>
        </p:nvSpPr>
        <p:spPr>
          <a:xfrm>
            <a:off x="558800" y="32308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None of them — it is made in the nucleus at the moment of decay</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A carbon-14 atom with its own electron shells drawn faint but plainly around a nucleus of six protons and eight neutrons, and two particles leaving it — a β⁻ electron and an antineutrino — with nothing on the figure saying where either of them was made." descr="A carbon-14 atom with its own electron shells drawn faint but plainly around a nucleus of six protons and eight neutrons, and two particles leaving it — a β⁻ electron and an antineutrino — with nothing on the figure saying where either of them was made."/>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carbon-14 atom with its own electron shells drawn faint but plainly around a nucleus of six protons and eight neutrons, and two particles leaving it — a β⁻ electron and an antineutrino — with nothing on the figure saying where either of them was made.</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None of them — it is made in the nucleus at the moment of decay</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shells are drawn precisely so this can be voted on and then ruled out. Beta-minus decay is n → p + e⁻ + ν̄: a neutron in the nucleus becomes a proton, and the electron and the antineutrino are both created on the spot to balance charge and lepton number. Nothing leaves the shells; the atom simply finds itself a nitrogen atom with one electron too few, and picks one up later.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beta-minus decay the nucleon number A of the nucleus…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Falls by 1, because a particle is emitted</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Stays the same, because a neutron became a proton</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Rises by 1, because a proton is created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Stays the same, because a neutron became a proton</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n → p + e⁻ + ν̄ swaps one nucleon type for another: Z rises by 1, N falls by 1, and A = Z + N is unchanged.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Something certainly leaves — but an electron is not a nucleon. A counts protons and neutrons only, and the count stays at 14 all the way from carbon-14 to nitrogen-14.</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n → p + e⁻ + ν̄ swaps one nucleon type for another: Z rises by 1, N falls by 1, and A = Z + N does not move.</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 proton is created, but not out of nothing — it is the neutron that became it. So the nucleus holds the same number of nucleons as before and A is unchanged. Z is the number that rises by 1.</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RADIOACTIVE DECAY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Radioactive Decay.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beta particle is an electron. An atom is full of electrons. So which one comes out?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Carbon-14 has six electrons in shells around its nucleus and emits beta particles for thousands of years. The obvious question is whether it starts with the outermost one and works inwards.</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None of them. The beta electron did not exist a moment before it left: it is created inside the nucleus at the instant a neutron turns into a proton, along with an antineutrino. The atom's own six electrons are spectators throughout — a nucleus contains no electrons to lose.</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A carbon-14 atom with its own electron shells drawn faint but plainly around a nucleus of six protons and eight neutrons, and two particles leaving it — a β⁻ electron and an antineutrino — with nothing on the figure saying where either of them was made." descr="A carbon-14 atom with its own electron shells drawn faint but plainly around a nucleus of six protons and eight neutrons, and two particles leaving it — a β⁻ electron and an antineutrino — with nothing on the figure saying where either of them was made."/>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carbon-14 atom with its own electron shells drawn faint but plainly around a nucleus of six protons and eight neutrons, and two particles leaving it — a β⁻ electron and an antineutrino — with nothing on the figure saying where either of them was made.</a:t>
            </a:r>
          </a:p>
        </p:txBody>
      </p:sp>
      <p:sp>
        <p:nvSpPr>
          <p:cNvPr id="12"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Uranium-238 (Z = 92) undergoes one alpha decay followed by two beta-minus decays. Identify the resulting nuclide.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Uranium-238 (Z = 92) undergoes one alpha decay followed by two beta-minus decays. Identify the resulting nuclide.</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Alpha: ²³⁸U (Z = 92) → ²³⁴Th (Z = 90).</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beta-minus: ²³⁴Th → ²³⁴Pa (Z = 91); second: ²³⁴Pa → ²³⁴U (Z = 92).</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chain returns to uranium — same element, four nucleons lighter. This α, β, β step opens the long decay series that ends at stable lead-206.</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²³⁴U — uranium again, with A down by 4</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protons in a nucleus sit about 1.0 × 10⁻¹⁵ m apart. Estimate their Coulomb repulsion, and explain why heavy nuclei need extra neutrons.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protons in a nucleus sit about 1.0 × 10⁻¹⁵ m apart. Estimate their Coulomb repulsion, and explain why heavy nuclei need extra neutrons.</a:t>
            </a:r>
          </a:p>
        </p:txBody>
      </p:sp>
      <p:sp>
        <p:nvSpPr>
          <p:cNvPr id="9" name="step-number"/>
          <p:cNvSpPr txBox="1"/>
          <p:nvPr/>
        </p:nvSpPr>
        <p:spPr>
          <a:xfrm>
            <a:off x="558800" y="319673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ke²/r² = 9 × 10⁹ × (1.6 × 10⁻¹⁹)² ÷ (1.0 × 10⁻¹⁵)².</a:t>
            </a:r>
          </a:p>
        </p:txBody>
      </p:sp>
      <p:sp>
        <p:nvSpPr>
          <p:cNvPr id="11" name="step-number"/>
          <p:cNvSpPr txBox="1"/>
          <p:nvPr/>
        </p:nvSpPr>
        <p:spPr>
          <a:xfrm>
            <a:off x="558800" y="35904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04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230 N — an enormous force on something of mass 10⁻²⁷ kg. Only the strong nuclear force, powerful but short-ranged, can hold protons this close.</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added proton repels every other proton across the whole nucleus, but the strong force only binds nearest neighbours. Neutrons add attraction without repulsion, so heavy nuclei run neutron-rich — and past Z = 83 even that fails, which is why every element beyond bismuth is radioactive.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230 N; neutrons add strong-force glue without Coulomb cost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35 / 36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ATOMIC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24.3 Half-Life &amp; Activity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https://giophysics.com/chapter-46/half-life/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https://giophysics.com/chapter-46/radioactivity/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https://giophysics.com/chapter-46/presentation/?lesson=decay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Atomic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https://giophysics.com/downloads/46-2-radioactivity.pdf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36 / 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Radioactive decay is the spontaneous, random transformation of an unstable nucleus into a more stable one, emitting alpha particles (⁴He nuclei), beta particles (electrons or positrons, with antineutrinos or neutrinos), or gamma rays (photons).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Americium-241 in a smoke detector fires out alpha particles: ²⁴¹Am → ²³⁷Np + ⁴He. The alphas ionise the air in the sensing chamber; smoke interrupts the tiny current and the alarm sounds.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Nuclei that rebuild themselves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5654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nuclide is written with nucleon number A and proton number Z, where A = Z + N. Isotopes of an element share Z but differ in N. A nucleus is stable only if its neutron–proton mix balances the strong nuclear force against Coulomb repulsion; stray from the valley of stability and it decays.</a:t>
            </a:r>
          </a:p>
        </p:txBody>
      </p:sp>
      <p:sp>
        <p:nvSpPr>
          <p:cNvPr id="7" name="text"/>
          <p:cNvSpPr txBox="1"/>
          <p:nvPr/>
        </p:nvSpPr>
        <p:spPr>
          <a:xfrm>
            <a:off x="558800" y="35229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Alpha decay throws out a helium nucleus (A drops 4, Z drops 2). Beta-minus decay turns a neutron into a proton, emitting an electron and an antineutrino; beta-plus turns a proton into a neutron, emitting a positron and a neutrino. Gamma decay is an excited nucleus shedding a photon — no change to A or Z.</a:t>
            </a:r>
          </a:p>
        </p:txBody>
      </p:sp>
      <p:sp>
        <p:nvSpPr>
          <p:cNvPr id="8" name="text"/>
          <p:cNvSpPr txBox="1"/>
          <p:nvPr/>
        </p:nvSpPr>
        <p:spPr>
          <a:xfrm>
            <a:off x="558800" y="438150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 decay equation must balance both A and Z, the process is random for any single nucleus, and a steady background of natural radiation is everywhere.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radiations, three characters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Alpha: heavy, charge +2, ferociously ionising, stopped by paper or a few centimetres of air. Beta: light, charge −1 (or +1), moderately ionising, stopped by a few millimetres of aluminium.</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Gamma: an uncharged photon, weakly ionising but penetrating — it takes centimetres of lead to tame it. A magnetic field sorts all three: alphas and betas bend opposite ways, gammas fly straight through.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valley of stability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Up to about Z = 20 stable nuclei keep N ≈ Z. Beyond that, extra neutrons are needed — they add strong-force glue without adding Coulomb repulsion — so the stable line bends toward N ≈ 1.5Z. Too many neutrons and the nucleus beta-minus decays; too many protons and it beta-plus decays; above Z = 83 no mix works and heavy nuclei shed alphas, often in long chains ending at stable lead.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Random, and everywhere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 experiment can predict when a particular nucleus will decay — only the probability. Decay is unaffected by temperature, pressure, or chemistry: the nucleus does not care what the electrons are doing. Meanwhile radon from the ground, carbon-14 in food, cosmic rays, and medical scans give everyone a background dose of a few millisieverts a year — the baseline any measurement must subtract.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RADIOACTIVE DECAY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Radioactive Decay.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36</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36</Slides>
  <Notes>36</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Physics — Radioactive Decay</dc:title>
  <dc:subject>Atomic Physics</dc:subject>
  <dc:creator>GioPhysics</dc:creator>
  <cp:keywords>lesson, Atomic Physics, chapter-46,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