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notesMaster" Target="notesMasters/notesMaster1.xml"/><Relationship Id="rId3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Atomic Physics — Discrete Energy &amp; Spectra. Lesson 1 of 6.</a:t>
            </a:r>
          </a:p>
          <a:p>
            <a:pPr marL="0" indent="0">
              <a:buNone/>
            </a:pPr>
            <a:r>
              <a:rPr lang="en-GB" sz="1200" dirty="0"/>
              <a:t>[Intro] Pass a current through hydrogen gas and it glows — but not with every colour. A spectroscope splits the glow into a handful of razor-sharp lines, always the same ones. Those lines are the atom’s energy ledger, printed in light.</a:t>
            </a:r>
          </a:p>
          <a:p>
            <a:pPr marL="0" indent="0">
              <a:buNone/>
            </a:pPr>
            <a:r>
              <a:rPr lang="en-GB" sz="1200" dirty="0"/>
              <a:t>[Source] https://giophysics.com/chapter-46/energy-levels/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Photon energy: E = hf = hc/λ</a:t>
            </a:r>
          </a:p>
          <a:p>
            <a:pPr marL="0" indent="0">
              <a:buNone/>
            </a:pPr>
            <a:r>
              <a:rPr lang="en-GB" sz="1200" dirty="0"/>
              <a:t>[In plain English] Light delivers its energy in lumps called photons. High frequency (short wavelength) means a big lump — an ultraviolet photon carries more energy than a red one.</a:t>
            </a:r>
          </a:p>
          <a:p>
            <a:pPr marL="0" indent="0">
              <a:buNone/>
            </a:pPr>
            <a:r>
              <a:rPr lang="en-GB" sz="1200" dirty="0"/>
              <a:t>[Note] h = 6.63 × 10⁻³⁴ J s</a:t>
            </a:r>
          </a:p>
          <a:p>
            <a:pPr marL="0" indent="0">
              <a:buNone/>
            </a:pPr>
            <a:r>
              <a:rPr lang="en-GB" sz="1200" dirty="0"/>
              <a:t>[Graph] Photon energy–frequency explorer. Planck's constant h is fixed, so photon energy is directly proportional to frequency.</a:t>
            </a:r>
          </a:p>
          <a:p>
            <a:pPr marL="0" indent="0">
              <a:buNone/>
            </a:pPr>
            <a:r>
              <a:rPr lang="en-GB" sz="1200" dirty="0"/>
              <a:t>[Axes] Horizontal: frequency f. Vertical: photon energy E. Values are normalised — the graph teaches the shape, not a measurement.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Transition energy: hf = E₂ − E₁</a:t>
            </a:r>
          </a:p>
          <a:p>
            <a:pPr marL="0" indent="0">
              <a:buNone/>
            </a:pPr>
            <a:r>
              <a:rPr lang="en-GB" sz="1200" dirty="0"/>
              <a:t>[In plain English] The photon pays for the jump exactly. No change, no credit: a photon with almost the right energy is simply not absorbed at all.</a:t>
            </a:r>
          </a:p>
          <a:p>
            <a:pPr marL="0" indent="0">
              <a:buNone/>
            </a:pPr>
            <a:r>
              <a:rPr lang="en-GB" sz="1200" dirty="0"/>
              <a:t>[Note] Emission going down, absorption going up</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Hydrogen’s ladder: Eₙ = −13.6/n² eV</a:t>
            </a:r>
          </a:p>
          <a:p>
            <a:pPr marL="0" indent="0">
              <a:buNone/>
            </a:pPr>
            <a:r>
              <a:rPr lang="en-GB" sz="1200" dirty="0"/>
              <a:t>[In plain English] The levels are negative because the electron is bound — you must add energy to free it. The rungs crowd together as n grows, which is why each series has a short-wavelength limit.</a:t>
            </a:r>
          </a:p>
          <a:p>
            <a:pPr marL="0" indent="0">
              <a:buNone/>
            </a:pPr>
            <a:r>
              <a:rPr lang="en-GB" sz="1200" dirty="0"/>
              <a:t>[Note] n = 1 is the ground state; E∞ = 0</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Three intensity-against-wavelength plots stacked: a lamp filament's smooth continuous hump, the same gas glowing with four sharp spikes standing on an empty baseline, and white light seen through the cool gas showing four dips at exactly those wavelengths.</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7.1. The scattering apparatus, drawn inside an evacuated container. A source of α-particles sits in a lead block with a narrow channel cut through it, so a fine beam travels horizontally to a very thin vertical sheet of gold foil. Three paths are drawn from the point where the beam meets the foil: one carrying straight on in the original direction and labelled as the path of most of the particles, one deflected upwards through a moderate angle, and one turned back towards the source side of the foil through more than 90°.</a:t>
            </a:r>
          </a:p>
          <a:p>
            <a:pPr marL="0" indent="0">
              <a:buNone/>
            </a:pPr>
            <a:r>
              <a:rPr lang="en-GB" sz="1200" dirty="0"/>
              <a:t>[Where it came from] IGCSE Topic 5 · Nuclear physics, question 7; syllabus 5.1.</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Fig. 1.1. An energy level diagram for a hydrogen atom, drawn not to scale, with energy increasing up the page. Five horizontal levels are shown: the ground state n = 1 at −13.6 eV, then n = 2 at −3.40 eV, n = 3 at −1.51 eV, n = 4 at −0.85 eV, and n = ∞ at 0 eV. A vertical arrow drawn between the −1.51 eV level and the −3.40 eV level points downwards, marking the electron transition the question describes.</a:t>
            </a:r>
          </a:p>
          <a:p>
            <a:pPr marL="0" indent="0">
              <a:buNone/>
            </a:pPr>
            <a:r>
              <a:rPr lang="en-GB" sz="1200" dirty="0"/>
              <a:t>[Where it came from] IB Theme E · Nuclear and quantum physics, question 1; syllabus E.1.</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An atom cannot absorb part of a photon. A 3.0 eV photon meeting an atom whose available gap is 1.9 eV is not partly absorbed with change left over — it is not absorbed at all. Absorption is all-or-nothing, and that is precisely why absorption lines are as sharp as emission lines.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energy of a 500 nm photon of green light, in joules and electronvolts.</a:t>
            </a:r>
          </a:p>
          <a:p>
            <a:pPr marL="0" indent="0">
              <a:buNone/>
            </a:pPr>
            <a:r>
              <a:rPr lang="en-GB" sz="1200" dirty="0"/>
              <a:t>[Answer] ≈ 4.0 × 10⁻¹⁹ J ≈ 2.5 eV</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hc/λ = (6.63 × 10⁻³⁴ × 3.00 × 10⁸) ÷ (500 × 10⁻⁹).</a:t>
            </a:r>
          </a:p>
          <a:p>
            <a:pPr marL="0" indent="0">
              <a:buNone/>
            </a:pPr>
            <a:r>
              <a:rPr lang="en-GB" sz="1200" dirty="0"/>
              <a:t>[Step 2] E = 3.98 × 10⁻¹⁹ J.</a:t>
            </a:r>
          </a:p>
          <a:p>
            <a:pPr marL="0" indent="0">
              <a:buNone/>
            </a:pPr>
            <a:r>
              <a:rPr lang="en-GB" sz="1200" dirty="0"/>
              <a:t>[Step 3] In eV: 3.98 × 10⁻¹⁹ ÷ 1.60 × 10⁻¹⁹ ≈ 2.5 eV — atomic gaps are a few eV, which is why atoms trade visible light.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4.0 × 10⁻¹⁹ J ≈ 2.5 eV</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Describing waves; Electromagnetic waves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hydrogen electron drops from n = 3 (−1.51 eV) to n = 2 (−3.40 eV). Find the photon’s energy, frequency, and wavelength.</a:t>
            </a:r>
          </a:p>
          <a:p>
            <a:pPr marL="0" indent="0">
              <a:buNone/>
            </a:pPr>
            <a:r>
              <a:rPr lang="en-GB" sz="1200" dirty="0"/>
              <a:t>[Answer] 1.89 eV; 4.56 × 10¹⁴ Hz; ≈ 660 nm (red)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ΔE = E₃ − E₂ = −1.51 − (−3.40) = 1.89 eV = 3.02 × 10⁻¹⁹ J.</a:t>
            </a:r>
          </a:p>
          <a:p>
            <a:pPr marL="0" indent="0">
              <a:buNone/>
            </a:pPr>
            <a:r>
              <a:rPr lang="en-GB" sz="1200" dirty="0"/>
              <a:t>[Step 2] f = E/h = 3.02 × 10⁻¹⁹ ÷ 6.63 × 10⁻³⁴ = 4.56 × 10¹⁴ Hz.</a:t>
            </a:r>
          </a:p>
          <a:p>
            <a:pPr marL="0" indent="0">
              <a:buNone/>
            </a:pPr>
            <a:r>
              <a:rPr lang="en-GB" sz="1200" dirty="0"/>
              <a:t>[Step 3] λ = c/f = 3.00 × 10⁸ ÷ 4.56 × 10¹⁴ ≈ 6.6 × 10⁻⁷ m — the red Balmer line.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1.89 eV; 4.56 × 10¹⁴ Hz; ≈ 660 nm (red)</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5 is wrong] Multiplied by the electronic charge instead of divided by it. The direction is worth fixing in the head once and for all: an electronvolt is a tiny unit — 1.6 × 10⁻¹⁹ J — so counting an energy in electronvolts always gives a far bigger number than counting it in joules. Anything that comes out smaller has gone the wrong way.</a:t>
            </a:r>
          </a:p>
          <a:p>
            <a:pPr marL="0" indent="0">
              <a:buNone/>
            </a:pPr>
            <a:r>
              <a:rPr lang="en-GB" sz="1200" dirty="0"/>
              <a:t>[It should say] In electronvolts: E = 3.98 × 10⁻¹⁹ ÷ 1.60 × 10⁻¹⁹ = 2.5 eV</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A 2.2 eV photon meets a hydrogen atom sitting on the n = 2 rung. The gap up to n = 3 is 1.89 eV. What happens?</a:t>
            </a:r>
          </a:p>
          <a:p>
            <a:pPr marL="0" indent="0">
              <a:buNone/>
            </a:pPr>
            <a:r>
              <a:rPr lang="en-GB" sz="1200" dirty="0"/>
              <a:t>[Options] A The electron climbs to n = 3 and the spare 0.31 eV carries on as a second, smaller photon   B The electron climbs to n = 3 and the spare energy is taken up by the atom recoiling   C Nothing at all — the photon is not absorbed</a:t>
            </a:r>
          </a:p>
          <a:p>
            <a:pPr marL="0" indent="0">
              <a:buNone/>
            </a:pPr>
            <a:r>
              <a:rPr lang="en-GB" sz="1200" dirty="0"/>
              <a:t>[Figure] Hydrogen's energy levels drawn to scale from −13.6 eV at n = 1 up to the ionisation line at E = 0, with n = 4 and n = 5 crowded so close to it that they are labelled off leader lines, and three downward arrows marked only A, B and C.</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C — Nothing at all — the photon is not absorbed. Absorption is all or nothing: a photon is taken whole or it is not taken. 2.2 eV matches no gap from n = 2 — the next ones up the ladder are 2.55 eV to n = 4 and 2.86 eV to n = 5, and 3.40 eV frees the electron entirely — so the photon sails straight past and the atom is left exactly as it was. This is precisely why absorption lines are as needle-sharp as emission lines: an atom that could take part of a photon would swallow a smear of wavelengths, not a line.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Which observation is direct evidence that atomic energy levels are discrete?</a:t>
            </a:r>
          </a:p>
          <a:p>
            <a:pPr marL="0" indent="0">
              <a:buNone/>
            </a:pPr>
            <a:r>
              <a:rPr lang="en-GB" sz="1200" dirty="0"/>
              <a:t>[Options] A White-hot metal emits a continuous spectrum   B A low-pressure gas emits a line spectrum   C Alpha particles ionise the gas they pass through</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Which observation is direct evidence that atomic energy levels are discrete?</a:t>
            </a:r>
          </a:p>
          <a:p>
            <a:pPr marL="0" indent="0">
              <a:buNone/>
            </a:pPr>
            <a:r>
              <a:rPr lang="en-GB" sz="1200" dirty="0"/>
              <a:t>[Option by option] A: A continuous spectrum is evidence of the opposite. Every wavelength present means nothing is being picked out, which is what happens when atoms are packed together in a solid and their levels smear into bands. It is why a glowing filament tells you its temperature and nothing whatever about which element it is made of.  B: Correct. Sharp lines mean only certain photon energies leave the gas, and hf = E₂ − E₁ means only certain energy differences exist inside the atom. Discrete differences require discrete levels.  C: Ionisation shows that an alpha particle carries enough energy to tear an electron off, which would be just as true of an atom with a continuous range of energies. It says the atom can be broken; it says nothing about whether the rungs on the way up are picked out or smoothly spread.</a:t>
            </a:r>
          </a:p>
          <a:p>
            <a:pPr marL="0" indent="0">
              <a:buNone/>
            </a:pPr>
            <a:r>
              <a:rPr lang="en-GB" sz="1200" dirty="0"/>
              <a:t>[Answer] B — A low-pressure gas emits a line spectrum</a:t>
            </a:r>
          </a:p>
          <a:p>
            <a:pPr marL="0" indent="0">
              <a:buNone/>
            </a:pPr>
            <a:r>
              <a:rPr lang="en-GB" sz="1200" dirty="0"/>
              <a:t>[Why] Sharp emission lines mean only certain photon energies occur — so only certain energy differences exist in the atom. Discrete gaps require discrete levels.</a:t>
            </a:r>
          </a:p>
          <a:p>
            <a:pPr marL="0" indent="0">
              <a:buNone/>
            </a:pPr>
            <a:r>
              <a:rPr lang="en-GB" sz="1200" dirty="0"/>
              <a:t>[Reveal] One click for the answer, then one for the reason.</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Glowing hydrogen shows a blue 434 nm line. Identify the transition, given levels −13.6, −3.40, −1.51, −0.850, −0.544 eV for n = 1…5.</a:t>
            </a:r>
          </a:p>
          <a:p>
            <a:pPr marL="0" indent="0">
              <a:buNone/>
            </a:pPr>
            <a:r>
              <a:rPr lang="en-GB" sz="1200" dirty="0"/>
              <a:t>[Answer] n = 5 → n = 2, a Balmer transition</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E = hc/λ = (6.63 × 10⁻³⁴ × 3.00 × 10⁸) ÷ (434 × 10⁻⁹) = 4.58 × 10⁻¹⁹ J = 2.86 eV.</a:t>
            </a:r>
          </a:p>
          <a:p>
            <a:pPr marL="0" indent="0">
              <a:buNone/>
            </a:pPr>
            <a:r>
              <a:rPr lang="en-GB" sz="1200" dirty="0"/>
              <a:t>[Step 2] Visible light means the Balmer series — the electron lands on n = 2.</a:t>
            </a:r>
          </a:p>
          <a:p>
            <a:pPr marL="0" indent="0">
              <a:buNone/>
            </a:pPr>
            <a:r>
              <a:rPr lang="en-GB" sz="1200" dirty="0"/>
              <a:t>[Step 3] E₅ − E₂ = −0.544 − (−3.40) = 2.86 eV ✓. The jump is n = 5 → n = 2.</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tungsten filament glows white. A tube of hot hydrogen glows pink, and only pink. Why doesn't the gas glow white too? Both are hot, both are emitting light, and both contain the same kind of thing — atoms with electrons in them. One gives you every colour there is; the other gives you four lines and nothing in between.</a:t>
            </a:r>
          </a:p>
          <a:p>
            <a:pPr marL="0" indent="0">
              <a:buNone/>
            </a:pPr>
            <a:r>
              <a:rPr lang="en-GB" sz="1200" dirty="0"/>
              <a:t>[Answer] Because a lone atom can only emit the exact gaps in its own energy ladder, and hydrogen has four of them in the visible range. In a solid the atoms are jammed together and their levels smear into continuous bands, so a filament can emit anything. The line spectrum is not a limitation of the gas — it is a photograph of the ladder.</a:t>
            </a:r>
          </a:p>
          <a:p>
            <a:pPr marL="0" indent="0">
              <a:buNone/>
            </a:pPr>
            <a:r>
              <a:rPr lang="en-GB" sz="1200" dirty="0"/>
              <a:t>[Figure] Hydrogen's energy levels drawn to scale from −13.6 eV at n = 1 up to the ionisation line at E = 0, with n = 4 and n = 5 crowded so close to it that they are labelled off leader lines, and three downward arrows marked only A, B and C.</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n = 5 → n = 2, a Balmer transition</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What wavelength of light can just ionise hydrogen from its ground state, and why does each spectral series pile up against a short-wavelength limit?</a:t>
            </a:r>
          </a:p>
          <a:p>
            <a:pPr marL="0" indent="0">
              <a:buNone/>
            </a:pPr>
            <a:r>
              <a:rPr lang="en-GB" sz="1200" dirty="0"/>
              <a:t>[Answer] ≈ 91 nm; the limit marks the jump from bound (discrete) to free (continuous) energies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Ionisation from n = 1 needs 13.6 eV = 2.18 × 10⁻¹⁸ J.</a:t>
            </a:r>
          </a:p>
          <a:p>
            <a:pPr marL="0" indent="0">
              <a:buNone/>
            </a:pPr>
            <a:r>
              <a:rPr lang="en-GB" sz="1200" dirty="0"/>
              <a:t>[Step 2] λ = hc/E = (6.63 × 10⁻³⁴ × 3.00 × 10⁸) ÷ 2.18 × 10⁻¹⁸ ≈ 9.1 × 10⁻⁸ m = 91 nm, deep ultraviolet.</a:t>
            </a:r>
          </a:p>
          <a:p>
            <a:pPr marL="0" indent="0">
              <a:buNone/>
            </a:pPr>
            <a:r>
              <a:rPr lang="en-GB" sz="1200" dirty="0"/>
              <a:t>[Step 3] The rungs Eₙ = −13.6/n² crowd toward E = 0, so transitions into a given level approach a maximum energy — the series limit. Beyond it the spectrum turns continuous, because a freed electron can carry any surplus as kinetic energy.</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91 nm; the limit marks the jump from bound (discrete) to free (continuous) energies</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https://giophysics.com/chapter-46/presentation/?lesson=levels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Atomic electrons occupy discrete energy levels; a photon is emitted or absorbed only when an electron jumps between two levels, with photon energy E = hf equal to the exact energy difference.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Sodium street lamps glow that particular orange because sodium’s ladder has a gap of 2.1 eV — a 589 nm photon — and essentially nothing else in the visible range.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Electrons in an atom cannot hold just any energy: they sit on a ladder of discrete energy levels. An atom absorbs a photon only if the photon’s energy E = hf exactly matches a gap between two levels, lifting the electron up; when the electron falls back it emits a photon carrying exactly the gap, E = E₂ − E₁. Because every element has its own ladder, every element has its own set of spectral lines — a fingerprint. Hydrogen’s ladder, Eₙ = −13.6/n² eV, produces the Lyman (ultraviolet), Balmer (visible), and Paschen (infrared) series, and the very existence of line spectra rather than a continuous rainbow is the direct evidence that atomic energy is discrete.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hot low-pressure gas emits its signature wavelengths only: bright lines on black. Put a cool gas in front of a continuous white source instead and it steals exactly those same wavelengths: black lines on a rainbow. Same ladder, same fingerprint — helium was discovered in the Sun’s absorption spectrum before anyone found it on Earth.</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Every drop that lands on n = 1 emits ultraviolet (Lyman series). Drops landing on n = 2 emit visible light (Balmer — the red 656 nm line is n = 3 → 2). Drops landing on n = 3 are infrared (Paschen). The bigger the fall, the bigger the photon energy and the shorter the wavelength.</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Collisions or photons kick the electron up to an excited state; it typically stays there only nanoseconds before tumbling back down, sometimes in several small hops — each hop its own photon. Give the atom 13.6 eV or more and the electron leaves entirely: the atom is ionised.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giophysics.com/chapter-46/presentation/?lesson=levels"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hyperlink" Target="https://giophysics.com/chapter-46/presentation/?lesson=levels"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hyperlink" Target="https://giophysics.com/curricula/igcse/exams/nuclear-physics#q7"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 Id="rId4" Type="http://schemas.openxmlformats.org/officeDocument/2006/relationships/hyperlink" Target="https://giophysics.com/curricula/ib/exams/nuclear-and-quantum-physics#q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24/describing-waves/" TargetMode="External"/><Relationship Id="rId4" Type="http://schemas.openxmlformats.org/officeDocument/2006/relationships/hyperlink" Target="https://giophysics.com/chapter-24/electromagnetic-waves/"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png"/><Relationship Id="rId4" Type="http://schemas.openxmlformats.org/officeDocument/2006/relationships/hyperlink" Target="https://giophysics.com/chapter-46/presentation/?lesson=level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6/presentation/?lesson=level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 Id="rId3" Type="http://schemas.openxmlformats.org/officeDocument/2006/relationships/hyperlink" Target="https://giophysics.com/chapter-46/radioactivity/" TargetMode="External"/><Relationship Id="rId4" Type="http://schemas.openxmlformats.org/officeDocument/2006/relationships/hyperlink" Target="https://giophysics.com/chapter-46/energy-levels/" TargetMode="External"/><Relationship Id="rId5" Type="http://schemas.openxmlformats.org/officeDocument/2006/relationships/hyperlink" Target="https://giophysics.com/chapter-46/presentation/?lesson=levels" TargetMode="External"/><Relationship Id="rId6" Type="http://schemas.openxmlformats.org/officeDocument/2006/relationships/hyperlink" Target="https://giophysics.com/chapter-46/" TargetMode="External"/><Relationship Id="rId7" Type="http://schemas.openxmlformats.org/officeDocument/2006/relationships/hyperlink" Target="https://giophysics.com/downloads/46-1-energy-level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24 · Atomic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Photons pay the exact difference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Discrete Energy &amp; Spectra</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Pass a current through hydrogen gas and it glows — but not with every colour. A spectroscope splits the glow into a handful of razor-sharp lines, always the same ones. Those lines are the atom’s energy ledger, printed in light.</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1 of 6 in Atomic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https://giophysics.com/chapter-46/energy-levels/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Photon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53848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 = hf = hc/λ</a:t>
            </a:r>
          </a:p>
        </p:txBody>
      </p:sp>
      <p:sp>
        <p:nvSpPr>
          <p:cNvPr id="7" name="text"/>
          <p:cNvSpPr txBox="1"/>
          <p:nvPr/>
        </p:nvSpPr>
        <p:spPr>
          <a:xfrm>
            <a:off x="558800" y="2626360"/>
            <a:ext cx="53848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 = 6.63 × 10⁻³⁴ J s</a:t>
            </a:r>
          </a:p>
        </p:txBody>
      </p:sp>
      <p:sp>
        <p:nvSpPr>
          <p:cNvPr id="8" name="text"/>
          <p:cNvSpPr txBox="1"/>
          <p:nvPr/>
        </p:nvSpPr>
        <p:spPr>
          <a:xfrm>
            <a:off x="558800" y="2985135"/>
            <a:ext cx="5384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5384800" cy="66865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Light delivers its energy in lumps called photons. High frequency (short wavelength) means a big lump — an ultraviolet photon carries more energy than a red one.</a:t>
            </a:r>
          </a:p>
        </p:txBody>
      </p:sp>
      <p:sp>
        <p:nvSpPr>
          <p:cNvPr id="10" name="panel"/>
          <p:cNvSpPr/>
          <p:nvPr/>
        </p:nvSpPr>
        <p:spPr>
          <a:xfrm>
            <a:off x="6248400" y="1854200"/>
            <a:ext cx="5384800" cy="3359150"/>
          </a:xfrm>
          <a:prstGeom prst="rect">
            <a:avLst/>
          </a:prstGeom>
          <a:solidFill>
            <a:srgbClr val="FFFFFF"/>
          </a:solidFill>
          <a:ln w="9525">
            <a:solidFill>
              <a:srgbClr val="C6C8BB"/>
            </a:solidFill>
          </a:ln>
        </p:spPr>
      </p:sp>
      <p:pic>
        <p:nvPicPr>
          <p:cNvPr id="11" name="Photon energy–frequency explorer: Planck's constant h is fixed, so photon energy is directly proportional to frequency." descr="Photon energy–frequency explorer: Planck's constant h is fixed, so photon energy is directly proportional to frequency."/>
          <p:cNvPicPr>
            <a:picLocks noChangeAspect="1"/>
          </p:cNvPicPr>
          <p:nvPr/>
        </p:nvPicPr>
        <p:blipFill>
          <a:blip r:embed="rId3"/>
          <a:stretch>
            <a:fillRect/>
          </a:stretch>
        </p:blipFill>
        <p:spPr>
          <a:xfrm>
            <a:off x="6362700" y="1968500"/>
            <a:ext cx="5156200" cy="3130550"/>
          </a:xfrm>
          <a:prstGeom prst="rect">
            <a:avLst/>
          </a:prstGeom>
        </p:spPr>
      </p:pic>
      <p:sp>
        <p:nvSpPr>
          <p:cNvPr id="12" name="text"/>
          <p:cNvSpPr txBox="1"/>
          <p:nvPr/>
        </p:nvSpPr>
        <p:spPr>
          <a:xfrm>
            <a:off x="6248400" y="5276850"/>
            <a:ext cx="5384800" cy="19812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Photon energy–frequency explorer</a:t>
            </a:r>
          </a:p>
        </p:txBody>
      </p:sp>
      <p:sp>
        <p:nvSpPr>
          <p:cNvPr id="13" name="text"/>
          <p:cNvSpPr txBox="1"/>
          <p:nvPr/>
        </p:nvSpPr>
        <p:spPr>
          <a:xfrm>
            <a:off x="6248400" y="5525770"/>
            <a:ext cx="5384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Move this graph on the live version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Transition energy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hf = E₂ − E₁</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Emission going down, absorption going up</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photon pays for the jump exactly. No change, no credit: a photon with almost the right energy is simply not absorbed at all.</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Hydrogen’s ladder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Eₙ = −13.6/n² eV</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1 is the ground state; E∞ = 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levels are negative because the electron is bound — you must add energy to free it. The rungs crowd together as n grows, which is why each series has a short-wavelength limit.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Three spectra from one ladder</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824209" y="1854200"/>
            <a:ext cx="4543582" cy="3600450"/>
          </a:xfrm>
          <a:prstGeom prst="rect">
            <a:avLst/>
          </a:prstGeom>
          <a:solidFill>
            <a:srgbClr val="FFFFFF"/>
          </a:solidFill>
          <a:ln w="9525">
            <a:solidFill>
              <a:srgbClr val="C6C8BB"/>
            </a:solidFill>
          </a:ln>
        </p:spPr>
      </p:sp>
      <p:pic>
        <p:nvPicPr>
          <p:cNvPr id="7" name="Three intensity-against-wavelength plots stacked: a lamp filament's smooth continuous hump, the same gas glowing with four sharp spikes standing on an empty baseline, and white light seen through the cool gas showing four dips at exactly those wavelengths." descr="Three intensity-against-wavelength plots stacked: a lamp filament's smooth continuous hump, the same gas glowing with four sharp spikes standing on an empty baseline, and white light seen through the cool gas showing four dips at exactly those wavelengths."/>
          <p:cNvPicPr>
            <a:picLocks noChangeAspect="1"/>
          </p:cNvPicPr>
          <p:nvPr/>
        </p:nvPicPr>
        <p:blipFill>
          <a:blip r:embed="rId3"/>
          <a:stretch>
            <a:fillRect/>
          </a:stretch>
        </p:blipFill>
        <p:spPr>
          <a:xfrm>
            <a:off x="3938509" y="1968500"/>
            <a:ext cx="4314982"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Three intensity-against-wavelength plots stacked: a lamp filament's smooth continuous hump, the same gas glowing with four sharp spikes standing on an empty baseline, and white light seen through the cool gas showing four dips at exactly those wavelengths.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1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7.1 — IGCSE Topic 5 · Nuclear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7 of that paper · syllabus 5.1</a:t>
            </a:r>
          </a:p>
        </p:txBody>
      </p:sp>
      <p:sp>
        <p:nvSpPr>
          <p:cNvPr id="6" name="panel"/>
          <p:cNvSpPr/>
          <p:nvPr/>
        </p:nvSpPr>
        <p:spPr>
          <a:xfrm>
            <a:off x="3182067" y="1854200"/>
            <a:ext cx="5827866" cy="3204210"/>
          </a:xfrm>
          <a:prstGeom prst="rect">
            <a:avLst/>
          </a:prstGeom>
          <a:solidFill>
            <a:srgbClr val="FFFFFF"/>
          </a:solidFill>
          <a:ln w="9525">
            <a:solidFill>
              <a:srgbClr val="C6C8BB"/>
            </a:solidFill>
          </a:ln>
        </p:spPr>
      </p:sp>
      <p:pic>
        <p:nvPicPr>
          <p:cNvPr id="7" name="The scattering apparatus, drawn inside an evacuated container. A source of α-particles sits in a lead block with a narrow channel cut through it, so a fine beam travels horizontally to a very thin vertical sheet of gold foil. Three paths are drawn from the point where the beam meets the foil: one carrying straight on in the original direction and labelled as the path of most of the particles, one deflected upwards through a moderate angle, and one turned back towards the source side of the foil through more than 90°." descr="The scattering apparatus, drawn inside an evacuated container. A source of α-particles sits in a lead block with a narrow channel cut through it, so a fine beam travels horizontally to a very thin vertical sheet of gold foil. Three paths are drawn from the point where the beam meets the foil: one carrying straight on in the original direction and labelled as the path of most of the particles, one deflected upwards through a moderate angle, and one turned back towards the source side of the foil through more than 90°."/>
          <p:cNvPicPr>
            <a:picLocks noChangeAspect="1"/>
          </p:cNvPicPr>
          <p:nvPr/>
        </p:nvPicPr>
        <p:blipFill>
          <a:blip r:embed="rId3"/>
          <a:stretch>
            <a:fillRect/>
          </a:stretch>
        </p:blipFill>
        <p:spPr>
          <a:xfrm>
            <a:off x="3296367" y="1968500"/>
            <a:ext cx="5599266" cy="2975610"/>
          </a:xfrm>
          <a:prstGeom prst="rect">
            <a:avLst/>
          </a:prstGeom>
        </p:spPr>
      </p:pic>
      <p:sp>
        <p:nvSpPr>
          <p:cNvPr id="8" name="text"/>
          <p:cNvSpPr txBox="1"/>
          <p:nvPr/>
        </p:nvSpPr>
        <p:spPr>
          <a:xfrm>
            <a:off x="558800" y="5121910"/>
            <a:ext cx="110744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The scattering apparatus, drawn inside an evacuated container. A source of α-particles sits in a lead block with a narrow channel cut through it, so a fine beam travels horizontally to a very thin vertical sheet of gold foil. Three paths are drawn from the point where the beam meets the foil: one carrying straight on in the original direction and labelled as the path of most of the particles, one deflected upwards through a moderate angle, and one turned back towards the source side of the foil through more than 90°.</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FIGURE 2 OF 2</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Fig. 1.1 — IB Theme E · Nuclear and quantum physics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question 1 of that paper · syllabus E.1</a:t>
            </a:r>
          </a:p>
        </p:txBody>
      </p:sp>
      <p:sp>
        <p:nvSpPr>
          <p:cNvPr id="6" name="panel"/>
          <p:cNvSpPr/>
          <p:nvPr/>
        </p:nvSpPr>
        <p:spPr>
          <a:xfrm>
            <a:off x="3442716" y="1854200"/>
            <a:ext cx="5306568" cy="3402330"/>
          </a:xfrm>
          <a:prstGeom prst="rect">
            <a:avLst/>
          </a:prstGeom>
          <a:solidFill>
            <a:srgbClr val="FFFFFF"/>
          </a:solidFill>
          <a:ln w="9525">
            <a:solidFill>
              <a:srgbClr val="C6C8BB"/>
            </a:solidFill>
          </a:ln>
        </p:spPr>
      </p:sp>
      <p:pic>
        <p:nvPicPr>
          <p:cNvPr id="7" name="An energy level diagram for a hydrogen atom, drawn not to scale, with energy increasing up the page. Five horizontal levels are shown: the ground state n = 1 at −13.6 eV, then n = 2 at −3.40 eV, n = 3 at −1.51 eV, n = 4 at −0.85 eV, and n = ∞ at 0 eV. A vertical arrow drawn between the −1.51 eV level and the −3.40 eV level points downwards, marking the electron transition the question describes." descr="An energy level diagram for a hydrogen atom, drawn not to scale, with energy increasing up the page. Five horizontal levels are shown: the ground state n = 1 at −13.6 eV, then n = 2 at −3.40 eV, n = 3 at −1.51 eV, n = 4 at −0.85 eV, and n = ∞ at 0 eV. A vertical arrow drawn between the −1.51 eV level and the −3.40 eV level points downwards, marking the electron transition the question describes."/>
          <p:cNvPicPr>
            <a:picLocks noChangeAspect="1"/>
          </p:cNvPicPr>
          <p:nvPr/>
        </p:nvPicPr>
        <p:blipFill>
          <a:blip r:embed="rId3"/>
          <a:stretch>
            <a:fillRect/>
          </a:stretch>
        </p:blipFill>
        <p:spPr>
          <a:xfrm>
            <a:off x="3557016" y="1968500"/>
            <a:ext cx="5077968" cy="3173730"/>
          </a:xfrm>
          <a:prstGeom prst="rect">
            <a:avLst/>
          </a:prstGeom>
        </p:spPr>
      </p:pic>
      <p:sp>
        <p:nvSpPr>
          <p:cNvPr id="8" name="text"/>
          <p:cNvSpPr txBox="1"/>
          <p:nvPr/>
        </p:nvSpPr>
        <p:spPr>
          <a:xfrm>
            <a:off x="558800" y="5320030"/>
            <a:ext cx="11074400" cy="59436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energy level diagram for a hydrogen atom, drawn not to scale, with energy increasing up the page. Five horizontal levels are shown: the ground state n = 1 at −13.6 eV, then n = 2 at −3.40 eV, n = 3 at −1.51 eV, n = 4 at −0.85 eV, and n = ∞ at 0 eV. A vertical arrow drawn between the −1.51 eV level and the −3.40 eV level points downwards, marking the electron transition the question describes.</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See the question this was drawn for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An atom cannot absorb part of a photon. A 3.0 eV photon meeting an atom whose available gap is 1.9 eV is not partly absorbed with change left over — it is not absorbed at all. Absorption is all-or-nothing, and that is precisely why absorption lines are as sharp as emission lines.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energy of a 500 nm photon of green light, in joules and electronvolts.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17 / 34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energy of a 500 nm photon of green light, in joules and electronvolts.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hc/λ = (6.63 × 10⁻³⁴ × 3.00 × 10⁸) ÷ (500 × 10⁻⁹).</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3.98 × 10⁻¹⁹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eV: 3.98 × 10⁻¹⁹ ÷ 1.60 × 10⁻¹⁹ ≈ 2.5 eV — atomic gaps are a few eV, which is why atoms trade visible light.</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4.0 × 10⁻¹⁹ J ≈ 2.5 eV</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Describing waves</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https://giophysics.com/chapter-24/describing-waves/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Electromagnetic waves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https://giophysics.com/chapter-24/electromagnetic-waves/</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hydrogen electron drops from n = 3 (−1.51 eV) to n = 2 (−3.40 eV). Find the photon’s energy, frequency, and wavelength.</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20 / 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hydrogen electron drops from n = 3 (−1.51 eV) to n = 2 (−3.40 eV). Find the photon’s energy, frequency, and wavelength.</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ΔE = E₃ − E₂ = −1.51 − (−3.40) = 1.89 eV = 3.02 × 10⁻¹⁹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E/h = 3.02 × 10⁻¹⁹ ÷ 6.63 × 10⁻³⁴ = 4.56 × 10¹⁴ Hz.</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c/f = 3.00 × 10⁸ ÷ 4.56 × 10¹⁴ ≈ 6.6 × 10⁻⁷ m — the red Balmer line.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1.89 eV; 4.56 × 10¹⁴ Hz; ≈ 660 nm (red)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34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Find the energy of a 500 nm photon of green light, in electronvolts.</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hc/λ</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(6.63 × 10⁻³⁴ × 3.00 × 10⁸) ÷ (500 × 10⁻⁹)</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3.98 × 10⁻¹⁹ J</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In electronvolts: E = 3.98 × 10⁻¹⁹ × 1.60 × 10⁻¹⁹ = 6.4 × 10⁻³⁸ eV</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5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Multiplied by the electronic charge instead of divided by it. The direction is worth fixing in the head once and for all: an electronvolt is a tiny unit — 1.6 × 10⁻¹⁹ J — so counting an energy in electronvolts always gives a far bigger number than counting it in joules. Anything that comes out smaller has gone the wrong way.</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In electronvolts: E = 3.98 × 10⁻¹⁹ ÷ 1.60 × 10⁻¹⁹ = 2.5 eV</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2.2 eV photon meets a hydrogen atom sitting on the n = 2 rung. The gap up to n = 3 is 1.89 eV. What happens?</a:t>
            </a:r>
          </a:p>
        </p:txBody>
      </p:sp>
      <p:sp>
        <p:nvSpPr>
          <p:cNvPr id="7" name="text"/>
          <p:cNvSpPr txBox="1"/>
          <p:nvPr/>
        </p:nvSpPr>
        <p:spPr>
          <a:xfrm>
            <a:off x="558800" y="29476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The electron climbs to n = 3 and the spare 0.31 eV carries on as a second, smaller photon</a:t>
            </a:r>
          </a:p>
        </p:txBody>
      </p:sp>
      <p:sp>
        <p:nvSpPr>
          <p:cNvPr id="8" name="text"/>
          <p:cNvSpPr txBox="1"/>
          <p:nvPr/>
        </p:nvSpPr>
        <p:spPr>
          <a:xfrm>
            <a:off x="558800" y="349377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The electron climbs to n = 3 and the spare energy is taken up by the atom recoiling</a:t>
            </a:r>
          </a:p>
        </p:txBody>
      </p:sp>
      <p:sp>
        <p:nvSpPr>
          <p:cNvPr id="9" name="text"/>
          <p:cNvSpPr txBox="1"/>
          <p:nvPr/>
        </p:nvSpPr>
        <p:spPr>
          <a:xfrm>
            <a:off x="558800" y="40398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Nothing at all — the photon is not absorbed</a:t>
            </a:r>
          </a:p>
        </p:txBody>
      </p:sp>
      <p:sp>
        <p:nvSpPr>
          <p:cNvPr id="10" name="panel"/>
          <p:cNvSpPr/>
          <p:nvPr/>
        </p:nvSpPr>
        <p:spPr>
          <a:xfrm>
            <a:off x="7010400" y="1854200"/>
            <a:ext cx="4622800" cy="2974975"/>
          </a:xfrm>
          <a:prstGeom prst="rect">
            <a:avLst/>
          </a:prstGeom>
          <a:solidFill>
            <a:srgbClr val="FFFFFF"/>
          </a:solidFill>
          <a:ln w="9525">
            <a:solidFill>
              <a:srgbClr val="C6C8BB"/>
            </a:solidFill>
          </a:ln>
        </p:spPr>
      </p:sp>
      <p:pic>
        <p:nvPicPr>
          <p:cNvPr id="11" name="Hydrogen's energy levels drawn to scale from −13.6 eV at n = 1 up to the ionisation line at E = 0, with n = 4 and n = 5 crowded so close to it that they are labelled off leader lines, and three downward arrows marked only A, B and C." descr="Hydrogen's energy levels drawn to scale from −13.6 eV at n = 1 up to the ionisation line at E = 0, with n = 4 and n = 5 crowded so close to it that they are labelled off leader lines, and three downward arrows marked only A, B and C."/>
          <p:cNvPicPr>
            <a:picLocks noChangeAspect="1"/>
          </p:cNvPicPr>
          <p:nvPr/>
        </p:nvPicPr>
        <p:blipFill>
          <a:blip r:embed="rId3"/>
          <a:stretch>
            <a:fillRect/>
          </a:stretch>
        </p:blipFill>
        <p:spPr>
          <a:xfrm>
            <a:off x="7124700" y="1968500"/>
            <a:ext cx="4394200" cy="2746375"/>
          </a:xfrm>
          <a:prstGeom prst="rect">
            <a:avLst/>
          </a:prstGeom>
        </p:spPr>
      </p:pic>
      <p:sp>
        <p:nvSpPr>
          <p:cNvPr id="12" name="text"/>
          <p:cNvSpPr txBox="1"/>
          <p:nvPr/>
        </p:nvSpPr>
        <p:spPr>
          <a:xfrm>
            <a:off x="7010400" y="4892675"/>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Hydrogen's energy levels drawn to scale from −13.6 eV at n = 1 up to the ionisation line at E = 0, with n = 4 and n = 5 crowded so close to it that they are labelled off leader lines, and three downward arrows marked only A, B and C.</a:t>
            </a:r>
          </a:p>
        </p:txBody>
      </p:sp>
      <p:sp>
        <p:nvSpPr>
          <p:cNvPr id="13" name="text"/>
          <p:cNvSpPr txBox="1"/>
          <p:nvPr/>
        </p:nvSpPr>
        <p:spPr>
          <a:xfrm>
            <a:off x="7010400" y="5735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6689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C  Nothing at all — the photon is not absorbed</a:t>
            </a:r>
          </a:p>
        </p:txBody>
      </p:sp>
      <p:sp>
        <p:nvSpPr>
          <p:cNvPr id="7" name="text"/>
          <p:cNvSpPr txBox="1"/>
          <p:nvPr/>
        </p:nvSpPr>
        <p:spPr>
          <a:xfrm>
            <a:off x="558800" y="31136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321245"/>
            <a:ext cx="11074400" cy="12382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Absorption is all or nothing: a photon is taken whole or it is not taken. 2.2 eV matches no gap from n = 2 — the next ones up the ladder are 2.55 eV to n = 4 and 2.86 eV to n = 5, and 3.40 eV frees the electron entirely — so the photon sails straight past and the atom is left exactly as it was. This is precisely why absorption lines are as needle-sharp as emission lines: an atom that could take part of a photon would swallow a smear of wavelengths, not a line.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Which observation is direct evidence that atomic energy levels are discrete?</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White-hot metal emits a continuous spectrum</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low-pressure gas emits a line spectrum</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Alpha particles ionise the gas they pass through</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A low-pressure gas emits a line spectrum</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Sharp emission lines mean only certain photon energies occur — so only certain energy differences exist in the atom. Discrete gaps require discrete levels.</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A continuous spectrum is evidence of the opposite. Every wavelength present means nothing is being picked out, which is what happens when atoms are packed together in a solid and their levels smear into bands. It is why a glowing filament tells you its temperature and nothing whatever about which element it is made of.</a:t>
            </a:r>
          </a:p>
        </p:txBody>
      </p:sp>
      <p:sp>
        <p:nvSpPr>
          <p:cNvPr id="11" name="text"/>
          <p:cNvSpPr txBox="1"/>
          <p:nvPr/>
        </p:nvSpPr>
        <p:spPr>
          <a:xfrm>
            <a:off x="558800" y="432308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Sharp lines mean only certain photon energies leave the gas, and hf = E₂ − E₁ means only certain energy differences exist inside the atom. Discrete differences require discrete levels.</a:t>
            </a:r>
          </a:p>
        </p:txBody>
      </p:sp>
      <p:sp>
        <p:nvSpPr>
          <p:cNvPr id="12" name="text"/>
          <p:cNvSpPr txBox="1"/>
          <p:nvPr/>
        </p:nvSpPr>
        <p:spPr>
          <a:xfrm>
            <a:off x="558800" y="48158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Ionisation shows that an alpha particle carries enough energy to tear an electron off, which would be just as true of an atom with a continuous range of energies. It says the atom can be broken; it says nothing about whether the rungs on the way up are picked out or smoothly spread.</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DISCRETE ENERGY &amp; SPECTRA</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Discrete Energy &amp; Spectra.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34</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Glowing hydrogen shows a blue 434 nm line. Identify the transition, given levels −13.6, −3.40, −1.51, −0.850, −0.544 eV for n = 1…5.</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Glowing hydrogen shows a blue 434 nm line. Identify the transition, given levels −13.6, −3.40, −1.51, −0.850, −0.544 eV for n = 1…5.</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 = hc/λ = (6.63 × 10⁻³⁴ × 3.00 × 10⁸) ÷ (434 × 10⁻⁹) = 4.58 × 10⁻¹⁹ J = 2.86 eV.</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Visible light means the Balmer series — the electron lands on n = 2.</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E₅ − E₂ = −0.544 − (−3.40) = 2.86 eV ✓. The jump is n = 5 → n = 2.</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tungsten filament glows white. A tube of hot hydrogen glows pink, and only pink. Why doesn't the gas glow white too?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Both are hot, both are emitting light, and both contain the same kind of thing — atoms with electrons in them. One gives you every colour there is; the other gives you four lines and nothing in between.</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a lone atom can only emit the exact gaps in its own energy ladder, and hydrogen has four of them in the visible range. In a solid the atoms are jammed together and their levels smear into continuous bands, so a filament can emit anything. The line spectrum is not a limitation of the gas — it is a photograph of the ladder.</a:t>
            </a:r>
          </a:p>
        </p:txBody>
      </p:sp>
      <p:sp>
        <p:nvSpPr>
          <p:cNvPr id="9" name="panel"/>
          <p:cNvSpPr/>
          <p:nvPr/>
        </p:nvSpPr>
        <p:spPr>
          <a:xfrm>
            <a:off x="7010400" y="1854200"/>
            <a:ext cx="4622800" cy="2974975"/>
          </a:xfrm>
          <a:prstGeom prst="rect">
            <a:avLst/>
          </a:prstGeom>
          <a:solidFill>
            <a:srgbClr val="FFFFFF"/>
          </a:solidFill>
          <a:ln w="9525">
            <a:solidFill>
              <a:srgbClr val="C6C8BB"/>
            </a:solidFill>
          </a:ln>
        </p:spPr>
      </p:sp>
      <p:pic>
        <p:nvPicPr>
          <p:cNvPr id="10" name="Hydrogen's energy levels drawn to scale from −13.6 eV at n = 1 up to the ionisation line at E = 0, with n = 4 and n = 5 crowded so close to it that they are labelled off leader lines, and three downward arrows marked only A, B and C." descr="Hydrogen's energy levels drawn to scale from −13.6 eV at n = 1 up to the ionisation line at E = 0, with n = 4 and n = 5 crowded so close to it that they are labelled off leader lines, and three downward arrows marked only A, B and C."/>
          <p:cNvPicPr>
            <a:picLocks noChangeAspect="1"/>
          </p:cNvPicPr>
          <p:nvPr/>
        </p:nvPicPr>
        <p:blipFill>
          <a:blip r:embed="rId3"/>
          <a:stretch>
            <a:fillRect/>
          </a:stretch>
        </p:blipFill>
        <p:spPr>
          <a:xfrm>
            <a:off x="7124700" y="1968500"/>
            <a:ext cx="4394200" cy="2746375"/>
          </a:xfrm>
          <a:prstGeom prst="rect">
            <a:avLst/>
          </a:prstGeom>
        </p:spPr>
      </p:pic>
      <p:sp>
        <p:nvSpPr>
          <p:cNvPr id="11" name="text"/>
          <p:cNvSpPr txBox="1"/>
          <p:nvPr/>
        </p:nvSpPr>
        <p:spPr>
          <a:xfrm>
            <a:off x="7010400" y="4892675"/>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Hydrogen's energy levels drawn to scale from −13.6 eV at n = 1 up to the ionisation line at E = 0, with n = 4 and n = 5 crowded so close to it that they are labelled off leader lines, and three downward arrows marked only A, B and C.</a:t>
            </a:r>
          </a:p>
        </p:txBody>
      </p:sp>
      <p:sp>
        <p:nvSpPr>
          <p:cNvPr id="12" name="text"/>
          <p:cNvSpPr txBox="1"/>
          <p:nvPr/>
        </p:nvSpPr>
        <p:spPr>
          <a:xfrm>
            <a:off x="7010400" y="5735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n = 5 → n = 2, a Balmer transition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What wavelength of light can just ionise hydrogen from its ground state, and why does each spectral series pile up against a short-wavelength limit?</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31 / 34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What wavelength of light can just ionise hydrogen from its ground state, and why does each spectral series pile up against a short-wavelength limit?</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Ionisation from n = 1 needs 13.6 eV = 2.18 × 10⁻¹⁸ J.</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λ = hc/E = (6.63 × 10⁻³⁴ × 3.00 × 10⁸) ÷ 2.18 × 10⁻¹⁸ ≈ 9.1 × 10⁻⁸ m = 91 nm, deep ultraviolet.</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rungs Eₙ = −13.6/n² crowd toward E = 0, so transitions into a given level approach a maximum energy — the series limit. Beyond it the spectrum turns continuous, because a freed electron can carry any surplus as kinetic energy.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34</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91 nm; the limit marks the jump from bound (discrete) to free (continuous) energies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ATOMIC PHYSICS  ·  DISCRETE ENERGY &amp; SPECTRA</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Atomic Physics — Discrete Energy &amp; Spectra.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33 / 34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ATOMIC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24.2 Radioactive Decay</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https://giophysics.com/chapter-46/radioactivity/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https://giophysics.com/chapter-46/energy-levels/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https://giophysics.com/chapter-46/presentation/?lesson=levels</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Atomic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https://giophysics.com/chapter-46/</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https://giophysics.com/downloads/46-1-energy-levels.pdf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34 / 34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Atomic electrons occupy discrete energy levels; a photon is emitted or absorbed only when an electron jumps between two levels, with photon energy E = hf equal to the exact energy difference.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Sodium street lamps glow that particular orange because sodium’s ladder has a gap of 2.1 eV — a 589 nm photon — and essentially nothing else in the visible range.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Photons pay the exact difference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067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Electrons in an atom cannot hold just any energy: they sit on a ladder of discrete energy levels. An atom absorbs a photon only if the photon’s energy E = hf exactly matches a gap between two levels, lifting the electron up; when the electron falls back it emits a photon carrying exactly the gap, E = E₂ − E₁.</a:t>
            </a:r>
          </a:p>
        </p:txBody>
      </p:sp>
      <p:sp>
        <p:nvSpPr>
          <p:cNvPr id="7" name="text"/>
          <p:cNvSpPr txBox="1"/>
          <p:nvPr/>
        </p:nvSpPr>
        <p:spPr>
          <a:xfrm>
            <a:off x="558800" y="3764280"/>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Because every element has its own ladder, every element has its own set of spectral lines — a fingerprint. Hydrogen’s ladder, Eₙ = −13.6/n² eV, produces the Lyman (ultraviolet), Balmer (visible), and Paschen (infrared) series, and the very existence of line spectra rather than a continuous rainbow is the direct evidence that atomic energy is discrete.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Emission and absorption fingerprints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hot low-pressure gas emits its signature wavelengths only: bright lines on black. Put a cool gas in front of a continuous white source instead and it steals exactly those same wavelengths: black lines on a rainbow. Same ladder, same fingerprint — helium was discovered in the Sun’s absorption spectrum before anyone found it on Earth.</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the hydrogen series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Every drop that lands on n = 1 emits ultraviolet (Lyman series). Drops landing on n = 2 emit visible light (Balmer — the red 656 nm line is n = 3 → 2).</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Drops landing on n = 3 are infrared (Paschen). The bigger the fall, the bigger the photon energy and the shorter the wavelength.</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Excite, then de-excite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Collisions or photons kick the electron up to an excited state; it typically stays there only nanoseconds before tumbling back down, sometimes in several small hops — each hop its own photon. Give the atom 13.6 eV or more and the electron leaves entirely: the atom is ionised.</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ATOMIC PHYSICS  ·  DISCRETE ENERGY &amp; SPECTRA</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Atomic Physics — Discrete Energy &amp; Spectra.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34</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34</Slides>
  <Notes>34</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Atomic Physics — Discrete Energy &amp; Spectra</dc:title>
  <dc:subject>Atomic Physics</dc:subject>
  <dc:creator>GioPhysics</dc:creator>
  <cp:keywords>lesson, Atomic Physics, chapter-46,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