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The Photoelectric Effect. Lesson 1 of 6.</a:t>
            </a:r>
          </a:p>
          <a:p>
            <a:pPr marL="0" indent="0">
              <a:buNone/>
            </a:pPr>
            <a:r>
              <a:rPr lang="en-GB" sz="1200" dirty="0"/>
              <a:t>[Intro] Shine ultraviolet light on zinc and electrons fly out instantly — even when the light is absurdly dim. Shine red light on the same plate and nothing happens, no matter how bright. Classical wave theory cannot explain either fact. Einstein could, by making light grainy.</a:t>
            </a:r>
          </a:p>
          <a:p>
            <a:pPr marL="0" indent="0">
              <a:buNone/>
            </a:pPr>
            <a:r>
              <a:rPr lang="en-GB" sz="1200" dirty="0"/>
              <a:t>[Source] https://giophysics.com/chapter-47/photoelectric-effect/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 = mv is a rule for slow matter, not for light, so a massless photon is not a momentum-less one: it carries p = E/c = h/λ, and a surface that absorbs it feels the recoil. Absorb a beam of power P for one second and it delivers P/c of momentum; reflect it instead and the momentum change doubles, which is why a mirrored solar sail feels twice the push of a black one. The numbers are small — full sunlight on a square metre of mirror pushes with about 9 μN — but they act continuously and for free, which is enough to sail 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Fire X-rays into graphite and some emerge with a longer wavelength than they went in with, by an amount that depends only on the angle you look from. A wave cannot do that: an electron shaken by a wave re-radiates at the frequency that shook it. A particle can. Treat the photon as a projectile carrying energy hf and momentum h/λ, collide it elastically with a free electron, and conserving both gives λf − λi = (h/mₑc)(1 − cos θ). The photon hands over some energy, so its wavelength grows; the electron recoils with the rest. The shift is independent of the incoming wavelength and of the target material, which is exactly why it settled the argument.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Photon energy: E = hf = hc/λ</a:t>
            </a:r>
          </a:p>
          <a:p>
            <a:pPr marL="0" indent="0">
              <a:buNone/>
            </a:pPr>
            <a:r>
              <a:rPr lang="en-GB" sz="1200" dirty="0"/>
              <a:t>[In plain English] Light of one frequency comes in identical energy packets. Doubling the brightness doubles the number of packets per second — it never makes any single packet bigger.</a:t>
            </a:r>
          </a:p>
          <a:p>
            <a:pPr marL="0" indent="0">
              <a:buNone/>
            </a:pPr>
            <a:r>
              <a:rPr lang="en-GB" sz="1200" dirty="0"/>
              <a:t>[Note] h = 6.63 × 10⁻³⁴ J s</a:t>
            </a:r>
          </a:p>
          <a:p>
            <a:pPr marL="0" indent="0">
              <a:buNone/>
            </a:pPr>
            <a:r>
              <a:rPr lang="en-GB" sz="1200" dirty="0"/>
              <a:t>[Graph] Photon energy–frequency explorer. Planck's constant h is fixed, so photon energy is directly proportional to frequency.</a:t>
            </a:r>
          </a:p>
          <a:p>
            <a:pPr marL="0" indent="0">
              <a:buNone/>
            </a:pPr>
            <a:r>
              <a:rPr lang="en-GB" sz="1200" dirty="0"/>
              <a:t>[Axes] Horizontal: frequency f. Vertical: photon energy E. Values are normalised — the graph teaches the shape, not a measurement.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Work function &amp; threshold: φ = hf₀</a:t>
            </a:r>
          </a:p>
          <a:p>
            <a:pPr marL="0" indent="0">
              <a:buNone/>
            </a:pPr>
            <a:r>
              <a:rPr lang="en-GB" sz="1200" dirty="0"/>
              <a:t>[In plain English] The work function is the minimum energy to pull one electron out of the metal surface. It fixes a threshold frequency f₀ below which no photon can free an electron.</a:t>
            </a:r>
          </a:p>
          <a:p>
            <a:pPr marL="0" indent="0">
              <a:buNone/>
            </a:pPr>
            <a:r>
              <a:rPr lang="en-GB" sz="1200" dirty="0"/>
              <a:t>[Note] φ in eV varies metal to metal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Einstein’s equation: E(max) = hf − φ</a:t>
            </a:r>
          </a:p>
          <a:p>
            <a:pPr marL="0" indent="0">
              <a:buNone/>
            </a:pPr>
            <a:r>
              <a:rPr lang="en-GB" sz="1200" dirty="0"/>
              <a:t>[In plain English] One photon hands hf to one electron; φ is spent escaping; the remainder is kinetic energy. Electrons from deeper in the metal lose more, which is why E(max) is a maximum.</a:t>
            </a:r>
          </a:p>
          <a:p>
            <a:pPr marL="0" indent="0">
              <a:buNone/>
            </a:pPr>
            <a:r>
              <a:rPr lang="en-GB" sz="1200" dirty="0"/>
              <a:t>[Note] Energy bookkeeping for one photon, one electron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Stopping potential: eV(s) = E(max)</a:t>
            </a:r>
          </a:p>
          <a:p>
            <a:pPr marL="0" indent="0">
              <a:buNone/>
            </a:pPr>
            <a:r>
              <a:rPr lang="en-GB" sz="1200" dirty="0"/>
              <a:t>[In plain English] Make the collector negative and it repels photoelectrons. The voltage that stops even the fastest ones converts straight into their kinetic energy in electronvolts.</a:t>
            </a:r>
          </a:p>
          <a:p>
            <a:pPr marL="0" indent="0">
              <a:buNone/>
            </a:pPr>
            <a:r>
              <a:rPr lang="en-GB" sz="1200" dirty="0"/>
              <a:t>[Note] The reverse voltage that just kills the current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Photon momentum: p = E/c = h/λ</a:t>
            </a:r>
          </a:p>
          <a:p>
            <a:pPr marL="0" indent="0">
              <a:buNone/>
            </a:pPr>
            <a:r>
              <a:rPr lang="en-GB" sz="1200" dirty="0"/>
              <a:t>[In plain English] A photon has no mass and still carries momentum: divide its energy by c, or divide h by its wavelength. Short wavelength, bigger kick.</a:t>
            </a:r>
          </a:p>
          <a:p>
            <a:pPr marL="0" indent="0">
              <a:buNone/>
            </a:pPr>
            <a:r>
              <a:rPr lang="en-GB" sz="1200" dirty="0"/>
              <a:t>[Note] Massless, but never momentum-less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Compton shift: Δλ = (h/mₑc)(1 − cos θ)</a:t>
            </a:r>
          </a:p>
          <a:p>
            <a:pPr marL="0" indent="0">
              <a:buNone/>
            </a:pPr>
            <a:r>
              <a:rPr lang="en-GB" sz="1200" dirty="0"/>
              <a:t>[In plain English] The wavelength a photon gains scattering off a free electron. It depends on the viewing angle and nothing else — not the starting wavelength, not the target, not the intensity.</a:t>
            </a:r>
          </a:p>
          <a:p>
            <a:pPr marL="0" indent="0">
              <a:buNone/>
            </a:pPr>
            <a:r>
              <a:rPr lang="en-GB" sz="1200" dirty="0"/>
              <a:t>[Note] h/mₑc = 2.43 pm; largest shift 4.86 pm, straight back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evacuated tube with light of frequency f falling on the emitter plate and photoelectrons crossing to the collector, wired to a cell whose negative terminal faces the collector so the field between the plates opposes them, with a microammeter reading the current.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a:p>
            <a:pPr marL="0" indent="0">
              <a:buNone/>
            </a:pPr>
            <a:r>
              <a:rPr lang="en-GB" sz="1200" dirty="0"/>
              <a:t>[Where it came from] A Level · Topics 12–25, question 11; syllabus 22, 23.</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Electromagnetic waves; Electric potential &amp; the volt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6.1. 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a:t>
            </a:r>
          </a:p>
          <a:p>
            <a:pPr marL="0" indent="0">
              <a:buNone/>
            </a:pPr>
            <a:r>
              <a:rPr lang="en-GB" sz="1200" dirty="0"/>
              <a:t>[Where it came from] IB Theme E · Nuclear and quantum physics, question 6; syllabus E.2.</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a:p>
            <a:pPr marL="0" indent="0">
              <a:buNone/>
            </a:pPr>
            <a:r>
              <a:rPr lang="en-GB" sz="1200" dirty="0"/>
              <a:t>[Where it came from] IB Theme E · Nuclear and quantum physics, question 10; syllabus E.2.</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Brighter does not mean more energetic. Intensity counts photons per second; frequency sets the energy of each photon. Sub-threshold light ejects nothing at any brightness because no single photon can pay the work function — and electrons cannot pool the energy of two photons. Meanwhile the dimmest above-threshold beam ejects electrons immediately.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energy of one photon of 500 nm green light, in joules and electronvolts.</a:t>
            </a:r>
          </a:p>
          <a:p>
            <a:pPr marL="0" indent="0">
              <a:buNone/>
            </a:pPr>
            <a:r>
              <a:rPr lang="en-GB" sz="1200" dirty="0"/>
              <a:t>[Answer] 3.98 × 10⁻¹⁹ J ≈ 2.5 eV</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hc/λ = (6.63 × 10⁻³⁴ × 3.00 × 10⁸) ÷ (500 × 10⁻⁹).</a:t>
            </a:r>
          </a:p>
          <a:p>
            <a:pPr marL="0" indent="0">
              <a:buNone/>
            </a:pPr>
            <a:r>
              <a:rPr lang="en-GB" sz="1200" dirty="0"/>
              <a:t>[Step 2] E = 3.98 × 10⁻¹⁹ J.</a:t>
            </a:r>
          </a:p>
          <a:p>
            <a:pPr marL="0" indent="0">
              <a:buNone/>
            </a:pPr>
            <a:r>
              <a:rPr lang="en-GB" sz="1200" dirty="0"/>
              <a:t>[Step 3] Divide by 1.6 × 10⁻¹⁹ J/eV: E ≈ 2.5 eV.</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3.98 × 10⁻¹⁹ J ≈ 2.5 eV</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photosensitive metal has a work function of 5.5 eV. Find the minimum (threshold) frequency of light that can free an electron.</a:t>
            </a:r>
          </a:p>
          <a:p>
            <a:pPr marL="0" indent="0">
              <a:buNone/>
            </a:pPr>
            <a:r>
              <a:rPr lang="en-GB" sz="1200" dirty="0"/>
              <a:t>[Answer] f₀ ≈ 1.3 × 10¹⁵ Hz</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threshold the photon exactly pays the work function: hf₀ = φ.</a:t>
            </a:r>
          </a:p>
          <a:p>
            <a:pPr marL="0" indent="0">
              <a:buNone/>
            </a:pPr>
            <a:r>
              <a:rPr lang="en-GB" sz="1200" dirty="0"/>
              <a:t>[Step 2] φ = 5.5 × 1.6 × 10⁻¹⁹ = 8.8 × 10⁻¹⁹ J.</a:t>
            </a:r>
          </a:p>
          <a:p>
            <a:pPr marL="0" indent="0">
              <a:buNone/>
            </a:pPr>
            <a:r>
              <a:rPr lang="en-GB" sz="1200" dirty="0"/>
              <a:t>[Step 3] f₀ = 8.8 × 10⁻¹⁹ ÷ 6.63 × 10⁻³⁴ ≈ 1.3 × 10¹⁵ Hz — ultraviolet.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f₀ ≈ 1.3 × 10¹⁵ Hz</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rearrangement is inside out: E(max) = hf − φ gives φ = hf − E(max), not the other way round. The answer announces the mistake if you read it — a negative work function would mean the metal pays electrons to leave, and every surface in the room would be spraying them off in the dark.</a:t>
            </a:r>
          </a:p>
          <a:p>
            <a:pPr marL="0" indent="0">
              <a:buNone/>
            </a:pPr>
            <a:r>
              <a:rPr lang="en-GB" sz="1200" dirty="0"/>
              <a:t>[It should say] φ = hf − E(max) = 2.3 − 1.9 = 0.4 eV</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dim ultraviolet lamp frees electrons from zinc the instant it is switched on. A blinding red floodlight, left on all afternoon, frees none. Why doesn't the red light win on brightness alone? The floodlight is delivering thousands of times more energy per second onto the same plate. On any wave picture, energy arriving continuously must eventually add up to enough.</a:t>
            </a:r>
          </a:p>
          <a:p>
            <a:pPr marL="0" indent="0">
              <a:buNone/>
            </a:pPr>
            <a:r>
              <a:rPr lang="en-GB" sz="1200" dirty="0"/>
              <a:t>[Answer] Because one electron absorbs one photon, and cannot save up. Each red photon offers about 1.9 eV against zinc's 4.3 eV entry fee, so every one of them is refused, however many arrive. Brightness counts photons; frequency sets what each one is worth. And the electron cannot bank two of them and try again.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lamp is made ten times brighter, at exactly the same frequency. What happens to the microammeter reading, and to the reverse voltage needed to stop the current?</a:t>
            </a:r>
          </a:p>
          <a:p>
            <a:pPr marL="0" indent="0">
              <a:buNone/>
            </a:pPr>
            <a:r>
              <a:rPr lang="en-GB" sz="1200" dirty="0"/>
              <a:t>[Options] A Both rise ten-fold   B The current rises ten-fold; the stopping voltage does not move   C The stopping voltage rises ten-fold; the current does not move</a:t>
            </a:r>
          </a:p>
          <a:p>
            <a:pPr marL="0" indent="0">
              <a:buNone/>
            </a:pPr>
            <a:r>
              <a:rPr lang="en-GB" sz="1200" dirty="0"/>
              <a:t>[Figure] An evacuated tube with light of frequency f falling on the emitter plate and photoelectrons crossing to the collector, wired to a cell whose negative terminal faces the collector so the field between the plates opposes them, with a microammeter reading the current.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current rises ten-fold; the stopping voltage does not move. The two dials do entirely separate jobs and never swap. Intensity is a count of photons per second, so it sets how many electrons are ejected per second — the current. Frequency sets the energy of each photon, so it alone sets E(max) = hf − φ, and therefore the stopping voltage eV(s) = E(max). Ten times as many photons of exactly the same size eject ten times as many electrons, each carrying the same maximum energy as before.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Zinc has φ = 4.3 eV. Which beam ejects photoelectrons from it?</a:t>
            </a:r>
          </a:p>
          <a:p>
            <a:pPr marL="0" indent="0">
              <a:buNone/>
            </a:pPr>
            <a:r>
              <a:rPr lang="en-GB" sz="1200" dirty="0"/>
              <a:t>[Options] A A very bright red beam (photon energy 1.9 eV)   B A very dim UV beam (photon energy 4.9 eV)   C Both — enough red photons together can free an electron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Zinc has φ = 4.3 eV. Which beam ejects photoelectrons from it?</a:t>
            </a:r>
          </a:p>
          <a:p>
            <a:pPr marL="0" indent="0">
              <a:buNone/>
            </a:pPr>
            <a:r>
              <a:rPr lang="en-GB" sz="1200" dirty="0"/>
              <a:t>[Option by option] A: Brightness is a count, not a size. Each red photon still offers 1.9 eV against a 4.3 eV fee, and the electron takes one photon or none — so a thousand times more of them just means a thousand times more refusals per second. Nothing about the beam's intensity changes what any single photon is worth.  B: Correct. 4.9 eV clears zinc's 4.3 eV work function with 0.6 eV to spare, and it does it on the first photon that arrives, however dim the beam.  C: This is exactly the wave picture, and it is exactly what the experiment rules out. An electron does not accumulate energy from photon after photon: it absorbs one, or it absorbs none. If pooling were possible, dim light would work after a measurable delay — and no such delay has ever been found.</a:t>
            </a:r>
          </a:p>
          <a:p>
            <a:pPr marL="0" indent="0">
              <a:buNone/>
            </a:pPr>
            <a:r>
              <a:rPr lang="en-GB" sz="1200" dirty="0"/>
              <a:t>[Answer] B — A very dim UV beam (photon energy 4.9 eV)</a:t>
            </a:r>
          </a:p>
          <a:p>
            <a:pPr marL="0" indent="0">
              <a:buNone/>
            </a:pPr>
            <a:r>
              <a:rPr lang="en-GB" sz="1200" dirty="0"/>
              <a:t>[Why] One electron absorbs one photon. A 1.9 eV photon can never pay a 4.3 eV work function, however many arrive; a 4.9 eV photon always can.</a:t>
            </a:r>
          </a:p>
          <a:p>
            <a:pPr marL="0" indent="0">
              <a:buNone/>
            </a:pPr>
            <a:r>
              <a:rPr lang="en-GB" sz="1200" dirty="0"/>
              <a:t>[Reveal] One click for the answer, then one for the reason.</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of frequency 2.5 × 10¹⁵ Hz strikes the same φ = 5.5 eV metal. Find E(max) and the stopping potential.</a:t>
            </a:r>
          </a:p>
          <a:p>
            <a:pPr marL="0" indent="0">
              <a:buNone/>
            </a:pPr>
            <a:r>
              <a:rPr lang="en-GB" sz="1200" dirty="0"/>
              <a:t>[Answer] E(max) ≈ 7.8 × 10⁻¹⁹ J (4.9 eV); V(s) ≈ 4.9 V</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Photon energy: hf = 6.63 × 10⁻³⁴ × 2.5 × 10¹⁵ = 1.66 × 10⁻¹⁸ J.</a:t>
            </a:r>
          </a:p>
          <a:p>
            <a:pPr marL="0" indent="0">
              <a:buNone/>
            </a:pPr>
            <a:r>
              <a:rPr lang="en-GB" sz="1200" dirty="0"/>
              <a:t>[Step 2] E(max) = hf − φ = 1.66 × 10⁻¹⁸ − 8.8 × 10⁻¹⁹ = 7.8 × 10⁻¹⁹ J ≈ 4.9 eV.</a:t>
            </a:r>
          </a:p>
          <a:p>
            <a:pPr marL="0" indent="0">
              <a:buNone/>
            </a:pPr>
            <a:r>
              <a:rPr lang="en-GB" sz="1200" dirty="0"/>
              <a:t>[Step 3] eV(s) = E(max), so V(s) ≈ 4.9 V — the reverse voltage that just zeroes the current.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E(max) ≈ 7.8 × 10⁻¹⁹ J (4.9 eV); V(s) ≈ 4.9 V</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540 nm light ejects electrons of maximum kinetic energy 1.9 eV from an unknown metal. Find its work function, and describe the E(max)–f graph for this metal.</a:t>
            </a:r>
          </a:p>
          <a:p>
            <a:pPr marL="0" indent="0">
              <a:buNone/>
            </a:pPr>
            <a:r>
              <a:rPr lang="en-GB" sz="1200" dirty="0"/>
              <a:t>[Answer] φ ≈ 0.4 eV; straight line of universal slope h with intercept −φ</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Photon energy: E = hc/λ = (6.63 × 10⁻³⁴ × 3.00 × 10⁸) ÷ (540 × 10⁻⁹) = 3.7 × 10⁻¹⁹ J ≈ 2.3 eV.</a:t>
            </a:r>
          </a:p>
          <a:p>
            <a:pPr marL="0" indent="0">
              <a:buNone/>
            </a:pPr>
            <a:r>
              <a:rPr lang="en-GB" sz="1200" dirty="0"/>
              <a:t>[Step 2] φ = hf − E(max) = 2.3 − 1.9 = 0.4 eV — an unusually easy metal to strip, like caesium coatings in photocells.</a:t>
            </a:r>
          </a:p>
          <a:p>
            <a:pPr marL="0" indent="0">
              <a:buNone/>
            </a:pPr>
            <a:r>
              <a:rPr lang="en-GB" sz="1200" dirty="0"/>
              <a:t>[Step 3] The graph of E(max) against f is a straight line: slope h (identical for every metal), x-intercept f₀ = φ/h, y-intercept −φ. Only the intercepts move between metals.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φ ≈ 0.4 eV; straight line of universal slope h with intercept −φ</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Light of frequency f is a stream of photons of energy E = hf; one photon can eject one electron from a metal if hf exceeds the work function φ, and the fastest electrons carry away E(max) = hf − φ.</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https://giophysics.com/chapter-47/presentation/?lesson=photoelectric moves them.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photographer’s darkroom uses a red safelight because red photons (about 1.9 eV each) cannot trigger the chemistry that blue photons (about 2.8 eV) trigger easily — brightness is irrelevant, the packet size is everything.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beam of light of frequency f delivers its energy in indivisible packets — photons — each carrying E = hf. An electron in a metal absorbs one photon or none; it cannot save up several. Escaping the metal costs a fixed entry fee called the work function φ, so the fastest electrons leave with E(max) = hf − φ. Below the threshold frequency f₀ = φ/h a photon simply cannot pay the fee, so no electrons appear at any intensity. Intensity only sets how many photons arrive per second — the current, never the electron energy. Reversing the collecting voltage until the current dies measures E(max) directly: eV(s) = E(max).</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wave delivers energy continuously, so any frequency should eject electrons if you wait long enough or turn the intensity up, and brighter light should make faster electrons. Experiment says the opposite: below f₀ nothing happens at any brightness, above f₀ emission is instantaneous even in the dimmest light, and only frequency changes the electron energy.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Frequency sets the energy of each photon, so it sets E(max) and the stopping potential. Intensity sets the number of photons per second, so it sets the photocurrent — the count of ejected electrons — and nothing else. The two roles never mix, which is the clearest fingerprint of the photon model.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Robert Millikan spent a decade trying to disprove Einstein’s equation. Plotting stopping energy against frequency for different metals, he found perfectly straight lines, every one with slope h — the same constant Planck had extracted from glowing objects. The intercepts gave each metal’s work function. Einstein received the 1921 Nobel Prize for this equation, not for relativity.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47/presentation/?lesson=photoelectri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hyperlink" Target="https://giophysics.com/chapter-47/presentation/?lesson=photoelectric"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hyperlink" Target="https://giophysics.com/curricula/a-level/exams/a-level-extension#q1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electromagnetic-waves/" TargetMode="External"/><Relationship Id="rId4" Type="http://schemas.openxmlformats.org/officeDocument/2006/relationships/hyperlink" Target="https://giophysics.com/chapter-21/electric-potential-voltag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hyperlink" Target="https://giophysics.com/curricula/ib/exams/nuclear-and-quantum-physics#q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hyperlink" Target="https://giophysics.com/curricula/ib/exams/nuclear-and-quantum-physics#q1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hyperlink" Target="https://giophysics.com/chapter-47/presentation/?lesson=photoelectric"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hyperlink" Target="https://giophysics.com/chapter-47/matter-waves/" TargetMode="External"/><Relationship Id="rId4" Type="http://schemas.openxmlformats.org/officeDocument/2006/relationships/hyperlink" Target="https://giophysics.com/chapter-47/photoelectric-effect/" TargetMode="External"/><Relationship Id="rId5" Type="http://schemas.openxmlformats.org/officeDocument/2006/relationships/hyperlink" Target="https://giophysics.com/chapter-47/presentation/?lesson=photoelectric" TargetMode="External"/><Relationship Id="rId6" Type="http://schemas.openxmlformats.org/officeDocument/2006/relationships/hyperlink" Target="https://giophysics.com/chapter-47/" TargetMode="External"/><Relationship Id="rId7" Type="http://schemas.openxmlformats.org/officeDocument/2006/relationships/hyperlink" Target="https://giophysics.com/downloads/47-1-photoelectric-effect.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Light arrives in packets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Photoelectric Effect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Shine ultraviolet light on zinc and electrons fly out instantly — even when the light is absurdly dim. Shine red light on the same plate and nothing happens, no matter how bright. Classical wave theory cannot explain either fact. Einstein could, by making light grainy.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https://giophysics.com/chapter-47/photoelectric-effect/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40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Light pushes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 = mv is a rule for slow matter, not for light, so a massless photon is not a momentum-less one: it carries p = E/c = h/λ, and a surface that absorbs it feels the recoil. Absorb a beam of power P for one second and it delivers P/c of momentum; reflect it instead and the momentum change doubles, which is why a mirrored solar sail feels twice the push of a black one. The numbers are small — full sunlight on a square metre of mirror pushes with about 9 μN — but they act continuously and for free, which is enough to sail 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40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Compton: billiards with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7656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Fire X-rays into graphite and some emerge with a longer wavelength than they went in with, by an amount that depends only on the angle you look from. A wave cannot do that: an electron shaken by a wave re-radiates at the frequency that shook it. A particle can.</a:t>
            </a:r>
          </a:p>
        </p:txBody>
      </p:sp>
      <p:sp>
        <p:nvSpPr>
          <p:cNvPr id="7" name="text"/>
          <p:cNvSpPr txBox="1"/>
          <p:nvPr/>
        </p:nvSpPr>
        <p:spPr>
          <a:xfrm>
            <a:off x="558800" y="361148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Treat the photon as a projectile carrying energy hf and momentum h/λ, collide it elastically with a free electron, and conserving both gives λf − λi = (h/mₑc)(1 − cos θ). The photon hands over some energy, so its wavelength grows; the electron recoils with the rest. The shift is independent of the incoming wavelength and of the target material, which is exactly why it settled the argument.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40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hf = hc/λ</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 = 6.63 × 10⁻³⁴ J 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of one frequency comes in identical energy packets. Doubling the brightness doubles the number of packets per second — it never makes any single packet bigger.</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Photon energy–frequency explorer: Planck's constant h is fixed, so photon energy is directly proportional to frequency." descr="Photon energy–frequency explorer: Planck's constant h is fixed, so photon energy is directly proportional to frequenc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Photon energy–frequency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40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function &amp; threshold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φ = hf₀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φ in eV varies metal to metal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work function is the minimum energy to pull one electron out of the metal surface. It fixes a threshold frequency f₀ below which no photon can free an electron.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40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Einstein’s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E(max) = hf − φ</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Energy bookkeeping for one photon, one electron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photon hands hf to one electron; φ is spent escaping; the remainder is kinetic energy. Electrons from deeper in the metal lose more, which is why E(max) is a maximum.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40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Stopping potential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eV(s) = E(max)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reverse voltage that just kills the current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Make the collector negative and it repels photoelectrons. The voltage that stops even the fastest ones converts straight into their kinetic energy in electronvolts.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40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 momentum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E/c = h/λ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Massless, but never momentum-less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photon has no mass and still carries momentum: divide its energy by c, or divide h by its wavelength. Short wavelength, bigger kick.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40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Compton shift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Δλ = (h/mₑc)(1 − cos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h/mₑc = 2.43 pm; largest shift 4.86 pm, straight back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wavelength a photon gains scattering off a free electron. It depends on the viewing angle and nothing else — not the starting wavelength, not the target, not the intensity.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40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circuit that measures an electron's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51909" y="1854200"/>
            <a:ext cx="5288182" cy="3600450"/>
          </a:xfrm>
          <a:prstGeom prst="rect">
            <a:avLst/>
          </a:prstGeom>
          <a:solidFill>
            <a:srgbClr val="FFFFFF"/>
          </a:solidFill>
          <a:ln w="9525">
            <a:solidFill>
              <a:srgbClr val="C6C8BB"/>
            </a:solidFill>
          </a:ln>
        </p:spPr>
      </p:sp>
      <p:pic>
        <p:nvPicPr>
          <p:cNvPr id="7" name="An evacuated tube with light of frequency f falling on the emitter plate and photoelectrons crossing to the collector, wired to a cell whose negative terminal faces the collector so the field between the plates opposes them, with a microammeter reading the current." descr="An evacuated tube with light of frequency f falling on the emitter plate and photoelectrons crossing to the collector, wired to a cell whose negative terminal faces the collector so the field between the plates opposes them, with a microammeter reading the current."/>
          <p:cNvPicPr>
            <a:picLocks noChangeAspect="1"/>
          </p:cNvPicPr>
          <p:nvPr/>
        </p:nvPicPr>
        <p:blipFill>
          <a:blip r:embed="rId3"/>
          <a:stretch>
            <a:fillRect/>
          </a:stretch>
        </p:blipFill>
        <p:spPr>
          <a:xfrm>
            <a:off x="3566209" y="1968500"/>
            <a:ext cx="5059582"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evacuated tube with light of frequency f falling on the emitter plate and photoelectrons crossing to the collector, wired to a cell whose negative terminal faces the collector so the field between the plates opposes them, with a microammeter reading the current.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40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11.1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11 of that paper · syllabus 22, 23</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 descr="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Electromagnetic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potential &amp; the volt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https://giophysics.com/chapter-21/electric-potential-voltage/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40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6.1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6 of that paper · syllabus E.2</a:t>
            </a:r>
          </a:p>
        </p:txBody>
      </p:sp>
      <p:sp>
        <p:nvSpPr>
          <p:cNvPr id="6" name="panel"/>
          <p:cNvSpPr/>
          <p:nvPr/>
        </p:nvSpPr>
        <p:spPr>
          <a:xfrm>
            <a:off x="3601212" y="1854200"/>
            <a:ext cx="4989576" cy="3204210"/>
          </a:xfrm>
          <a:prstGeom prst="rect">
            <a:avLst/>
          </a:prstGeom>
          <a:solidFill>
            <a:srgbClr val="FFFFFF"/>
          </a:solidFill>
          <a:ln w="9525">
            <a:solidFill>
              <a:srgbClr val="C6C8BB"/>
            </a:solidFill>
          </a:ln>
        </p:spPr>
      </p:sp>
      <p:pic>
        <p:nvPicPr>
          <p:cNvPr id="7" name="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 descr="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
          <p:cNvPicPr>
            <a:picLocks noChangeAspect="1"/>
          </p:cNvPicPr>
          <p:nvPr/>
        </p:nvPicPr>
        <p:blipFill>
          <a:blip r:embed="rId3"/>
          <a:stretch>
            <a:fillRect/>
          </a:stretch>
        </p:blipFill>
        <p:spPr>
          <a:xfrm>
            <a:off x="3715512" y="1968500"/>
            <a:ext cx="4760976"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photoelectric cell drawn as an evacuated tube. Inside it a flat metal plate stands on the left and a smaller collecting electrode on the right. A beam of monochromatic light enters through the top of the tube and falls on the face of the plate that faces the collector, and an arrow across the vacuum shows photoelectrons travelling from the plate to the collector. Outside the tube the plate is connected through a microammeter and along a wire to a d.c. supply, the positive terminal of which is the one joined back to the collector.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40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E.2</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 descr="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parallel rays of light of wavelength 420 nm slant down to the right and meet the flat upper face of a block labelled as a caesium surface with a work function of 2.1 eV. From a point on that same face, further to the right of where the light lands, a single arrow slants up and to the right, marking one photoelectron leaving the metal.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40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Brighter does not mean more energetic. Intensity counts photons per second; frequency sets the energy of each photon.</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Sub-threshold light ejects nothing at any brightness because no single photon can pay the work function — and electrons cannot pool the energy of two photons. Meanwhile the dimmest above-threshold beam ejects electrons immediately.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40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energy of one photon of 500 nm green light, in joules and electronvolts.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40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energy of one photon of 500 nm green light, in joules and electronvolts.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hc/λ = (6.63 × 10⁻³⁴ × 3.00 × 10⁸) ÷ (500 × 10⁻⁹).</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3.98 × 10⁻¹⁹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Divide by 1.6 × 10⁻¹⁹ J/eV: E ≈ 2.5 eV.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3.98 × 10⁻¹⁹ J ≈ 2.5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40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photosensitive metal has a work function of 5.5 eV. Find the minimum (threshold) frequency of light that can free an electron.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40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photosensitive metal has a work function of 5.5 eV. Find the minimum (threshold) frequency of light that can free an electron.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threshold the photon exactly pays the work function: hf₀ = φ.</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 = 5.5 × 1.6 × 10⁻¹⁹ = 8.8 × 10⁻¹⁹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f₀ = 8.8 × 10⁻¹⁹ ÷ 6.63 × 10⁻³⁴ ≈ 1.3 × 10¹⁵ Hz — ultraviolet.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f₀ ≈ 1.3 × 10¹⁵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40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of wavelength 540 nm ejects electrons of maximum kinetic energy 1.9 eV from a metal. Find its work function.</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Photon energy: E = hc/λ = (6.63 × 10⁻³⁴ × 3.00 × 10⁸) ÷ (540 × 10⁻⁹) = 3.7 × 10⁻¹⁹ J ≈ 2.3 eV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Einstein's equation: E(max) = hf − φ</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 = E(max) − hf = 1.9 − 2.3 = −0.4 eV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metal has a work function of −0.4 eV.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rearrangement is inside out: E(max) = hf − φ gives φ = hf − E(max), not the other way round. The answer announces the mistake if you read it — a negative work function would mean the metal pays electrons to leave, and every surface in the room would be spraying them off in the dark.</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φ = hf − E(max) = 2.3 − 1.9 = 0.4 eV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600" b="1" i="0" dirty="0">
                <a:solidFill>
                  <a:srgbClr val="102E29"/>
                </a:solidFill>
                <a:latin typeface="Arial"/>
                <a:cs typeface="Arial"/>
              </a:rPr>
              <a:t>A dim ultraviolet lamp frees electrons from zinc the instant it is switched on. A blinding red floodlight, left on all afternoon, frees none. Why doesn't the red light win on brightness alone?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floodlight is delivering thousands of times more energy per second onto the same plate. On any wave picture, energy arriving continuously must eventually add up to enough.</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one electron absorbs one photon, and cannot save up. Each red photon offers about 1.9 eV against zinc's 4.3 eV entry fee, so every one of them is refused, however many arrive. Brightness counts photons; frequency sets what each one is worth. And the electron cannot bank two of them and try again.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lamp is made ten times brighter, at exactly the same frequency. What happens to the microammeter reading, and to the reverse voltage needed to stop the current?</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rise ten-fold</a:t>
            </a:r>
          </a:p>
        </p:txBody>
      </p:sp>
      <p:sp>
        <p:nvSpPr>
          <p:cNvPr id="8" name="text"/>
          <p:cNvSpPr txBox="1"/>
          <p:nvPr/>
        </p:nvSpPr>
        <p:spPr>
          <a:xfrm>
            <a:off x="558800" y="355981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current rises ten-fold; the stopping voltage does not move</a:t>
            </a:r>
          </a:p>
        </p:txBody>
      </p:sp>
      <p:sp>
        <p:nvSpPr>
          <p:cNvPr id="9" name="text"/>
          <p:cNvSpPr txBox="1"/>
          <p:nvPr/>
        </p:nvSpPr>
        <p:spPr>
          <a:xfrm>
            <a:off x="558800" y="410591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stopping voltage rises ten-fold; the current does not move</a:t>
            </a:r>
          </a:p>
        </p:txBody>
      </p:sp>
      <p:sp>
        <p:nvSpPr>
          <p:cNvPr id="10" name="panel"/>
          <p:cNvSpPr/>
          <p:nvPr/>
        </p:nvSpPr>
        <p:spPr>
          <a:xfrm>
            <a:off x="7123638" y="1854200"/>
            <a:ext cx="4396323" cy="3006090"/>
          </a:xfrm>
          <a:prstGeom prst="rect">
            <a:avLst/>
          </a:prstGeom>
          <a:solidFill>
            <a:srgbClr val="FFFFFF"/>
          </a:solidFill>
          <a:ln w="9525">
            <a:solidFill>
              <a:srgbClr val="C6C8BB"/>
            </a:solidFill>
          </a:ln>
        </p:spPr>
      </p:sp>
      <p:pic>
        <p:nvPicPr>
          <p:cNvPr id="11" name="An evacuated tube with light of frequency f falling on the emitter plate and photoelectrons crossing to the collector, wired to a cell whose negative terminal faces the collector so the field between the plates opposes them, with a microammeter reading the current." descr="An evacuated tube with light of frequency f falling on the emitter plate and photoelectrons crossing to the collector, wired to a cell whose negative terminal faces the collector so the field between the plates opposes them, with a microammeter reading the current."/>
          <p:cNvPicPr>
            <a:picLocks noChangeAspect="1"/>
          </p:cNvPicPr>
          <p:nvPr/>
        </p:nvPicPr>
        <p:blipFill>
          <a:blip r:embed="rId3"/>
          <a:stretch>
            <a:fillRect/>
          </a:stretch>
        </p:blipFill>
        <p:spPr>
          <a:xfrm>
            <a:off x="7237938" y="1968500"/>
            <a:ext cx="4167723" cy="2777490"/>
          </a:xfrm>
          <a:prstGeom prst="rect">
            <a:avLst/>
          </a:prstGeom>
        </p:spPr>
      </p:pic>
      <p:sp>
        <p:nvSpPr>
          <p:cNvPr id="12" name="text"/>
          <p:cNvSpPr txBox="1"/>
          <p:nvPr/>
        </p:nvSpPr>
        <p:spPr>
          <a:xfrm>
            <a:off x="7010400" y="492379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evacuated tube with light of frequency f falling on the emitter plate and photoelectrons crossing to the collector, wired to a cell whose negative terminal faces the collector so the field between the plates opposes them, with a microammeter reading the current.</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40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current rises ten-fold; the stopping voltage does not move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dials do entirely separate jobs and never swap. Intensity is a count of photons per second, so it sets how many electrons are ejected per second — the current. Frequency sets the energy of each photon, so it alone sets E(max) = hf − φ, and therefore the stopping voltage eV(s) = E(max). Ten times as many photons of exactly the same size eject ten times as many electrons, each carrying the same maximum energy as before.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40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Zinc has φ = 4.3 eV. Which beam ejects photoelectrons from it?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very bright red beam (photon energy 1.9 eV)</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very dim UV beam (photon energy 4.9 eV)</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 enough red photons together can free an electron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40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very dim UV beam (photon energy 4.9 eV)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One electron absorbs one photon. A 1.9 eV photon can never pay a 4.3 eV work function, however many arrive; a 4.9 eV photon always can.</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Brightness is a count, not a size. Each red photon still offers 1.9 eV against a 4.3 eV fee, and the electron takes one photon or none — so a thousand times more of them just means a thousand times more refusals per second. Nothing about the beam's intensity changes what any single photon is worth.</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4.9 eV clears zinc's 4.3 eV work function with 0.6 eV to spare, and it does it on the first photon that arrives, however dim the beam.</a:t>
            </a:r>
          </a:p>
        </p:txBody>
      </p:sp>
      <p:sp>
        <p:nvSpPr>
          <p:cNvPr id="12" name="text"/>
          <p:cNvSpPr txBox="1"/>
          <p:nvPr/>
        </p:nvSpPr>
        <p:spPr>
          <a:xfrm>
            <a:off x="558800" y="48158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exactly the wave picture, and it is exactly what the experiment rules out. An electron does not accumulate energy from photon after photon: it absorbs one, or it absorbs none. If pooling were possible, dim light would work after a measurable delay — and no such delay has ever been found.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40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of frequency 2.5 × 10¹⁵ Hz strikes the same φ = 5.5 eV metal. Find E(max) and the stopping potential.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40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of frequency 2.5 × 10¹⁵ Hz strikes the same φ = 5.5 eV metal. Find E(max) and the stopping potential.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Photon energy: hf = 6.63 × 10⁻³⁴ × 2.5 × 10¹⁵ = 1.66 × 10⁻¹⁸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E(max) = hf − φ = 1.66 × 10⁻¹⁸ − 8.8 × 10⁻¹⁹ = 7.8 × 10⁻¹⁹ J ≈ 4.9 eV.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eV(s) = E(max), so V(s) ≈ 4.9 V — the reverse voltage that just zeroes the current.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E(max) ≈ 7.8 × 10⁻¹⁹ J (4.9 eV); V(s) ≈ 4.9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36 / 40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540 nm light ejects electrons of maximum kinetic energy 1.9 eV from an unknown metal. Find its work function, and describe the E(max)–f graph for this metal.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37 / 40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540 nm light ejects electrons of maximum kinetic energy 1.9 eV from an unknown metal. Find its work function, and describe the E(max)–f graph for this metal.</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Photon energy: E = hc/λ = (6.63 × 10⁻³⁴ × 3.00 × 10⁸) ÷ (540 × 10⁻⁹) = 3.7 × 10⁻¹⁹ J ≈ 2.3 eV.</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φ = hf − E(max) = 2.3 − 1.9 = 0.4 eV — an unusually easy metal to strip, like caesium coatings in photocells.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graph of E(max) against f is a straight line: slope h (identical for every metal), x-intercept f₀ = φ/h, y-intercept −φ. Only the intercepts move between metals.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38 / 40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φ ≈ 0.4 eV; straight line of universal slope h with intercept −φ</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THE PHOTOELECTRIC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The Photoelectric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39 / 40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Light of frequency f is a stream of photons of energy E = hf; one photon can eject one electron from a metal if hf exceeds the work function φ, and the fastest electrons carry away E(max) = hf − φ.</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40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25.2 Matter Waves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https://giophysics.com/chapter-47/matter-waves/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https://giophysics.com/chapter-47/photoelectric-effect/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https://giophysics.com/chapter-47/presentation/?lesson=photoelectric</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Quantum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https://giophysics.com/downloads/47-1-photoelectric-effect.pdf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40 / 40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photographer’s darkroom uses a red safelight because red photons (about 1.9 eV each) cannot trigger the chemistry that blue photons (about 2.8 eV) trigger easily — brightness is irrelevant, the packet size is everything.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40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Light arrives in packets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beam of light of frequency f delivers its energy in indivisible packets — photons — each carrying E = hf. An electron in a metal absorbs one photon or none; it cannot save up several. Escaping the metal costs a fixed entry fee called the work function φ, so the fastest electrons leave with E(max) = hf − φ.</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Below the threshold frequency f₀ = φ/h a photon simply cannot pay the fee, so no electrons appear at any intensity. Intensity only sets how many photons arrive per second — the current, never the electron energy. Reversing the collecting voltage until the current dies measures E(max) directly: eV(s) = E(max).</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40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the wave picture predicted — and got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wave delivers energy continuously, so any frequency should eject electrons if you wait long enough or turn the intensity up, and brighter light should make faster electrons. Experiment says the opposite: below f₀ nothing happens at any brightness, above f₀ emission is instantaneous even in the dimmest light, and only frequency changes the electron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40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each dial does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Frequency sets the energy of each photon, so it sets E(max) and the stopping potential. Intensity sets the number of photons per second, so it sets the photocurrent — the count of ejected electrons — and nothing else. The two roles never mix, which is the clearest fingerprint of the photon model.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40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Millikan’s reluctant confirmation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Robert Millikan spent a decade trying to disprove Einstein’s equation. Plotting stopping energy against frequency for different metals, he found perfectly straight lines, every one with slope h — the same constant Planck had extracted from glowing objects.</a:t>
            </a:r>
          </a:p>
        </p:txBody>
      </p:sp>
      <p:sp>
        <p:nvSpPr>
          <p:cNvPr id="7" name="text"/>
          <p:cNvSpPr txBox="1"/>
          <p:nvPr/>
        </p:nvSpPr>
        <p:spPr>
          <a:xfrm>
            <a:off x="558800" y="387818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intercepts gave each metal’s work function. Einstein received the 1921 Nobel Prize for this equation, not for relativity.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THE PHOTOELECTRIC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The Photoelectric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40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40</Slides>
  <Notes>40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The Photoelectric Effect</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