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notesMaster" Target="notesMasters/notesMaster1.xml"/><Relationship Id="rId3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Work — Force–Displacement Graphs. Lesson 2 of 5.</a:t>
            </a:r>
          </a:p>
          <a:p>
            <a:pPr marL="0" indent="0">
              <a:buNone/>
            </a:pPr>
            <a:r>
              <a:rPr lang="en-GB" sz="1200" dirty="0"/>
              <a:t>[Intro] When force changes with position, add many narrow strips of force × displacement. The signed area is the work.</a:t>
            </a:r>
          </a:p>
          <a:p>
            <a:pPr marL="0" indent="0">
              <a:buNone/>
            </a:pPr>
            <a:r>
              <a:rPr lang="en-GB" sz="1200" dirty="0"/>
              <a:t>[Source] https://giophysics.com/chapter-5/force-displacement-graphs/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Spring signs: Wext = +½kx² · Wspring = −½kx²</a:t>
            </a:r>
          </a:p>
          <a:p>
            <a:pPr marL="0" indent="0">
              <a:buNone/>
            </a:pPr>
            <a:r>
              <a:rPr lang="en-GB" sz="1200" dirty="0"/>
              <a:t>[In plain English] The energy you put in to stretch a spring is exactly the energy the spring pulls back with — same size, opposite sign.</a:t>
            </a:r>
          </a:p>
          <a:p>
            <a:pPr marL="0" indent="0">
              <a:buNone/>
            </a:pPr>
            <a:r>
              <a:rPr lang="en-GB" sz="1200" dirty="0"/>
              <a:t>[Note] Stretching work in versus restoring work by the spring.</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force–displacement graph for a magnet pulling on a steel ball as the ball moves away: the force starts at 50 N and dies away to about 13 N by 8 m. The area beneath the curve is cut into narrow strips of equal width, with one strip picked out to show its height and its width.</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force–displacement graph shows a constant 12 N force from x = 0 to x = 5.0 m. How much work does the force do?</a:t>
            </a:r>
          </a:p>
          <a:p>
            <a:pPr marL="0" indent="0">
              <a:buNone/>
            </a:pPr>
            <a:r>
              <a:rPr lang="en-GB" sz="1200" dirty="0"/>
              <a:t>[Answer] W = 60 J</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Work is the area under the F–x graph.</a:t>
            </a:r>
          </a:p>
          <a:p>
            <a:pPr marL="0" indent="0">
              <a:buNone/>
            </a:pPr>
            <a:r>
              <a:rPr lang="en-GB" sz="1200" dirty="0"/>
              <a:t>[Step 2] Rectangle: W = 12 × 5.0 = 60 J.</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W = 60 J</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force rises uniformly from 4 N to 10 N while an object moves from x = 0 to x = 6 m. Find the work.</a:t>
            </a:r>
          </a:p>
          <a:p>
            <a:pPr marL="0" indent="0">
              <a:buNone/>
            </a:pPr>
            <a:r>
              <a:rPr lang="en-GB" sz="1200" dirty="0"/>
              <a:t>[Answer] W = 42 J.</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The Fₓ–x graph is a trapezium.</a:t>
            </a:r>
          </a:p>
          <a:p>
            <a:pPr marL="0" indent="0">
              <a:buNone/>
            </a:pPr>
            <a:r>
              <a:rPr lang="en-GB" sz="1200" dirty="0"/>
              <a:t>[Step 2] Average force = ½(4 + 10) = 7 N.</a:t>
            </a:r>
          </a:p>
          <a:p>
            <a:pPr marL="0" indent="0">
              <a:buNone/>
            </a:pPr>
            <a:r>
              <a:rPr lang="en-GB" sz="1200" dirty="0"/>
              <a:t>[Step 3] W = average force × displacement = (7 N)(6 m).</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W = 42 J.</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3 is wrong] ½kx² is the area of the triangle measured from the spring's natural length, not from wherever the spring happens to be sitting already. The extra work is the difference of two such triangles, so the two areas have to be subtracted rather than a single triangle drawn over the 0.20 m actually moved — which is the tempting move, because 0.20 m is the distance the hand really travels.</a:t>
            </a:r>
          </a:p>
          <a:p>
            <a:pPr marL="0" indent="0">
              <a:buNone/>
            </a:pPr>
            <a:r>
              <a:rPr lang="en-GB" sz="1200" dirty="0"/>
              <a:t>[It should say] Extra work = ½k(0.30² − 0.10²) = ½ × 400 × (0.090 − 0.010) = 16 J</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Compare the work done over the first 2 m of the ball's journey with the work done over the last 2 m, from 6 m to 8 m.</a:t>
            </a:r>
          </a:p>
          <a:p>
            <a:pPr marL="0" indent="0">
              <a:buNone/>
            </a:pPr>
            <a:r>
              <a:rPr lang="en-GB" sz="1200" dirty="0"/>
              <a:t>[Options] A Much more over the first 2 m   B Much more over the last 2 m, because the force has been acting for longer by then   C The same, because the ball moves 2 m in each case   D Nothing over the last 2 m, since the force has dropped below its starting value</a:t>
            </a:r>
          </a:p>
          <a:p>
            <a:pPr marL="0" indent="0">
              <a:buNone/>
            </a:pPr>
            <a:r>
              <a:rPr lang="en-GB" sz="1200" dirty="0"/>
              <a:t>[Figure] A force–displacement graph for a magnet pulling on a steel ball as the ball moves away: the force starts at 50 N and dies away to about 13 N by 8 m. The area beneath the curve is cut into narrow strips of equal width, with one strip picked out to show its height and its width.</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spring is already stretched by 10 cm. Does the next 10 cm cost the same energy as the first? Pulling a chest expander, the first few centimetres come easily and the last few are a real fight.</a:t>
            </a:r>
          </a:p>
          <a:p>
            <a:pPr marL="0" indent="0">
              <a:buNone/>
            </a:pPr>
            <a:r>
              <a:rPr lang="en-GB" sz="1200" dirty="0"/>
              <a:t>[Answer] No — the second 10 cm costs three times as much. The force grows as you pull, so the strip of area under the F–x graph between 10 cm and 20 cm is three times the triangle between 0 and 10 cm. Same distance, three times the energy.</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A — Much more over the first 2 m. Work is the area of the strips, and the strips over the first 2 m stand between 50 N and about 30 N tall while those over the last 2 m are barely 13 N. Same width, far greater height, so far more area: about 78 J against about 28 J.</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force–displacement graph lies entirely below the x-axis. What is the sign of the work done by that force?</a:t>
            </a:r>
          </a:p>
          <a:p>
            <a:pPr marL="0" indent="0">
              <a:buNone/>
            </a:pPr>
            <a:r>
              <a:rPr lang="en-GB" sz="1200" dirty="0"/>
              <a:t>[Figure] A force–displacement graph whose line runs from −10 N at the start to −40 N at 6.0 m, so it lies wholly below the displacement axis. The object is stated to move in the +x direction throughout, and thin lines drop from the axis to the graph to mark out the region between them.</a:t>
            </a:r>
          </a:p>
          <a:p>
            <a:pPr marL="0" indent="0">
              <a:buNone/>
            </a:pPr>
            <a:r>
              <a:rPr lang="en-GB" sz="1200" dirty="0"/>
              <a:t>[Options] A Negative   B Positive because area cannot be negative</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force–displacement graph lies entirely below the x-axis. What is the sign of the work done by that force?</a:t>
            </a:r>
          </a:p>
          <a:p>
            <a:pPr marL="0" indent="0">
              <a:buNone/>
            </a:pPr>
            <a:r>
              <a:rPr lang="en-GB" sz="1200" dirty="0"/>
              <a:t>[Option by option] A: Right. The height of every strip is a force with a direction, and here it points backwards while the object moves forwards — so each strip is a negative force times a positive step, and the total comes out negative. The force is removing energy.  B: Geometric area is never negative, but this is not geometry. Below the axis means the force opposes the positive displacement, and that is exactly the case in which W = Fs cos 180° = −Fs. The graph is telling you the sign.</a:t>
            </a:r>
          </a:p>
          <a:p>
            <a:pPr marL="0" indent="0">
              <a:buNone/>
            </a:pPr>
            <a:r>
              <a:rPr lang="en-GB" sz="1200" dirty="0"/>
              <a:t>[Answer] A — Negative</a:t>
            </a:r>
          </a:p>
          <a:p>
            <a:pPr marL="0" indent="0">
              <a:buNone/>
            </a:pPr>
            <a:r>
              <a:rPr lang="en-GB" sz="1200" dirty="0"/>
              <a:t>[Why] Correct. Graphical area is signed: below the axis means the force opposes positive displacement.</a:t>
            </a:r>
          </a:p>
          <a:p>
            <a:pPr marL="0" indent="0">
              <a:buNone/>
            </a:pPr>
            <a:r>
              <a:rPr lang="en-GB" sz="1200" dirty="0"/>
              <a:t>[Reveal] One click for the answer, then one for the reason.</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force falls linearly from 80 N at x = 0 to 20 N at x = 6.0 m. Find the work done over the 6.0 m.</a:t>
            </a:r>
          </a:p>
          <a:p>
            <a:pPr marL="0" indent="0">
              <a:buNone/>
            </a:pPr>
            <a:r>
              <a:rPr lang="en-GB" sz="1200" dirty="0"/>
              <a:t>[Answer] W = 300 J</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The area under the line is a trapezium.</a:t>
            </a:r>
          </a:p>
          <a:p>
            <a:pPr marL="0" indent="0">
              <a:buNone/>
            </a:pPr>
            <a:r>
              <a:rPr lang="en-GB" sz="1200" dirty="0"/>
              <a:t>[Step 2] W = ½(F₀ + F₁)Δx = ½(80 + 20) × 6.0.</a:t>
            </a:r>
          </a:p>
          <a:p>
            <a:pPr marL="0" indent="0">
              <a:buNone/>
            </a:pPr>
            <a:r>
              <a:rPr lang="en-GB" sz="1200" dirty="0"/>
              <a:t>[Step 3] W = 50 × 6.0 = 300 J.</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W = 300 J</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spring (k = 400 N/m) is already stretched 0.10 m. How much extra work is needed to stretch it to 0.30 m, and why is it more than the first 0.10 m cost?</a:t>
            </a:r>
          </a:p>
          <a:p>
            <a:pPr marL="0" indent="0">
              <a:buNone/>
            </a:pPr>
            <a:r>
              <a:rPr lang="en-GB" sz="1200" dirty="0"/>
              <a:t>[Answer] 16 J, versus 2 J for the first 0.10 m — the F–x area grows quadratically</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Stored energy: U = ½kx². At 0.10 m: U₁ = ½ × 400 × 0.01 = 2.0 J.</a:t>
            </a:r>
          </a:p>
          <a:p>
            <a:pPr marL="0" indent="0">
              <a:buNone/>
            </a:pPr>
            <a:r>
              <a:rPr lang="en-GB" sz="1200" dirty="0"/>
              <a:t>[Step 2] At 0.30 m: U₂ = ½ × 400 × 0.09 = 18 J.</a:t>
            </a:r>
          </a:p>
          <a:p>
            <a:pPr marL="0" indent="0">
              <a:buNone/>
            </a:pPr>
            <a:r>
              <a:rPr lang="en-GB" sz="1200" dirty="0"/>
              <a:t>[Step 3] Extra work = 18 − 2.0 = 16 J — the force grows with x, so later centimetres of stretch cost more than early ones.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16 J, versus 2 J for the first 0.10 m — the F–x area grows quadratically</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https://giophysics.com/chapter-5/presentation/?lesson=graphs moves them.</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The signed area under a force-displacement graph equals the work done by that force.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constant 10 N force from 0 m to 3 m makes a rectangular area of 30 J.</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On an Fₓ–x graph, area above the displacement axis is positive work and area below it is negative work.</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For a straight-line change in force, the trapezium area gives the exact result. Calculus extends the same idea to any smooth force curve.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[Takeaways] Work is signed area under an Fₓ–x graph. · A straight ramp in force gives a triangular or trapezoidal area. · State whether you mean work on a spring or work done by the spring.</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Changing force: W = ∫ Fₓ dx</a:t>
            </a:r>
          </a:p>
          <a:p>
            <a:pPr marL="0" indent="0">
              <a:buNone/>
            </a:pPr>
            <a:r>
              <a:rPr lang="en-GB" sz="1200" dirty="0"/>
              <a:t>[In plain English] When the force keeps changing, add up force × tiny distance for every step of the way — that running total is the area under the force–distance graph.</a:t>
            </a:r>
          </a:p>
          <a:p>
            <a:pPr marL="0" indent="0">
              <a:buNone/>
            </a:pPr>
            <a:r>
              <a:rPr lang="en-GB" sz="1200" dirty="0"/>
              <a:t>[Note] Signed area under the Fₓ–x graph.</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Linear graph: W = ½(F₀ + F₁)Δx</a:t>
            </a:r>
          </a:p>
          <a:p>
            <a:pPr marL="0" indent="0">
              <a:buNone/>
            </a:pPr>
            <a:r>
              <a:rPr lang="en-GB" sz="1200" dirty="0"/>
              <a:t>[In plain English] If the force changes steadily, use its average — start force plus end force, halved — times the distance.</a:t>
            </a:r>
          </a:p>
          <a:p>
            <a:pPr marL="0" indent="0">
              <a:buNone/>
            </a:pPr>
            <a:r>
              <a:rPr lang="en-GB" sz="1200" dirty="0"/>
              <a:t>[Note] The area of a trapezium.</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hyperlink" Target="https://giophysics.com/chapter-5/presentation/?lesson=graphs"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png"/><Relationship Id="rId4" Type="http://schemas.openxmlformats.org/officeDocument/2006/relationships/hyperlink" Target="https://giophysics.com/chapter-5/presentation/?lesson=graph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png"/><Relationship Id="rId4" Type="http://schemas.openxmlformats.org/officeDocument/2006/relationships/hyperlink" Target="https://giophysics.com/chapter-5/presentation/?lesson=graphs"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hyperlink" Target="https://giophysics.com/chapter-5/work-energy-theorem/" TargetMode="External"/><Relationship Id="rId4" Type="http://schemas.openxmlformats.org/officeDocument/2006/relationships/hyperlink" Target="https://giophysics.com/chapter-5/force-displacement-graphs/" TargetMode="External"/><Relationship Id="rId5" Type="http://schemas.openxmlformats.org/officeDocument/2006/relationships/hyperlink" Target="https://giophysics.com/chapter-5/presentation/?lesson=graphs" TargetMode="External"/><Relationship Id="rId6" Type="http://schemas.openxmlformats.org/officeDocument/2006/relationships/hyperlink" Target="https://giophysics.com/chapter-5/" TargetMode="External"/><Relationship Id="rId7" Type="http://schemas.openxmlformats.org/officeDocument/2006/relationships/hyperlink" Target="https://giophysics.com/downloads/5-2-force-displacement-graphs.pdf"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03 · Work</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Area measures transferred energy</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Force–Displacement Graphs</a:t>
            </a:r>
          </a:p>
        </p:txBody>
      </p:sp>
      <p:sp>
        <p:nvSpPr>
          <p:cNvPr id="6" name="text"/>
          <p:cNvSpPr txBox="1"/>
          <p:nvPr/>
        </p:nvSpPr>
        <p:spPr>
          <a:xfrm>
            <a:off x="558800" y="2211070"/>
            <a:ext cx="11074400" cy="20637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When force changes with position, add many narrow strips of force × displacement. The signed area is the work.</a:t>
            </a:r>
          </a:p>
        </p:txBody>
      </p:sp>
      <p:sp>
        <p:nvSpPr>
          <p:cNvPr id="7" name="panel"/>
          <p:cNvSpPr/>
          <p:nvPr/>
        </p:nvSpPr>
        <p:spPr>
          <a:xfrm>
            <a:off x="558800" y="2569845"/>
            <a:ext cx="11074400" cy="12700"/>
          </a:xfrm>
          <a:prstGeom prst="rect">
            <a:avLst/>
          </a:prstGeom>
          <a:solidFill>
            <a:srgbClr val="C6C8BB"/>
          </a:solidFill>
          <a:ln>
            <a:noFill/>
          </a:ln>
        </p:spPr>
      </p:sp>
      <p:sp>
        <p:nvSpPr>
          <p:cNvPr id="8" name="fact-label"/>
          <p:cNvSpPr txBox="1"/>
          <p:nvPr/>
        </p:nvSpPr>
        <p:spPr>
          <a:xfrm>
            <a:off x="558800" y="274764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74764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2 of 5 in Work</a:t>
            </a:r>
          </a:p>
        </p:txBody>
      </p:sp>
      <p:sp>
        <p:nvSpPr>
          <p:cNvPr id="10" name="fact-label"/>
          <p:cNvSpPr txBox="1"/>
          <p:nvPr/>
        </p:nvSpPr>
        <p:spPr>
          <a:xfrm>
            <a:off x="558800" y="302641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02641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15 slides in the 45-minute core run, about 43 minutes of it</a:t>
            </a:r>
          </a:p>
        </p:txBody>
      </p:sp>
      <p:sp>
        <p:nvSpPr>
          <p:cNvPr id="12" name="fact-label"/>
          <p:cNvSpPr txBox="1"/>
          <p:nvPr/>
        </p:nvSpPr>
        <p:spPr>
          <a:xfrm>
            <a:off x="558800" y="330517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30517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https://giophysics.com/chapter-5/force-displacement-graphs/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FORCE–DISPLACEMENT GRAPHS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Force–Displacement Graphs.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29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Spring signs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Wext = +½kx² · Wspring = −½kx²</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Stretching work in versus restoring work by the spring.</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energy you put in to stretch a spring is exactly the energy the spring pulls back with — same size, opposite sign.</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FORCE–DISPLACEMENT GRAPHS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Force–Displacement Graphs.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29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Work is the area, strip by strip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986402" y="1854200"/>
            <a:ext cx="6219196" cy="3600450"/>
          </a:xfrm>
          <a:prstGeom prst="rect">
            <a:avLst/>
          </a:prstGeom>
          <a:solidFill>
            <a:srgbClr val="FFFFFF"/>
          </a:solidFill>
          <a:ln w="9525">
            <a:solidFill>
              <a:srgbClr val="C6C8BB"/>
            </a:solidFill>
          </a:ln>
        </p:spPr>
      </p:sp>
      <p:pic>
        <p:nvPicPr>
          <p:cNvPr id="7" name="A force–displacement graph for a magnet pulling on a steel ball as the ball moves away: the force starts at 50 N and dies away to about 13 N by 8 m. The area beneath the curve is cut into narrow strips of equal width, with one strip picked out to show its height and its width." descr="A force–displacement graph for a magnet pulling on a steel ball as the ball moves away: the force starts at 50 N and dies away to about 13 N by 8 m. The area beneath the curve is cut into narrow strips of equal width, with one strip picked out to show its height and its width."/>
          <p:cNvPicPr>
            <a:picLocks noChangeAspect="1"/>
          </p:cNvPicPr>
          <p:nvPr/>
        </p:nvPicPr>
        <p:blipFill>
          <a:blip r:embed="rId3"/>
          <a:stretch>
            <a:fillRect/>
          </a:stretch>
        </p:blipFill>
        <p:spPr>
          <a:xfrm>
            <a:off x="3100702" y="1968500"/>
            <a:ext cx="5990596"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force–displacement graph for a magnet pulling on a steel ball as the ball moves away: the force starts at 50 N and dies away to about 13 N by 8 m. The area beneath the curve is cut into narrow strips of equal width, with one strip picked out to show its height and its width.</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FORCE–DISPLACEMENT GRAPHS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Force–Displacement Graphs.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29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force–displacement graph shows a constant 12 N force from x = 0 to x = 5.0 m. How much work does the force do?</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FORCE–DISPLACEMENT GRAPHS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Force–Displacement Graphs.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29</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force–displacement graph shows a constant 12 N force from x = 0 to x = 5.0 m. How much work does the force do?</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Work is the area under the F–x graph.</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Rectangle: W = 12 × 5.0 = 60 J.</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FORCE–DISPLACEMENT GRAPHS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Force–Displacement Graphs.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29</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W = 60 J</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WORK  ·  FORCE–DISPLACEMENT GRAPHS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Work — Force–Displacement Graphs.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14 / 29</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force rises uniformly from 4 N to 10 N while an object moves from x = 0 to x = 6 m. Find the work.</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FORCE–DISPLACEMENT GRAPHS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Force–Displacement Graphs.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29</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force rises uniformly from 4 N to 10 N while an object moves from x = 0 to x = 6 m. Find the work.</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Fₓ–x graph is a trapezium.</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Average force = ½(4 + 10) = 7 N.</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 = average force × displacement = (7 N)(6 m).</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FORCE–DISPLACEMENT GRAPHS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Force–Displacement Graphs.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29</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W = 42 J.</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WORK  ·  FORCE–DISPLACEMENT GRAPHS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Work — Force–Displacement Graphs.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29</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Spring constant k = 400 N/m, stretched from 0.10 m to 0.30 m</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Extra stretch Δx = 0.30 − 0.10 = 0.20 m</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Extra work = ½kΔx² = ½ × 400 × 0.20² = 8.0 J</a:t>
            </a:r>
          </a:p>
        </p:txBody>
      </p:sp>
      <p:sp>
        <p:nvSpPr>
          <p:cNvPr id="12" name="text"/>
          <p:cNvSpPr txBox="1"/>
          <p:nvPr/>
        </p:nvSpPr>
        <p:spPr>
          <a:xfrm>
            <a:off x="558800" y="30353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3 IS WRONG</a:t>
            </a:r>
          </a:p>
        </p:txBody>
      </p:sp>
      <p:sp>
        <p:nvSpPr>
          <p:cNvPr id="13" name="text"/>
          <p:cNvSpPr txBox="1"/>
          <p:nvPr/>
        </p:nvSpPr>
        <p:spPr>
          <a:xfrm>
            <a:off x="558800" y="324294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½kx² is the area of the triangle measured from the spring's natural length, not from wherever the spring happens to be sitting already. The extra work is the difference of two such triangles, so the two areas have to be subtracted rather than a single triangle drawn over the 0.20 m actually moved — which is the tempting move, because 0.20 m is the distance the hand really travels.</a:t>
            </a:r>
          </a:p>
        </p:txBody>
      </p:sp>
      <p:sp>
        <p:nvSpPr>
          <p:cNvPr id="14" name="text"/>
          <p:cNvSpPr txBox="1"/>
          <p:nvPr/>
        </p:nvSpPr>
        <p:spPr>
          <a:xfrm>
            <a:off x="558800" y="42945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5" name="text"/>
          <p:cNvSpPr txBox="1"/>
          <p:nvPr/>
        </p:nvSpPr>
        <p:spPr>
          <a:xfrm>
            <a:off x="558800" y="450215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Extra work = ½k(0.30² − 0.10²) = ½ × 400 × (0.090 − 0.010) = 16 J</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FORCE–DISPLACEMENT GRAPHS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Force–Displacement Graphs.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29</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2"/>
                                        </p:tgtEl>
                                        <p:attrNameLst>
                                          <p:attrName>style.visibility</p:attrName>
                                        </p:attrNameLst>
                                      </p:cBhvr>
                                      <p:to>
                                        <p:strVal val="visible"/>
                                      </p:to>
                                    </p:set>
                                    <p:animEffect transition="in" filter="fade">
                                      <p:cBhvr>
                                        <p:cTn id="5" dur="400"/>
                                        <p:tgtEl>
                                          <p:spTgt spid="12"/>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3"/>
                                        </p:tgtEl>
                                        <p:attrNameLst>
                                          <p:attrName>style.visibility</p:attrName>
                                        </p:attrNameLst>
                                      </p:cBhvr>
                                      <p:to>
                                        <p:strVal val="visible"/>
                                      </p:to>
                                    </p:set>
                                    <p:animEffect transition="in" filter="fade">
                                      <p:cBhvr>
                                        <p:cTn id="8" dur="4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400"/>
                                        <p:tgtEl>
                                          <p:spTgt spid="1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4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Compare the work done over the first 2 m of the ball's journey with the work done over the last 2 m, from 6 m to 8 m.</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Much more over the first 2 m</a:t>
            </a:r>
          </a:p>
        </p:txBody>
      </p:sp>
      <p:sp>
        <p:nvSpPr>
          <p:cNvPr id="8" name="text"/>
          <p:cNvSpPr txBox="1"/>
          <p:nvPr/>
        </p:nvSpPr>
        <p:spPr>
          <a:xfrm>
            <a:off x="558800" y="324612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Much more over the last 2 m, because the force has been acting for longer by then</a:t>
            </a:r>
          </a:p>
        </p:txBody>
      </p:sp>
      <p:sp>
        <p:nvSpPr>
          <p:cNvPr id="9" name="text"/>
          <p:cNvSpPr txBox="1"/>
          <p:nvPr/>
        </p:nvSpPr>
        <p:spPr>
          <a:xfrm>
            <a:off x="558800" y="37922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The same, because the ball moves 2 m in each case</a:t>
            </a:r>
          </a:p>
        </p:txBody>
      </p:sp>
      <p:sp>
        <p:nvSpPr>
          <p:cNvPr id="10" name="text"/>
          <p:cNvSpPr txBox="1"/>
          <p:nvPr/>
        </p:nvSpPr>
        <p:spPr>
          <a:xfrm>
            <a:off x="558800" y="40906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D   Nothing over the last 2 m, since the force has dropped below its starting value</a:t>
            </a:r>
          </a:p>
        </p:txBody>
      </p:sp>
      <p:sp>
        <p:nvSpPr>
          <p:cNvPr id="11" name="panel"/>
          <p:cNvSpPr/>
          <p:nvPr/>
        </p:nvSpPr>
        <p:spPr>
          <a:xfrm>
            <a:off x="7010400" y="1854200"/>
            <a:ext cx="4622800" cy="2701907"/>
          </a:xfrm>
          <a:prstGeom prst="rect">
            <a:avLst/>
          </a:prstGeom>
          <a:solidFill>
            <a:srgbClr val="FFFFFF"/>
          </a:solidFill>
          <a:ln w="9525">
            <a:solidFill>
              <a:srgbClr val="C6C8BB"/>
            </a:solidFill>
          </a:ln>
        </p:spPr>
      </p:sp>
      <p:pic>
        <p:nvPicPr>
          <p:cNvPr id="12" name="A force–displacement graph for a magnet pulling on a steel ball as the ball moves away: the force starts at 50 N and dies away to about 13 N by 8 m. The area beneath the curve is cut into narrow strips of equal width, with one strip picked out to show its height and its width." descr="A force–displacement graph for a magnet pulling on a steel ball as the ball moves away: the force starts at 50 N and dies away to about 13 N by 8 m. The area beneath the curve is cut into narrow strips of equal width, with one strip picked out to show its height and its width."/>
          <p:cNvPicPr>
            <a:picLocks noChangeAspect="1"/>
          </p:cNvPicPr>
          <p:nvPr/>
        </p:nvPicPr>
        <p:blipFill>
          <a:blip r:embed="rId3"/>
          <a:stretch>
            <a:fillRect/>
          </a:stretch>
        </p:blipFill>
        <p:spPr>
          <a:xfrm>
            <a:off x="7124700" y="1968500"/>
            <a:ext cx="4394200" cy="2473307"/>
          </a:xfrm>
          <a:prstGeom prst="rect">
            <a:avLst/>
          </a:prstGeom>
        </p:spPr>
      </p:pic>
      <p:sp>
        <p:nvSpPr>
          <p:cNvPr id="13" name="text"/>
          <p:cNvSpPr txBox="1"/>
          <p:nvPr/>
        </p:nvSpPr>
        <p:spPr>
          <a:xfrm>
            <a:off x="7010400" y="4619607"/>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force–displacement graph for a magnet pulling on a steel ball as the ball moves away: the force starts at 50 N and dies away to about 13 N by 8 m. The area beneath the curve is cut into narrow strips of equal width, with one strip picked out to show its height and its width.</a:t>
            </a:r>
          </a:p>
        </p:txBody>
      </p:sp>
      <p:sp>
        <p:nvSpPr>
          <p:cNvPr id="14" name="text"/>
          <p:cNvSpPr txBox="1"/>
          <p:nvPr/>
        </p:nvSpPr>
        <p:spPr>
          <a:xfrm>
            <a:off x="7010400" y="566100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FORCE–DISPLACEMENT GRAPHS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Force–Displacement Graphs.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29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spring is already stretched by 10 cm. Does the next 10 cm cost the same energy as the first?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925152"/>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Pulling a chest expander, the first few centimetres come easily and the last few are a real fight.</a:t>
            </a:r>
          </a:p>
        </p:txBody>
      </p:sp>
      <p:sp>
        <p:nvSpPr>
          <p:cNvPr id="7" name="text"/>
          <p:cNvSpPr txBox="1"/>
          <p:nvPr/>
        </p:nvSpPr>
        <p:spPr>
          <a:xfrm>
            <a:off x="558800" y="338362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59126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No — the second 10 cm costs three times as much. The force grows as you pull, so the strip of area under the F–x graph between 10 cm and 20 cm is three times the triangle between 0 and 10 cm. Same distance, three times the energy.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FORCE–DISPLACEMENT GRAPHS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Force–Displacement Graphs.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29</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30526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A  Much more over the first 2 m</a:t>
            </a:r>
          </a:p>
        </p:txBody>
      </p:sp>
      <p:sp>
        <p:nvSpPr>
          <p:cNvPr id="7" name="text"/>
          <p:cNvSpPr txBox="1"/>
          <p:nvPr/>
        </p:nvSpPr>
        <p:spPr>
          <a:xfrm>
            <a:off x="558800" y="33993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606995"/>
            <a:ext cx="110744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Work is the area of the strips, and the strips over the first 2 m stand between 50 N and about 30 N tall while those over the last 2 m are barely 13 N. Same width, far greater height, so far more area: about 78 J against about 28 J.</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WORK  ·  FORCE–DISPLACEMENT GRAPHS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Work — Force–Displacement Graphs.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29</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1854200"/>
            <a:ext cx="61468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force–displacement graph lies entirely below the x-axis. What is the sign of the work done by that force?</a:t>
            </a:r>
          </a:p>
        </p:txBody>
      </p:sp>
      <p:sp>
        <p:nvSpPr>
          <p:cNvPr id="7" name="option-letter"/>
          <p:cNvSpPr txBox="1"/>
          <p:nvPr/>
        </p:nvSpPr>
        <p:spPr>
          <a:xfrm>
            <a:off x="558800" y="2618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2618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Negative</a:t>
            </a:r>
          </a:p>
        </p:txBody>
      </p:sp>
      <p:sp>
        <p:nvSpPr>
          <p:cNvPr id="9" name="option-letter"/>
          <p:cNvSpPr txBox="1"/>
          <p:nvPr/>
        </p:nvSpPr>
        <p:spPr>
          <a:xfrm>
            <a:off x="558800" y="2999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2999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Positive because area cannot be negative</a:t>
            </a:r>
          </a:p>
        </p:txBody>
      </p:sp>
      <p:sp>
        <p:nvSpPr>
          <p:cNvPr id="11" name="panel"/>
          <p:cNvSpPr/>
          <p:nvPr/>
        </p:nvSpPr>
        <p:spPr>
          <a:xfrm>
            <a:off x="7010400" y="1854200"/>
            <a:ext cx="4622800" cy="2563803"/>
          </a:xfrm>
          <a:prstGeom prst="rect">
            <a:avLst/>
          </a:prstGeom>
          <a:solidFill>
            <a:srgbClr val="FFFFFF"/>
          </a:solidFill>
          <a:ln w="9525">
            <a:solidFill>
              <a:srgbClr val="C6C8BB"/>
            </a:solidFill>
          </a:ln>
        </p:spPr>
      </p:sp>
      <p:pic>
        <p:nvPicPr>
          <p:cNvPr id="12" name="A force–displacement graph whose line runs from −10 N at the start to −40 N at 6.0 m, so it lies wholly below the displacement axis. The object is stated to move in the +x direction throughout, and thin lines drop from the axis to the graph to mark out the region between them." descr="A force–displacement graph whose line runs from −10 N at the start to −40 N at 6.0 m, so it lies wholly below the displacement axis. The object is stated to move in the +x direction throughout, and thin lines drop from the axis to the graph to mark out the region between them."/>
          <p:cNvPicPr>
            <a:picLocks noChangeAspect="1"/>
          </p:cNvPicPr>
          <p:nvPr/>
        </p:nvPicPr>
        <p:blipFill>
          <a:blip r:embed="rId3"/>
          <a:stretch>
            <a:fillRect/>
          </a:stretch>
        </p:blipFill>
        <p:spPr>
          <a:xfrm>
            <a:off x="7124700" y="1968500"/>
            <a:ext cx="4394200" cy="2335203"/>
          </a:xfrm>
          <a:prstGeom prst="rect">
            <a:avLst/>
          </a:prstGeom>
        </p:spPr>
      </p:pic>
      <p:sp>
        <p:nvSpPr>
          <p:cNvPr id="13" name="text"/>
          <p:cNvSpPr txBox="1"/>
          <p:nvPr/>
        </p:nvSpPr>
        <p:spPr>
          <a:xfrm>
            <a:off x="7010400" y="4481503"/>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force–displacement graph whose line runs from −10 N at the start to −40 N at 6.0 m, so it lies wholly below the displacement axis. The object is stated to move in the +x direction throughout, and thin lines drop from the axis to the graph to mark out the region between them.</a:t>
            </a:r>
          </a:p>
        </p:txBody>
      </p:sp>
      <p:sp>
        <p:nvSpPr>
          <p:cNvPr id="14" name="text"/>
          <p:cNvSpPr txBox="1"/>
          <p:nvPr/>
        </p:nvSpPr>
        <p:spPr>
          <a:xfrm>
            <a:off x="7010400" y="552290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FORCE–DISPLACEMENT GRAPHS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Force–Displacement Graphs.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29</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2537558"/>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A  Negative</a:t>
            </a:r>
          </a:p>
        </p:txBody>
      </p:sp>
      <p:sp>
        <p:nvSpPr>
          <p:cNvPr id="7" name="text"/>
          <p:cNvSpPr txBox="1"/>
          <p:nvPr/>
        </p:nvSpPr>
        <p:spPr>
          <a:xfrm>
            <a:off x="558800" y="3154778"/>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3362423"/>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Correct. Graphical area is signed: below the axis means the force opposes positive displacement.</a:t>
            </a:r>
          </a:p>
        </p:txBody>
      </p:sp>
      <p:sp>
        <p:nvSpPr>
          <p:cNvPr id="9" name="text"/>
          <p:cNvSpPr txBox="1"/>
          <p:nvPr/>
        </p:nvSpPr>
        <p:spPr>
          <a:xfrm>
            <a:off x="558800" y="3745963"/>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953608"/>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A   Right. The height of every strip is a force with a direction, and here it points backwards while the object moves forwards — so each strip is a negative force times a positive step, and the total comes out negative. The force is removing energy.</a:t>
            </a:r>
          </a:p>
        </p:txBody>
      </p:sp>
      <p:sp>
        <p:nvSpPr>
          <p:cNvPr id="11" name="text"/>
          <p:cNvSpPr txBox="1"/>
          <p:nvPr/>
        </p:nvSpPr>
        <p:spPr>
          <a:xfrm>
            <a:off x="558800" y="4560668"/>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Geometric area is never negative, but this is not geometry. Below the axis means the force opposes the positive displacement, and that is exactly the case in which W = Fs cos 180° = −Fs. The graph is telling you the sign.</a:t>
            </a:r>
          </a:p>
        </p:txBody>
      </p:sp>
      <p:sp>
        <p:nvSpPr>
          <p:cNvPr id="12" name="panel"/>
          <p:cNvSpPr/>
          <p:nvPr/>
        </p:nvSpPr>
        <p:spPr>
          <a:xfrm>
            <a:off x="558800" y="431800"/>
            <a:ext cx="11074400" cy="12700"/>
          </a:xfrm>
          <a:prstGeom prst="rect">
            <a:avLst/>
          </a:prstGeom>
          <a:solidFill>
            <a:srgbClr val="2F4B45"/>
          </a:solidFill>
          <a:ln>
            <a:noFill/>
          </a:ln>
        </p:spPr>
      </p:sp>
      <p:sp>
        <p:nvSpPr>
          <p:cNvPr id="13"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WORK  ·  FORCE–DISPLACEMENT GRAPHS</a:t>
            </a:r>
          </a:p>
        </p:txBody>
      </p:sp>
      <p:sp>
        <p:nvSpPr>
          <p:cNvPr id="14"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5" name="panel"/>
          <p:cNvSpPr/>
          <p:nvPr/>
        </p:nvSpPr>
        <p:spPr>
          <a:xfrm>
            <a:off x="558800" y="6299200"/>
            <a:ext cx="11074400" cy="12700"/>
          </a:xfrm>
          <a:prstGeom prst="rect">
            <a:avLst/>
          </a:prstGeom>
          <a:solidFill>
            <a:srgbClr val="2F4B45"/>
          </a:solidFill>
          <a:ln>
            <a:noFill/>
          </a:ln>
        </p:spPr>
      </p:sp>
      <p:sp>
        <p:nvSpPr>
          <p:cNvPr id="16"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Work — Force–Displacement Graphs. Built by GioPhysics from the lesson's own copy; nothing on these slides is re-authored.</a:t>
            </a:r>
          </a:p>
        </p:txBody>
      </p:sp>
      <p:sp>
        <p:nvSpPr>
          <p:cNvPr id="17"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29</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force falls linearly from 80 N at x = 0 to 20 N at x = 6.0 m. Find the work done over the 6.0 m.</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FORCE–DISPLACEMENT GRAPHS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Force–Displacement Graphs.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29</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force falls linearly from 80 N at x = 0 to 20 N at x = 6.0 m. Find the work done over the 6.0 m.</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area under the line is a trapezium.</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 = ½(F₀ + F₁)Δx = ½(80 + 20) × 6.0.</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 = 50 × 6.0 = 300 J.</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FORCE–DISPLACEMENT GRAPHS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Force–Displacement Graphs.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29</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W = 300 J</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WORK  ·  FORCE–DISPLACEMENT GRAPHS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Work — Force–Displacement Graphs.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29</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spring (k = 400 N/m) is already stretched 0.10 m. How much extra work is needed to stretch it to 0.30 m, and why is it more than the first 0.10 m cost?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FORCE–DISPLACEMENT GRAPHS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Force–Displacement Graphs.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29</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spring (k = 400 N/m) is already stretched 0.10 m. How much extra work is needed to stretch it to 0.30 m, and why is it more than the first 0.10 m cost?</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Stored energy: U = ½kx². At 0.10 m: U₁ = ½ × 400 × 0.01 = 2.0 J.</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At 0.30 m: U₂ = ½ × 400 × 0.09 = 18 J.</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Extra work = 18 − 2.0 = 16 J — the force grows with x, so later centimetres of stretch cost more than early ones.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FORCE–DISPLACEMENT GRAPHS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Force–Displacement Graphs.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29</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16 J, versus 2 J for the first 0.10 m — the F–x area grows quadratically</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WORK  ·  FORCE–DISPLACEMENT GRAPHS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Work — Force–Displacement Graphs.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29</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3.3 Work–Energy Theorem</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https://giophysics.com/chapter-5/work-energy-theorem/</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https://giophysics.com/chapter-5/force-displacement-graphs/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https://giophysics.com/chapter-5/presentation/?lesson=graphs</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Work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https://giophysics.com/downloads/5-2-force-displacement-graphs.pdf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FORCE–DISPLACEMENT GRAPHS</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Force–Displacement Graphs.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29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46046"/>
            <a:ext cx="11074400" cy="9906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The signed area under a force-displacement graph equals the work done by that force.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FORCE–DISPLACEMENT GRAPHS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Force–Displacement Graphs.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29</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24900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456647"/>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constant 10 N force from 0 m to 3 m makes a rectangular area of 30 J.</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FORCE–DISPLACEMENT GRAPHS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Force–Displacement Graphs.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29</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2</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it works · 1</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On an Fₓ–x graph, area above the displacement axis is positive work and area below it is negative work.</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FORCE–DISPLACEMENT GRAPHS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Force–Displacement Graphs.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29</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2</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it works · 2</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For a straight-line change in force, the trapezium area gives the exact result. Calculus extends the same idea to any smooth force curve.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FORCE–DISPLACEMENT GRAPHS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Force–Displacement Graphs.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29</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to remember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43604"/>
            <a:ext cx="11074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Work is signed area under an Fₓ–x graph.</a:t>
            </a:r>
          </a:p>
        </p:txBody>
      </p:sp>
      <p:sp>
        <p:nvSpPr>
          <p:cNvPr id="7" name="text"/>
          <p:cNvSpPr txBox="1"/>
          <p:nvPr/>
        </p:nvSpPr>
        <p:spPr>
          <a:xfrm>
            <a:off x="558800" y="3443654"/>
            <a:ext cx="11074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straight ramp in force gives a triangular or trapezoidal area.</a:t>
            </a:r>
          </a:p>
        </p:txBody>
      </p:sp>
      <p:sp>
        <p:nvSpPr>
          <p:cNvPr id="8" name="text"/>
          <p:cNvSpPr txBox="1"/>
          <p:nvPr/>
        </p:nvSpPr>
        <p:spPr>
          <a:xfrm>
            <a:off x="558800" y="3843704"/>
            <a:ext cx="11074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State whether you mean work on a spring or work done by the spring.</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FORCE–DISPLACEMENT GRAPHS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Force–Displacement Graphs.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29</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Changing force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W = ∫ Fₓ dx</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Signed area under the Fₓ–x graph.</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When the force keeps changing, add up force × tiny distance for every step of the way — that running total is the area under the force–distance graph.</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FORCE–DISPLACEMENT GRAPHS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Force–Displacement Graphs.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29</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Linear graph</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W = ½(F₀ + F₁)Δx</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The area of a trapezium.</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If the force changes steadily, use its average — start force plus end force, halved — times the distance.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WORK  ·  FORCE–DISPLACEMENT GRAPHS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Work — Force–Displacement Graphs.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29</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29</Slides>
  <Notes>29</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 — Force–Displacement Graphs</dc:title>
  <dc:subject>Work</dc:subject>
  <dc:creator>GioPhysics</dc:creator>
  <cp:keywords>lesson, Work, chapter-5,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