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Work — Power and Efficiency. Lesson 4 of 5.</a:t>
            </a:r>
          </a:p>
          <a:p>
            <a:pPr marL="0" indent="0">
              <a:buNone/>
            </a:pPr>
            <a:r>
              <a:rPr lang="en-GB" sz="1200" dirty="0"/>
              <a:t>[Intro] Power tells how quickly energy is transferred. Efficiency compares the useful output with the total input.</a:t>
            </a:r>
          </a:p>
          <a:p>
            <a:pPr marL="0" indent="0">
              <a:buNone/>
            </a:pPr>
            <a:r>
              <a:rPr lang="en-GB" sz="1200" dirty="0"/>
              <a:t>[Source] https://giophysics.com/chapter-5/power-efficiency/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Efficiency: η = useful output / total input</a:t>
            </a:r>
          </a:p>
          <a:p>
            <a:pPr marL="0" indent="0">
              <a:buNone/>
            </a:pPr>
            <a:r>
              <a:rPr lang="en-GB" sz="1200" dirty="0"/>
              <a:t>[In plain English] What fraction of the energy you put in actually does the job you want — the rest is lost, usually as heat.</a:t>
            </a:r>
          </a:p>
          <a:p>
            <a:pPr marL="0" indent="0">
              <a:buNone/>
            </a:pPr>
            <a:r>
              <a:rPr lang="en-GB" sz="1200" dirty="0"/>
              <a:t>[Note] Use energies or powers consistently; ×100% for percent.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energy flow diagram for a motor: a band 2.0 kW wide enters from the left, and leaves as a band 1.5 kW wide for the useful mechanical output and a narrower 0.5 kW band dropping away below as heat. The band widths are drawn to the same scale, so the two outputs together are exactly as wide as the input.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motor does 3000 J of work in 60 s. What is its average power?</a:t>
            </a:r>
          </a:p>
          <a:p>
            <a:pPr marL="0" indent="0">
              <a:buNone/>
            </a:pPr>
            <a:r>
              <a:rPr lang="en-GB" sz="1200" dirty="0"/>
              <a:t>[Answer] P = 50 W</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W/t = 3000 ÷ 60.</a:t>
            </a:r>
          </a:p>
          <a:p>
            <a:pPr marL="0" indent="0">
              <a:buNone/>
            </a:pPr>
            <a:r>
              <a:rPr lang="en-GB" sz="1200" dirty="0"/>
              <a:t>[Step 2] P = 50 W.</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50 W</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motor takes 2.0 kW of electrical power and delivers 1.5 kW of useful mechanical power. Find its efficiency and wasted power.</a:t>
            </a:r>
          </a:p>
          <a:p>
            <a:pPr marL="0" indent="0">
              <a:buNone/>
            </a:pPr>
            <a:r>
              <a:rPr lang="en-GB" sz="1200" dirty="0"/>
              <a:t>[Answer] Efficiency = 75%; wasted power = 0.50 kW.</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η = useful output power / input power.</a:t>
            </a:r>
          </a:p>
          <a:p>
            <a:pPr marL="0" indent="0">
              <a:buNone/>
            </a:pPr>
            <a:r>
              <a:rPr lang="en-GB" sz="1200" dirty="0"/>
              <a:t>[Step 2] η = 1.5 kW / 2.0 kW = 0.75.</a:t>
            </a:r>
          </a:p>
          <a:p>
            <a:pPr marL="0" indent="0">
              <a:buNone/>
            </a:pPr>
            <a:r>
              <a:rPr lang="en-GB" sz="1200" dirty="0"/>
              <a:t>[Step 3] Wasted power = 2.0 kW − 1.5 kW.</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Efficiency = 75%; wasted power = 0.50 kW.</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Efficiency is useful output ÷ total input, so the input must be the bigger of the two numbers: divide by 0.25 rather than multiply by it. Multiplying is tempting because '25% of' almost always means multiply — but here the 765 W is the 25%, not the whole. The answer gives itself away: no machine takes in less power than it usefully delivers.</a:t>
            </a:r>
          </a:p>
          <a:p>
            <a:pPr marL="0" indent="0">
              <a:buNone/>
            </a:pPr>
            <a:r>
              <a:rPr lang="en-GB" sz="1200" dirty="0"/>
              <a:t>[It should say] Input power = 765 ÷ 0.25 ≈ 3.1 kW</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Compare the two hoists in the drawing on both counts — work done on the load, and average power.</a:t>
            </a:r>
          </a:p>
          <a:p>
            <a:pPr marL="0" indent="0">
              <a:buNone/>
            </a:pPr>
            <a:r>
              <a:rPr lang="en-GB" sz="1200" dirty="0"/>
              <a:t>[Options] A A does more work, because it moves the load faster   B A and B do the same work; A's average power is twice B's   C B has the greater power, because its motor runs for longer   D A does twice the work and delivers twice the power</a:t>
            </a:r>
          </a:p>
          <a:p>
            <a:pPr marL="0" indent="0">
              <a:buNone/>
            </a:pPr>
            <a:r>
              <a:rPr lang="en-GB" sz="1200" dirty="0"/>
              <a:t>[Figure] Two identical hoists side by side, each raising an equal load through the same 12 m with the same pulley and cable. The only difference is written underneath: the left-hand lift takes 4.0 s and the right-hand lift takes 8.0 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hikers of the same mass reach the same summit, one in three hours and one in five. Which did more work against gravity? The fast one arrives exhausted; the slow one strolls in and says the climb was easy.</a:t>
            </a:r>
          </a:p>
          <a:p>
            <a:pPr marL="0" indent="0">
              <a:buNone/>
            </a:pPr>
            <a:r>
              <a:rPr lang="en-GB" sz="1200" dirty="0"/>
              <a:t>[Answer] Neither — they did exactly the same work, mgh, because work against gravity depends only on weight and height gained. What the fast hiker had was more power: the same joules delivered in less time.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 and B do the same work; A's average power is twice B's. Both loads end 12 m higher and both loads are equal, so the drawing marks the same mgh on each side — identical joules. Power is joules per second, and A delivers its joules in half the time, so A's average power is twice B's.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lifts raise identical loads through the same height. Lift A takes half as long as lift B. Which has greater average power?</a:t>
            </a:r>
          </a:p>
          <a:p>
            <a:pPr marL="0" indent="0">
              <a:buNone/>
            </a:pPr>
            <a:r>
              <a:rPr lang="en-GB" sz="1200" dirty="0"/>
              <a:t>[Figure] Two identical hoists side by side, each raising an equal load through the same 12 m with the same pulley and cable. The only difference is written underneath: the left-hand lift takes 4.0 s and the right-hand lift takes 8.0 s.</a:t>
            </a:r>
          </a:p>
          <a:p>
            <a:pPr marL="0" indent="0">
              <a:buNone/>
            </a:pPr>
            <a:r>
              <a:rPr lang="en-GB" sz="1200" dirty="0"/>
              <a:t>[Options] A Lift A   B They have the same power because the work is equal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lifts raise identical loads through the same height. Lift A takes half as long as lift B. Which has greater average power?</a:t>
            </a:r>
          </a:p>
          <a:p>
            <a:pPr marL="0" indent="0">
              <a:buNone/>
            </a:pPr>
            <a:r>
              <a:rPr lang="en-GB" sz="1200" dirty="0"/>
              <a:t>[Option by option] A: Right. Both lifts transfer the same energy, mgh, but A does it in half the time — and power is energy per second, so A's average power is twice B's.  B: The work really is equal, and that is worth holding on to. But power is not the work: it is the work divided by the time taken, so equal work done in unequal times gives unequal power.</a:t>
            </a:r>
          </a:p>
          <a:p>
            <a:pPr marL="0" indent="0">
              <a:buNone/>
            </a:pPr>
            <a:r>
              <a:rPr lang="en-GB" sz="1200" dirty="0"/>
              <a:t>[Answer] A — Lift A</a:t>
            </a:r>
          </a:p>
          <a:p>
            <a:pPr marL="0" indent="0">
              <a:buNone/>
            </a:pPr>
            <a:r>
              <a:rPr lang="en-GB" sz="1200" dirty="0"/>
              <a:t>[Why] Correct. Both do the same work, but A transfers that energy in half the time, so its average power is twice as large.</a:t>
            </a:r>
          </a:p>
          <a:p>
            <a:pPr marL="0" indent="0">
              <a:buNone/>
            </a:pPr>
            <a:r>
              <a:rPr lang="en-GB" sz="1200" dirty="0"/>
              <a:t>[Reveal] One click for the answer, then one for the reason.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65 kg sprinter runs up stairs 4.2 m high in 3.5 s. Find the useful power, and the input power if the body is 25% efficient.</a:t>
            </a:r>
          </a:p>
          <a:p>
            <a:pPr marL="0" indent="0">
              <a:buNone/>
            </a:pPr>
            <a:r>
              <a:rPr lang="en-GB" sz="1200" dirty="0"/>
              <a:t>[Answer] ≈ 0.77 kW useful; ≈ 3.1 kW input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Useful work = mgh = 65 × 9.81 × 4.2 ≈ 2678 J.</a:t>
            </a:r>
          </a:p>
          <a:p>
            <a:pPr marL="0" indent="0">
              <a:buNone/>
            </a:pPr>
            <a:r>
              <a:rPr lang="en-GB" sz="1200" dirty="0"/>
              <a:t>[Step 2] P(useful) = 2678 ÷ 3.5 ≈ 765 W.</a:t>
            </a:r>
          </a:p>
          <a:p>
            <a:pPr marL="0" indent="0">
              <a:buNone/>
            </a:pPr>
            <a:r>
              <a:rPr lang="en-GB" sz="1200" dirty="0"/>
              <a:t>[Step 3] P(input) = 765 ÷ 0.25 ≈ 3.1 kW.</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0.77 kW useful; ≈ 3.1 kW input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car needs 20 kW to cruise at 25 m/s on the flat. What total power does it need to climb a 5.0% grade at the same speed, if its mass is 1400 kg and drag is unchanged?</a:t>
            </a:r>
          </a:p>
          <a:p>
            <a:pPr marL="0" indent="0">
              <a:buNone/>
            </a:pPr>
            <a:r>
              <a:rPr lang="en-GB" sz="1200" dirty="0"/>
              <a:t>[Answer] ≈ 37 kW</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Climbing adds rate of gain of Ug: P(climb) = mgv sinθ ≈ 1400 × 9.81 × 25 × 0.05.</a:t>
            </a:r>
          </a:p>
          <a:p>
            <a:pPr marL="0" indent="0">
              <a:buNone/>
            </a:pPr>
            <a:r>
              <a:rPr lang="en-GB" sz="1200" dirty="0"/>
              <a:t>[Step 2] P(climb) ≈ 17.2 kW.</a:t>
            </a:r>
          </a:p>
          <a:p>
            <a:pPr marL="0" indent="0">
              <a:buNone/>
            </a:pPr>
            <a:r>
              <a:rPr lang="en-GB" sz="1200" dirty="0"/>
              <a:t>[Step 3] Total ≈ 20 + 17.2 ≈ 37 kW.</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37 kW</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https://giophysics.com/chapter-5/presentation/?lesson=power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Power is the rate of energy transfer, while efficiency is the fraction of input that becomes useful output.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machine transferring 600 J in 3 s has 200 W power; if 480 J is useful, its efficiency is 80%.</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Two machines can do the same work but have different powers if one completes it sooner. Power measures a rate, not a total amount of energy.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No real machine converts every joule into its intended output. Track useful and dissipated transfers while remembering that total energy is conserved.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[Takeaways] Power is a rate measured in watts: 1 W = 1 J/s. · Only the velocity component parallel to the force contributes to Fv cos θ. · Efficiency is useful output divided by total input and cannot exceed 100%.</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Average power: P = W / t</a:t>
            </a:r>
          </a:p>
          <a:p>
            <a:pPr marL="0" indent="0">
              <a:buNone/>
            </a:pPr>
            <a:r>
              <a:rPr lang="en-GB" sz="1200" dirty="0"/>
              <a:t>[In plain English] Power is how fast energy is transferred: the work done divided by the time it took.</a:t>
            </a:r>
          </a:p>
          <a:p>
            <a:pPr marL="0" indent="0">
              <a:buNone/>
            </a:pPr>
            <a:r>
              <a:rPr lang="en-GB" sz="1200" dirty="0"/>
              <a:t>[Note] Energy transferred per unit time.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Moving force: P = Fv cos θ</a:t>
            </a:r>
          </a:p>
          <a:p>
            <a:pPr marL="0" indent="0">
              <a:buNone/>
            </a:pPr>
            <a:r>
              <a:rPr lang="en-GB" sz="1200" dirty="0"/>
              <a:t>[In plain English] At any instant, power is force times how fast the object moves in the force's direction.</a:t>
            </a:r>
          </a:p>
          <a:p>
            <a:pPr marL="0" indent="0">
              <a:buNone/>
            </a:pPr>
            <a:r>
              <a:rPr lang="en-GB" sz="1200" dirty="0"/>
              <a:t>[Note] Instantaneous transfer by a force at angle θ.</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hyperlink" Target="https://giophysics.com/chapter-5/presentation/?lesson=powe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hyperlink" Target="https://giophysics.com/chapter-5/presentation/?lesson=powe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5/presentation/?lesson=powe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giophysics.com/chapter-5/work-calculus/" TargetMode="External"/><Relationship Id="rId4" Type="http://schemas.openxmlformats.org/officeDocument/2006/relationships/hyperlink" Target="https://giophysics.com/chapter-5/power-efficiency/" TargetMode="External"/><Relationship Id="rId5" Type="http://schemas.openxmlformats.org/officeDocument/2006/relationships/hyperlink" Target="https://giophysics.com/chapter-5/presentation/?lesson=power" TargetMode="External"/><Relationship Id="rId6" Type="http://schemas.openxmlformats.org/officeDocument/2006/relationships/hyperlink" Target="https://giophysics.com/chapter-5/" TargetMode="External"/><Relationship Id="rId7" Type="http://schemas.openxmlformats.org/officeDocument/2006/relationships/hyperlink" Target="https://giophysics.com/downloads/5-4-power-efficiency.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03 · Work</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Rate and useful output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Power and Efficiency</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Power tells how quickly energy is transferred. Efficiency compares the useful output with the total input.</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5 in Work</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https://giophysics.com/chapter-5/power-efficiency/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Efficiency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η = useful output / total input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energies or powers consistently; ×100% for percent.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What fraction of the energy you put in actually does the job you want — the rest is lost, usually as heat.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input goes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377232" y="1854200"/>
            <a:ext cx="5437536" cy="3402330"/>
          </a:xfrm>
          <a:prstGeom prst="rect">
            <a:avLst/>
          </a:prstGeom>
          <a:solidFill>
            <a:srgbClr val="FFFFFF"/>
          </a:solidFill>
          <a:ln w="9525">
            <a:solidFill>
              <a:srgbClr val="C6C8BB"/>
            </a:solidFill>
          </a:ln>
        </p:spPr>
      </p:sp>
      <p:pic>
        <p:nvPicPr>
          <p:cNvPr id="7" name="An energy flow diagram for a motor: a band 2.0 kW wide enters from the left, and leaves as a band 1.5 kW wide for the useful mechanical output and a narrower 0.5 kW band dropping away below as heat. The band widths are drawn to the same scale, so the two outputs together are exactly as wide as the input." descr="An energy flow diagram for a motor: a band 2.0 kW wide enters from the left, and leaves as a band 1.5 kW wide for the useful mechanical output and a narrower 0.5 kW band dropping away below as heat. The band widths are drawn to the same scale, so the two outputs together are exactly as wide as the input."/>
          <p:cNvPicPr>
            <a:picLocks noChangeAspect="1"/>
          </p:cNvPicPr>
          <p:nvPr/>
        </p:nvPicPr>
        <p:blipFill>
          <a:blip r:embed="rId3"/>
          <a:stretch>
            <a:fillRect/>
          </a:stretch>
        </p:blipFill>
        <p:spPr>
          <a:xfrm>
            <a:off x="3491532" y="1968500"/>
            <a:ext cx="5208936"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energy flow diagram for a motor: a band 2.0 kW wide enters from the left, and leaves as a band 1.5 kW wide for the useful mechanical output and a narrower 0.5 kW band dropping away below as heat. The band widths are drawn to the same scale, so the two outputs together are exactly as wide as the input.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motor does 3000 J of work in 60 s. What is its average power?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motor does 3000 J of work in 60 s. What is its average power?</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W/t = 3000 ÷ 60.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50 W.</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50 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motor takes 2.0 kW of electrical power and delivers 1.5 kW of useful mechanical power. Find its efficiency and wasted power.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motor takes 2.0 kW of electrical power and delivers 1.5 kW of useful mechanical power. Find its efficiency and wasted power.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η = useful output power / input power.</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η = 1.5 kW / 2.0 kW = 0.75.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Wasted power = 2.0 kW − 1.5 kW.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Efficiency = 75%; wasted power = 0.50 kW.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24867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24867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Useful work = mgh = 65 × 9.81 × 4.2 ≈ 2678 J</a:t>
            </a:r>
          </a:p>
        </p:txBody>
      </p:sp>
      <p:sp>
        <p:nvSpPr>
          <p:cNvPr id="8" name="step-number"/>
          <p:cNvSpPr txBox="1"/>
          <p:nvPr/>
        </p:nvSpPr>
        <p:spPr>
          <a:xfrm>
            <a:off x="558800" y="28804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8804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Useful power = 2678 ÷ 3.5 ≈ 765 W</a:t>
            </a:r>
          </a:p>
        </p:txBody>
      </p:sp>
      <p:sp>
        <p:nvSpPr>
          <p:cNvPr id="10" name="step-number"/>
          <p:cNvSpPr txBox="1"/>
          <p:nvPr/>
        </p:nvSpPr>
        <p:spPr>
          <a:xfrm>
            <a:off x="558800" y="32741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32741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body is 25% efficient, so input power = 765 × 0.25 ≈ 191 W</a:t>
            </a:r>
          </a:p>
        </p:txBody>
      </p:sp>
      <p:sp>
        <p:nvSpPr>
          <p:cNvPr id="12" name="text"/>
          <p:cNvSpPr txBox="1"/>
          <p:nvPr/>
        </p:nvSpPr>
        <p:spPr>
          <a:xfrm>
            <a:off x="558800" y="366785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3" name="text"/>
          <p:cNvSpPr txBox="1"/>
          <p:nvPr/>
        </p:nvSpPr>
        <p:spPr>
          <a:xfrm>
            <a:off x="558800" y="3875503"/>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Efficiency is useful output ÷ total input, so the input must be the bigger of the two numbers: divide by 0.25 rather than multiply by it. Multiplying is tempting because '25% of' almost always means multiply — but here the 765 W is the 25%, not the whole. The answer gives itself away: no machine takes in less power than it usefully delivers.</a:t>
            </a:r>
          </a:p>
        </p:txBody>
      </p:sp>
      <p:sp>
        <p:nvSpPr>
          <p:cNvPr id="14" name="text"/>
          <p:cNvSpPr txBox="1"/>
          <p:nvPr/>
        </p:nvSpPr>
        <p:spPr>
          <a:xfrm>
            <a:off x="558800" y="469592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903568"/>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Input power = 765 ÷ 0.25 ≈ 3.1 kW</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Compare the two hoists in the drawing on both counts — work done on the load, and average power.</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does more work, because it moves the load faster</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 and B do the same work; A's average power is twice B's</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B has the greater power, because its motor runs for longer</a:t>
            </a:r>
          </a:p>
        </p:txBody>
      </p:sp>
      <p:sp>
        <p:nvSpPr>
          <p:cNvPr id="10" name="text"/>
          <p:cNvSpPr txBox="1"/>
          <p:nvPr/>
        </p:nvSpPr>
        <p:spPr>
          <a:xfrm>
            <a:off x="558800" y="38430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D   A does twice the work and delivers twice the power</a:t>
            </a:r>
          </a:p>
        </p:txBody>
      </p:sp>
      <p:sp>
        <p:nvSpPr>
          <p:cNvPr id="11" name="panel"/>
          <p:cNvSpPr/>
          <p:nvPr/>
        </p:nvSpPr>
        <p:spPr>
          <a:xfrm>
            <a:off x="7010400" y="1854200"/>
            <a:ext cx="4622800" cy="2905923"/>
          </a:xfrm>
          <a:prstGeom prst="rect">
            <a:avLst/>
          </a:prstGeom>
          <a:solidFill>
            <a:srgbClr val="FFFFFF"/>
          </a:solidFill>
          <a:ln w="9525">
            <a:solidFill>
              <a:srgbClr val="C6C8BB"/>
            </a:solidFill>
          </a:ln>
        </p:spPr>
      </p:sp>
      <p:pic>
        <p:nvPicPr>
          <p:cNvPr id="12" name="Two identical hoists side by side, each raising an equal load through the same 12 m with the same pulley and cable. The only difference is written underneath: the left-hand lift takes 4.0 s and the right-hand lift takes 8.0 s." descr="Two identical hoists side by side, each raising an equal load through the same 12 m with the same pulley and cable. The only difference is written underneath: the left-hand lift takes 4.0 s and the right-hand lift takes 8.0 s."/>
          <p:cNvPicPr>
            <a:picLocks noChangeAspect="1"/>
          </p:cNvPicPr>
          <p:nvPr/>
        </p:nvPicPr>
        <p:blipFill>
          <a:blip r:embed="rId3"/>
          <a:stretch>
            <a:fillRect/>
          </a:stretch>
        </p:blipFill>
        <p:spPr>
          <a:xfrm>
            <a:off x="7124700" y="1968500"/>
            <a:ext cx="4394200" cy="2677323"/>
          </a:xfrm>
          <a:prstGeom prst="rect">
            <a:avLst/>
          </a:prstGeom>
        </p:spPr>
      </p:pic>
      <p:sp>
        <p:nvSpPr>
          <p:cNvPr id="13" name="text"/>
          <p:cNvSpPr txBox="1"/>
          <p:nvPr/>
        </p:nvSpPr>
        <p:spPr>
          <a:xfrm>
            <a:off x="7010400" y="482362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hoists side by side, each raising an equal load through the same 12 m with the same pulley and cable. The only difference is written underneath: the left-hand lift takes 4.0 s and the right-hand lift takes 8.0 s.</a:t>
            </a:r>
          </a:p>
        </p:txBody>
      </p:sp>
      <p:sp>
        <p:nvSpPr>
          <p:cNvPr id="14" name="text"/>
          <p:cNvSpPr txBox="1"/>
          <p:nvPr/>
        </p:nvSpPr>
        <p:spPr>
          <a:xfrm>
            <a:off x="7010400" y="5666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hikers of the same mass reach the same summit, one in three hours and one in five. Which did more work against gravity?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fast one arrives exhausted; the slow one strolls in and says the climb was easy.</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 they did exactly the same work, mgh, because work against gravity depends only on weight and height gained. What the fast hiker had was more power: the same joules delivered in less time.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 and B do the same work; A's average power is twice B's</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Both loads end 12 m higher and both loads are equal, so the drawing marks the same mgh on each side — identical joules. Power is joules per second, and A delivers its joules in half the time, so A's average power is twice B's.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lifts raise identical loads through the same height. Lift A takes half as long as lift B. Which has greater average power?</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Lift A</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have the same power because the work is equal</a:t>
            </a:r>
          </a:p>
        </p:txBody>
      </p:sp>
      <p:sp>
        <p:nvSpPr>
          <p:cNvPr id="11" name="panel"/>
          <p:cNvSpPr/>
          <p:nvPr/>
        </p:nvSpPr>
        <p:spPr>
          <a:xfrm>
            <a:off x="7010400" y="1854200"/>
            <a:ext cx="4622800" cy="2905923"/>
          </a:xfrm>
          <a:prstGeom prst="rect">
            <a:avLst/>
          </a:prstGeom>
          <a:solidFill>
            <a:srgbClr val="FFFFFF"/>
          </a:solidFill>
          <a:ln w="9525">
            <a:solidFill>
              <a:srgbClr val="C6C8BB"/>
            </a:solidFill>
          </a:ln>
        </p:spPr>
      </p:sp>
      <p:pic>
        <p:nvPicPr>
          <p:cNvPr id="12" name="Two identical hoists side by side, each raising an equal load through the same 12 m with the same pulley and cable. The only difference is written underneath: the left-hand lift takes 4.0 s and the right-hand lift takes 8.0 s." descr="Two identical hoists side by side, each raising an equal load through the same 12 m with the same pulley and cable. The only difference is written underneath: the left-hand lift takes 4.0 s and the right-hand lift takes 8.0 s."/>
          <p:cNvPicPr>
            <a:picLocks noChangeAspect="1"/>
          </p:cNvPicPr>
          <p:nvPr/>
        </p:nvPicPr>
        <p:blipFill>
          <a:blip r:embed="rId3"/>
          <a:stretch>
            <a:fillRect/>
          </a:stretch>
        </p:blipFill>
        <p:spPr>
          <a:xfrm>
            <a:off x="7124700" y="1968500"/>
            <a:ext cx="4394200" cy="2677323"/>
          </a:xfrm>
          <a:prstGeom prst="rect">
            <a:avLst/>
          </a:prstGeom>
        </p:spPr>
      </p:pic>
      <p:sp>
        <p:nvSpPr>
          <p:cNvPr id="13" name="text"/>
          <p:cNvSpPr txBox="1"/>
          <p:nvPr/>
        </p:nvSpPr>
        <p:spPr>
          <a:xfrm>
            <a:off x="7010400" y="482362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hoists side by side, each raising an equal load through the same 12 m with the same pulley and cable. The only difference is written underneath: the left-hand lift takes 4.0 s and the right-hand lift takes 8.0 s.</a:t>
            </a:r>
          </a:p>
        </p:txBody>
      </p:sp>
      <p:sp>
        <p:nvSpPr>
          <p:cNvPr id="14" name="text"/>
          <p:cNvSpPr txBox="1"/>
          <p:nvPr/>
        </p:nvSpPr>
        <p:spPr>
          <a:xfrm>
            <a:off x="7010400" y="5666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37558"/>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Lift A</a:t>
            </a:r>
          </a:p>
        </p:txBody>
      </p:sp>
      <p:sp>
        <p:nvSpPr>
          <p:cNvPr id="7" name="text"/>
          <p:cNvSpPr txBox="1"/>
          <p:nvPr/>
        </p:nvSpPr>
        <p:spPr>
          <a:xfrm>
            <a:off x="558800" y="315477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362423"/>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Correct. Both do the same work, but A transfers that energy in half the time, so its average power is twice as large.</a:t>
            </a:r>
          </a:p>
        </p:txBody>
      </p:sp>
      <p:sp>
        <p:nvSpPr>
          <p:cNvPr id="9" name="text"/>
          <p:cNvSpPr txBox="1"/>
          <p:nvPr/>
        </p:nvSpPr>
        <p:spPr>
          <a:xfrm>
            <a:off x="558800" y="374596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95360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Both lifts transfer the same energy, mgh, but A does it in half the time — and power is energy per second, so A's average power is twice B's.</a:t>
            </a:r>
          </a:p>
        </p:txBody>
      </p:sp>
      <p:sp>
        <p:nvSpPr>
          <p:cNvPr id="11" name="text"/>
          <p:cNvSpPr txBox="1"/>
          <p:nvPr/>
        </p:nvSpPr>
        <p:spPr>
          <a:xfrm>
            <a:off x="558800" y="456066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The work really is equal, and that is worth holding on to. But power is not the work: it is the work divided by the time taken, so equal work done in unequal times gives unequal power.</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POWER AND EFFICIENCY</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Power and Efficiency.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65 kg sprinter runs up stairs 4.2 m high in 3.5 s. Find the useful power, and the input power if the body is 25% efficient.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65 kg sprinter runs up stairs 4.2 m high in 3.5 s. Find the useful power, and the input power if the body is 25% efficient.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Useful work = mgh = 65 × 9.81 × 4.2 ≈ 2678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P(useful) = 2678 ÷ 3.5 ≈ 765 W.</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P(input) = 765 ÷ 0.25 ≈ 3.1 kW.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0.77 kW useful; ≈ 3.1 kW input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car needs 20 kW to cruise at 25 m/s on the flat. What total power does it need to climb a 5.0% grade at the same speed, if its mass is 1400 kg and drag is unchanged?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car needs 20 kW to cruise at 25 m/s on the flat. What total power does it need to climb a 5.0% grade at the same speed, if its mass is 1400 kg and drag is unchanged?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Climbing adds rate of gain of Ug: P(climb) = mgv sinθ ≈ 1400 × 9.81 × 25 × 0.05.</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P(climb) ≈ 17.2 kW.</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 20 + 17.2 ≈ 37 kW.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37 kW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3.5 Work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https://giophysics.com/chapter-5/power-efficiency/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https://giophysics.com/chapter-5/presentation/?lesson=power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Work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https://giophysics.com/downloads/5-4-power-efficiency.pdf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Power is the rate of energy transfer, while efficiency is the fraction of input that becomes useful output.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machine transferring 600 J in 3 s has 200 W power; if 480 J is useful, its efficiency is 80%.</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machines can do the same work but have different powers if one completes it sooner. Power measures a rate, not a total amount of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2</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 real machine converts every joule into its intended output. Track useful and dissipated transfers while remembering that total energy is conserved.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to remember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436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Power is a rate measured in watts: 1 W = 1 J/s.</a:t>
            </a:r>
          </a:p>
        </p:txBody>
      </p:sp>
      <p:sp>
        <p:nvSpPr>
          <p:cNvPr id="7" name="text"/>
          <p:cNvSpPr txBox="1"/>
          <p:nvPr/>
        </p:nvSpPr>
        <p:spPr>
          <a:xfrm>
            <a:off x="558800" y="344365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Only the velocity component parallel to the force contributes to Fv cos θ.</a:t>
            </a:r>
          </a:p>
        </p:txBody>
      </p:sp>
      <p:sp>
        <p:nvSpPr>
          <p:cNvPr id="8" name="text"/>
          <p:cNvSpPr txBox="1"/>
          <p:nvPr/>
        </p:nvSpPr>
        <p:spPr>
          <a:xfrm>
            <a:off x="558800" y="38437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Efficiency is useful output divided by total input and cannot exceed 100%.</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Average power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W / 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Energy transferred per unit time.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Power is how fast energy is transferred: the work done divided by the time it took.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Moving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Fv cos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Instantaneous transfer by a force at angle θ.</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any instant, power is force times how fast the object moves in the force's direction.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POWER AND EFFICIENCY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Power and Efficiency.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 Power and Efficiency</dc:title>
  <dc:subject>Work</dc:subject>
  <dc:creator>GioPhysics</dc:creator>
  <cp:keywords>lesson, Work, chapter-5,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