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Work — Work–Energy Theorem. Lesson 3 of 5.</a:t>
            </a:r>
          </a:p>
          <a:p>
            <a:pPr marL="0" indent="0">
              <a:buNone/>
            </a:pPr>
            <a:r>
              <a:rPr lang="en-GB" sz="1200" dirty="0"/>
              <a:t>[Intro] Combine the work done by every external force. The total tells you exactly how the object's kinetic energy changes.</a:t>
            </a:r>
          </a:p>
          <a:p>
            <a:pPr marL="0" indent="0">
              <a:buNone/>
            </a:pPr>
            <a:r>
              <a:rPr lang="en-GB" sz="1200" dirty="0"/>
              <a:t>[Source] https://giophysics.com/chapter-5/work-energy-theorem/</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Stopping work: Wnet = −½mv₀²</a:t>
            </a:r>
          </a:p>
          <a:p>
            <a:pPr marL="0" indent="0">
              <a:buNone/>
            </a:pPr>
            <a:r>
              <a:rPr lang="en-GB" sz="1200" dirty="0"/>
              <a:t>[In plain English] To bring something to rest you must take away all its energy of motion — no more, no less.</a:t>
            </a:r>
          </a:p>
          <a:p>
            <a:pPr marL="0" indent="0">
              <a:buNone/>
            </a:pPr>
            <a:r>
              <a:rPr lang="en-GB" sz="1200" dirty="0"/>
              <a:t>[Note] The exact work needed to reach rest.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net work of 150 J is done on a stationary 3.0 kg trolley. Find its final speed.</a:t>
            </a:r>
          </a:p>
          <a:p>
            <a:pPr marL="0" indent="0">
              <a:buNone/>
            </a:pPr>
            <a:r>
              <a:rPr lang="en-GB" sz="1200" dirty="0"/>
              <a:t>[Answer] v = 10 m/s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Wnet = ΔK = ½mv² − 0.</a:t>
            </a:r>
          </a:p>
          <a:p>
            <a:pPr marL="0" indent="0">
              <a:buNone/>
            </a:pPr>
            <a:r>
              <a:rPr lang="en-GB" sz="1200" dirty="0"/>
              <a:t>[Step 2] v = √(2W/m) = √(2 × 150 / 3.0) = √100.</a:t>
            </a:r>
          </a:p>
          <a:p>
            <a:pPr marL="0" indent="0">
              <a:buNone/>
            </a:pPr>
            <a:r>
              <a:rPr lang="en-GB" sz="1200" dirty="0"/>
              <a:t>[Step 3] v = 10 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10 m/s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3.0 kg block moving at 4.0 m/s slides to rest under a constant 3.0 N friction force. How far does it travel?</a:t>
            </a:r>
          </a:p>
          <a:p>
            <a:pPr marL="0" indent="0">
              <a:buNone/>
            </a:pPr>
            <a:r>
              <a:rPr lang="en-GB" sz="1200" dirty="0"/>
              <a:t>[Answer] s = 8.0 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Ki = ½(3.0 kg)(4.0 m/s)² = 24 J and Kf = 0.</a:t>
            </a:r>
          </a:p>
          <a:p>
            <a:pPr marL="0" indent="0">
              <a:buNone/>
            </a:pPr>
            <a:r>
              <a:rPr lang="en-GB" sz="1200" dirty="0"/>
              <a:t>[Step 2] Wnet = ΔK = −24 J.</a:t>
            </a:r>
          </a:p>
          <a:p>
            <a:pPr marL="0" indent="0">
              <a:buNone/>
            </a:pPr>
            <a:r>
              <a:rPr lang="en-GB" sz="1200" dirty="0"/>
              <a:t>[Step 3] Friction does W = −fs, so −(3.0 N)s = −24 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 = 8.0 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1 is wrong] The speed has to be squared before it is halved: ½ × 3.0 × 4.0² = 24 J, not 6.0 J. Writing the formula correctly and then keying in v instead of v² is the commonest slip in the whole topic, and it hides well — every line after it is arithmetically perfect.</a:t>
            </a:r>
          </a:p>
          <a:p>
            <a:pPr marL="0" indent="0">
              <a:buNone/>
            </a:pPr>
            <a:r>
              <a:rPr lang="en-GB" sz="1200" dirty="0"/>
              <a:t>[It should say] Kᵢ = ½mv² = ½ × 3.0 × 4.0² = 24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car brakes with the same 7500 N resultant, but starts at twice the speed shown. What happens to the distance marked d?</a:t>
            </a:r>
          </a:p>
          <a:p>
            <a:pPr marL="0" indent="0">
              <a:buNone/>
            </a:pPr>
            <a:r>
              <a:rPr lang="en-GB" sz="1200" dirty="0"/>
              <a:t>[Options] A It doubles, because the speed has doubled   B It becomes four times as long   C It is unchanged, because the braking force is the same   D It grows a little, but by less than double, because a faster car brakes harder</a:t>
            </a:r>
          </a:p>
          <a:p>
            <a:pPr marL="0" indent="0">
              <a:buNone/>
            </a:pPr>
            <a:r>
              <a:rPr lang="en-GB" sz="1200" dirty="0"/>
              <a:t>[Figure] A 1200 kg car travelling at 25 m/s along a level road, with a single arrow on the car for the 7500 N resultant braking force pointing back against the motion. Dashed lines mark the point where the car comes to rest, and the distance between them is labelled 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becomes four times as long. The braking force is fixed, so the distance is set entirely by how much kinetic energy has to be removed: Fd = ½mv². Replace v by 2v and ½mv² quadruples, so d must quadruple — the arrow marked d on the drawing stretches to four times its length, not two.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cyclist pedals hard for 200 m and does not speed up at all. Where has her work gone? She is working — she can feel it in her legs and the chain is under tension the whole way.</a:t>
            </a:r>
          </a:p>
          <a:p>
            <a:pPr marL="0" indent="0">
              <a:buNone/>
            </a:pPr>
            <a:r>
              <a:rPr lang="en-GB" sz="1200" dirty="0"/>
              <a:t>[Answer] Into drag and rolling resistance, which did an equal and opposite amount of negative work on her. The net work is zero, so ΔK is zero and the speed is unchanged. Individual forces can do plenty of work while the net work is nothing at all.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car doubles its speed while its mass stays constant. By what factor does its kinetic energy change?</a:t>
            </a:r>
          </a:p>
          <a:p>
            <a:pPr marL="0" indent="0">
              <a:buNone/>
            </a:pPr>
            <a:r>
              <a:rPr lang="en-GB" sz="1200" dirty="0"/>
              <a:t>[Options] A It doubles   B It becomes four times as large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car doubles its speed while its mass stays constant. By what factor does its kinetic energy change?</a:t>
            </a:r>
          </a:p>
          <a:p>
            <a:pPr marL="0" indent="0">
              <a:buNone/>
            </a:pPr>
            <a:r>
              <a:rPr lang="en-GB" sz="1200" dirty="0"/>
              <a:t>[Option by option] A: This would be right if kinetic energy were proportional to speed — but the formula is ½mv², not ½mv. It is momentum, mv, that simply doubles when the speed doubles.  B: Right. K = ½mv², so replacing v by 2v gives ½m(2v)² = 4 × ½mv². That factor of four is why stopping distances lengthen so alarmingly with speed.</a:t>
            </a:r>
          </a:p>
          <a:p>
            <a:pPr marL="0" indent="0">
              <a:buNone/>
            </a:pPr>
            <a:r>
              <a:rPr lang="en-GB" sz="1200" dirty="0"/>
              <a:t>[Answer] B — It becomes four times as large</a:t>
            </a:r>
          </a:p>
          <a:p>
            <a:pPr marL="0" indent="0">
              <a:buNone/>
            </a:pPr>
            <a:r>
              <a:rPr lang="en-GB" sz="1200" dirty="0"/>
              <a:t>[Why] Correct. K ∝ v², so doubling speed multiplies kinetic energy by 2² = 4.</a:t>
            </a:r>
          </a:p>
          <a:p>
            <a:pPr marL="0" indent="0">
              <a:buNone/>
            </a:pPr>
            <a:r>
              <a:rPr lang="en-GB" sz="1200" dirty="0"/>
              <a:t>[Reveal] One click for the answer, then one for the reason.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1200 kg car at 25 m/s brakes with a 7500 N resultant force. How far does it travel before stopping?</a:t>
            </a:r>
          </a:p>
          <a:p>
            <a:pPr marL="0" indent="0">
              <a:buNone/>
            </a:pPr>
            <a:r>
              <a:rPr lang="en-GB" sz="1200" dirty="0"/>
              <a:t>[Answer] d = 50 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Work–energy theorem: −Fd = 0 − ½mv².</a:t>
            </a:r>
          </a:p>
          <a:p>
            <a:pPr marL="0" indent="0">
              <a:buNone/>
            </a:pPr>
            <a:r>
              <a:rPr lang="en-GB" sz="1200" dirty="0"/>
              <a:t>[Step 2] d = mv²/(2F) = 1200 × 625 / (2 × 7500).</a:t>
            </a:r>
          </a:p>
          <a:p>
            <a:pPr marL="0" indent="0">
              <a:buNone/>
            </a:pPr>
            <a:r>
              <a:rPr lang="en-GB" sz="1200" dirty="0"/>
              <a:t>[Step 3] d = 750000 / 15000 = 50 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50 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0.50 kg ball is thrown straight down at 8.0 m/s from 12 m. Air resistance removes 6.0 J on the way down. Use energy methods to find its landing speed.</a:t>
            </a:r>
          </a:p>
          <a:p>
            <a:pPr marL="0" indent="0">
              <a:buNone/>
            </a:pPr>
            <a:r>
              <a:rPr lang="en-GB" sz="1200" dirty="0"/>
              <a:t>[Answer] v ≈ 17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Initial energy: K = ½ × 0.5 × 64 = 16 J; Ug = 0.5 × 9.81 × 12 ≈ 58.9 J; total ≈ 74.9 J.</a:t>
            </a:r>
          </a:p>
          <a:p>
            <a:pPr marL="0" indent="0">
              <a:buNone/>
            </a:pPr>
            <a:r>
              <a:rPr lang="en-GB" sz="1200" dirty="0"/>
              <a:t>[Step 2] Landing kinetic energy = 74.9 − 6.0 ≈ 68.9 J.</a:t>
            </a:r>
          </a:p>
          <a:p>
            <a:pPr marL="0" indent="0">
              <a:buNone/>
            </a:pPr>
            <a:r>
              <a:rPr lang="en-GB" sz="1200" dirty="0"/>
              <a:t>[Step 3] v = √(2K/m) = √(2 × 68.9 / 0.5) ≈ √275.4 ≈ 16.6 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17 m/s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https://giophysics.com/chapter-5/presentation/?lesson=theorem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work-energy theorem says that net work on an object equals its change in kinetic energy.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20 J of net work is done on a cart with 10 J of kinetic energy, it finishes with 30 J.</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Positive net work increases kinetic energy; negative net work decreases it. Zero net work means kinetic energy is unchanged, even if individual forces do work.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This method is especially useful when acceleration is not constant or when a direct force-by-force time calculation would be awkward.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[Takeaways] Use net work, not the work of only one force, in Wnet = ΔK. · Kinetic energy cannot be negative. · The theorem predicts speed without requiring the travel time.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theorem: Wnet = ΔK = Kf − Ki</a:t>
            </a:r>
          </a:p>
          <a:p>
            <a:pPr marL="0" indent="0">
              <a:buNone/>
            </a:pPr>
            <a:r>
              <a:rPr lang="en-GB" sz="1200" dirty="0"/>
              <a:t>[In plain English] The total work done on an object equals how much its energy of motion changed — speed up and it gained, slow down and it lost.</a:t>
            </a:r>
          </a:p>
          <a:p>
            <a:pPr marL="0" indent="0">
              <a:buNone/>
            </a:pPr>
            <a:r>
              <a:rPr lang="en-GB" sz="1200" dirty="0"/>
              <a:t>[Note] Add the work from all external forces.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Kinetic energy: K = ½mv²</a:t>
            </a:r>
          </a:p>
          <a:p>
            <a:pPr marL="0" indent="0">
              <a:buNone/>
            </a:pPr>
            <a:r>
              <a:rPr lang="en-GB" sz="1200" dirty="0"/>
              <a:t>[In plain English] Energy of motion: it grows with mass, and with the square of speed — twice as fast means four times the energy.</a:t>
            </a:r>
          </a:p>
          <a:p>
            <a:pPr marL="0" indent="0">
              <a:buNone/>
            </a:pPr>
            <a:r>
              <a:rPr lang="en-GB" sz="1200" dirty="0"/>
              <a:t>[Note] A scalar that depends on speed, not direction.</a:t>
            </a:r>
          </a:p>
          <a:p>
            <a:pPr marL="0" indent="0">
              <a:buNone/>
            </a:pPr>
            <a:r>
              <a:rPr lang="en-GB" sz="1200" dirty="0"/>
              <a:t>[Graph] Kinetic energy–speed explorer. For a fixed mass, kinetic energy follows a square law: doubling speed makes four times the energy.</a:t>
            </a:r>
          </a:p>
          <a:p>
            <a:pPr marL="0" indent="0">
              <a:buNone/>
            </a:pPr>
            <a:r>
              <a:rPr lang="en-GB" sz="1200" dirty="0"/>
              <a:t>[Axes] Horizontal: speed v. Vertical: kinetic energy K. Values are normalised — the graph teaches the shape, not a measurement.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hyperlink" Target="https://giophysics.com/chapter-5/presentation/?lesson=theore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5/power-efficiency/" TargetMode="External"/><Relationship Id="rId4" Type="http://schemas.openxmlformats.org/officeDocument/2006/relationships/hyperlink" Target="https://giophysics.com/chapter-5/work-energy-theorem/" TargetMode="External"/><Relationship Id="rId5" Type="http://schemas.openxmlformats.org/officeDocument/2006/relationships/hyperlink" Target="https://giophysics.com/chapter-5/presentation/?lesson=theorem" TargetMode="External"/><Relationship Id="rId6" Type="http://schemas.openxmlformats.org/officeDocument/2006/relationships/hyperlink" Target="https://giophysics.com/chapter-5/" TargetMode="External"/><Relationship Id="rId7" Type="http://schemas.openxmlformats.org/officeDocument/2006/relationships/hyperlink" Target="https://giophysics.com/downloads/5-3-work-energy-theorem.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hyperlink" Target="https://giophysics.com/chapter-5/presentation/?lesson=theore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03 · Work</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net work changes kinetic energy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Work–Energy Theorem</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Combine the work done by every external force. The total tells you exactly how the object's kinetic energy changes.</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5 in Work</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https://giophysics.com/chapter-5/work-energy-theorem/</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Stopping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Wnet = −½mv₀²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exact work needed to reach rest.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 bring something to rest you must take away all its energy of motion — no more, no less.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net work of 150 J is done on a stationary 3.0 kg trolley. Find its final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net work of 150 J is done on a stationary 3.0 kg trolley. Find its final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Wnet = ΔK = ½mv² − 0.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√(2W/m) = √(2 × 150 / 3.0) = √100.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10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10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3.0 kg block moving at 4.0 m/s slides to rest under a constant 3.0 N friction force. How far does it travel?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3.0 kg block moving at 4.0 m/s slides to rest under a constant 3.0 N friction force. How far does it travel?</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Ki = ½(3.0 kg)(4.0 m/s)² = 24 J and Kf = 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Wnet = ΔK = −24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does W = −fs, so −(3.0 N)s = −24 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 = 8.0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24867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24867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Kᵢ = ½mv² = ½ × 3.0 × 4.0 = 6.0 J</a:t>
            </a:r>
          </a:p>
        </p:txBody>
      </p:sp>
      <p:sp>
        <p:nvSpPr>
          <p:cNvPr id="8" name="step-number"/>
          <p:cNvSpPr txBox="1"/>
          <p:nvPr/>
        </p:nvSpPr>
        <p:spPr>
          <a:xfrm>
            <a:off x="558800" y="28804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8804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Wnet = ΔK = 0 − 6.0 = −6.0 J</a:t>
            </a:r>
          </a:p>
        </p:txBody>
      </p:sp>
      <p:sp>
        <p:nvSpPr>
          <p:cNvPr id="10" name="step-number"/>
          <p:cNvSpPr txBox="1"/>
          <p:nvPr/>
        </p:nvSpPr>
        <p:spPr>
          <a:xfrm>
            <a:off x="558800" y="32741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32741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does W = −fs, so −3.0s = −6.0 and s = 2.0 m</a:t>
            </a:r>
          </a:p>
        </p:txBody>
      </p:sp>
      <p:sp>
        <p:nvSpPr>
          <p:cNvPr id="12" name="text"/>
          <p:cNvSpPr txBox="1"/>
          <p:nvPr/>
        </p:nvSpPr>
        <p:spPr>
          <a:xfrm>
            <a:off x="558800" y="366785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1 IS WRONG</a:t>
            </a:r>
          </a:p>
        </p:txBody>
      </p:sp>
      <p:sp>
        <p:nvSpPr>
          <p:cNvPr id="13" name="text"/>
          <p:cNvSpPr txBox="1"/>
          <p:nvPr/>
        </p:nvSpPr>
        <p:spPr>
          <a:xfrm>
            <a:off x="558800" y="3875503"/>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speed has to be squared before it is halved: ½ × 3.0 × 4.0² = 24 J, not 6.0 J. Writing the formula correctly and then keying in v instead of v² is the commonest slip in the whole topic, and it hides well — every line after it is arithmetically perfect.</a:t>
            </a:r>
          </a:p>
        </p:txBody>
      </p:sp>
      <p:sp>
        <p:nvSpPr>
          <p:cNvPr id="14" name="text"/>
          <p:cNvSpPr txBox="1"/>
          <p:nvPr/>
        </p:nvSpPr>
        <p:spPr>
          <a:xfrm>
            <a:off x="558800" y="469592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903568"/>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Kᵢ = ½mv² = ½ × 3.0 × 4.0² = 24 J</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car brakes with the same 7500 N resultant, but starts at twice the speed shown. What happens to the distance marked d?</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doubles, because the speed has doubled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becomes four times as long</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is unchanged, because the braking force is the same</a:t>
            </a:r>
          </a:p>
        </p:txBody>
      </p:sp>
      <p:sp>
        <p:nvSpPr>
          <p:cNvPr id="10" name="text"/>
          <p:cNvSpPr txBox="1"/>
          <p:nvPr/>
        </p:nvSpPr>
        <p:spPr>
          <a:xfrm>
            <a:off x="558800" y="38430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D   It grows a little, but by less than double, because a faster car brakes harder</a:t>
            </a:r>
          </a:p>
        </p:txBody>
      </p:sp>
      <p:sp>
        <p:nvSpPr>
          <p:cNvPr id="11" name="panel"/>
          <p:cNvSpPr/>
          <p:nvPr/>
        </p:nvSpPr>
        <p:spPr>
          <a:xfrm>
            <a:off x="7010400" y="1854200"/>
            <a:ext cx="4622800" cy="2836872"/>
          </a:xfrm>
          <a:prstGeom prst="rect">
            <a:avLst/>
          </a:prstGeom>
          <a:solidFill>
            <a:srgbClr val="FFFFFF"/>
          </a:solidFill>
          <a:ln w="9525">
            <a:solidFill>
              <a:srgbClr val="C6C8BB"/>
            </a:solidFill>
          </a:ln>
        </p:spPr>
      </p:sp>
      <p:pic>
        <p:nvPicPr>
          <p:cNvPr id="12" name="A 1200 kg car travelling at 25 m/s along a level road, with a single arrow on the car for the 7500 N resultant braking force pointing back against the motion. Dashed lines mark the point where the car comes to rest, and the distance between them is labelled d." descr="A 1200 kg car travelling at 25 m/s along a level road, with a single arrow on the car for the 7500 N resultant braking force pointing back against the motion. Dashed lines mark the point where the car comes to rest, and the distance between them is labelled d."/>
          <p:cNvPicPr>
            <a:picLocks noChangeAspect="1"/>
          </p:cNvPicPr>
          <p:nvPr/>
        </p:nvPicPr>
        <p:blipFill>
          <a:blip r:embed="rId3"/>
          <a:stretch>
            <a:fillRect/>
          </a:stretch>
        </p:blipFill>
        <p:spPr>
          <a:xfrm>
            <a:off x="7124700" y="1968500"/>
            <a:ext cx="4394200" cy="2608272"/>
          </a:xfrm>
          <a:prstGeom prst="rect">
            <a:avLst/>
          </a:prstGeom>
        </p:spPr>
      </p:pic>
      <p:sp>
        <p:nvSpPr>
          <p:cNvPr id="13"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1200 kg car travelling at 25 m/s along a level road, with a single arrow on the car for the 7500 N resultant braking force pointing back against the motion. Dashed lines mark the point where the car comes to rest, and the distance between them is labelled d.</a:t>
            </a:r>
          </a:p>
        </p:txBody>
      </p:sp>
      <p:sp>
        <p:nvSpPr>
          <p:cNvPr id="14"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becomes four times as long</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braking force is fixed, so the distance is set entirely by how much kinetic energy has to be removed: Fd = ½mv². Replace v by 2v and ½mv² quadruples, so d must quadruple — the arrow marked d on the drawing stretches to four times its length, not two.</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cyclist pedals hard for 200 m and does not speed up at all. Where has her work gone?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She is working — she can feel it in her legs and the chain is under tension the whole way.</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Into drag and rolling resistance, which did an equal and opposite amount of negative work on her. The net work is zero, so ΔK is zero and the speed is unchanged. Individual forces can do plenty of work while the net work is nothing at 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26019"/>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car doubles its speed while its mass stays constant. By what factor does its kinetic energy change?</a:t>
            </a:r>
          </a:p>
        </p:txBody>
      </p:sp>
      <p:sp>
        <p:nvSpPr>
          <p:cNvPr id="7" name="option-letter"/>
          <p:cNvSpPr txBox="1"/>
          <p:nvPr/>
        </p:nvSpPr>
        <p:spPr>
          <a:xfrm>
            <a:off x="558800" y="3509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09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9" name="option-letter"/>
          <p:cNvSpPr txBox="1"/>
          <p:nvPr/>
        </p:nvSpPr>
        <p:spPr>
          <a:xfrm>
            <a:off x="558800" y="3890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890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becomes four times as large</a:t>
            </a:r>
          </a:p>
        </p:txBody>
      </p:sp>
      <p:sp>
        <p:nvSpPr>
          <p:cNvPr id="11" name="panel"/>
          <p:cNvSpPr/>
          <p:nvPr/>
        </p:nvSpPr>
        <p:spPr>
          <a:xfrm>
            <a:off x="558800" y="431800"/>
            <a:ext cx="11074400" cy="12700"/>
          </a:xfrm>
          <a:prstGeom prst="rect">
            <a:avLst/>
          </a:prstGeom>
          <a:solidFill>
            <a:srgbClr val="C6C8BB"/>
          </a:solidFill>
          <a:ln>
            <a:noFill/>
          </a:ln>
        </p:spPr>
      </p:sp>
      <p:sp>
        <p:nvSpPr>
          <p:cNvPr id="12"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3"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4" name="panel"/>
          <p:cNvSpPr/>
          <p:nvPr/>
        </p:nvSpPr>
        <p:spPr>
          <a:xfrm>
            <a:off x="558800" y="6299200"/>
            <a:ext cx="11074400" cy="12700"/>
          </a:xfrm>
          <a:prstGeom prst="rect">
            <a:avLst/>
          </a:prstGeom>
          <a:solidFill>
            <a:srgbClr val="C6C8BB"/>
          </a:solidFill>
          <a:ln>
            <a:noFill/>
          </a:ln>
        </p:spPr>
      </p:sp>
      <p:sp>
        <p:nvSpPr>
          <p:cNvPr id="15"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6"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37558"/>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becomes four times as large</a:t>
            </a:r>
          </a:p>
        </p:txBody>
      </p:sp>
      <p:sp>
        <p:nvSpPr>
          <p:cNvPr id="7" name="text"/>
          <p:cNvSpPr txBox="1"/>
          <p:nvPr/>
        </p:nvSpPr>
        <p:spPr>
          <a:xfrm>
            <a:off x="558800" y="315477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362423"/>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Correct. K ∝ v², so doubling speed multiplies kinetic energy by 2² = 4.</a:t>
            </a:r>
          </a:p>
        </p:txBody>
      </p:sp>
      <p:sp>
        <p:nvSpPr>
          <p:cNvPr id="9" name="text"/>
          <p:cNvSpPr txBox="1"/>
          <p:nvPr/>
        </p:nvSpPr>
        <p:spPr>
          <a:xfrm>
            <a:off x="558800" y="374596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95360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would be right if kinetic energy were proportional to speed — but the formula is ½mv², not ½mv. It is momentum, mv, that simply doubles when the speed doubles.</a:t>
            </a:r>
          </a:p>
        </p:txBody>
      </p:sp>
      <p:sp>
        <p:nvSpPr>
          <p:cNvPr id="11" name="text"/>
          <p:cNvSpPr txBox="1"/>
          <p:nvPr/>
        </p:nvSpPr>
        <p:spPr>
          <a:xfrm>
            <a:off x="558800" y="456066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Right. K = ½mv², so replacing v by 2v gives ½m(2v)² = 4 × ½mv². That factor of four is why stopping distances lengthen so alarmingly with speed.</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WORK–ENERGY THEOREM</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Work–Energy Theorem.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1200 kg car at 25 m/s brakes with a 7500 N resultant force. How far does it travel before stopping?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1200 kg car at 25 m/s brakes with a 7500 N resultant force. How far does it travel before stopping?</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Work–energy theorem: −Fd = 0 − ½mv².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mv²/(2F) = 1200 × 625 / (2 × 7500).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750000 / 15000 = 50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50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0.50 kg ball is thrown straight down at 8.0 m/s from 12 m. Air resistance removes 6.0 J on the way down. Use energy methods to find its landing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0.50 kg ball is thrown straight down at 8.0 m/s from 12 m. Air resistance removes 6.0 J on the way down. Use energy methods to find its landing speed.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Initial energy: K = ½ × 0.5 × 64 = 16 J; Ug = 0.5 × 9.81 × 12 ≈ 58.9 J; total ≈ 74.9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Landing kinetic energy = 74.9 − 6.0 ≈ 68.9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√(2K/m) = √(2 × 68.9 / 0.5) ≈ √275.4 ≈ 16.6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17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3.4 Power and Efficiency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https://giophysics.com/chapter-5/power-efficiency/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https://giophysics.com/chapter-5/work-energy-theorem/</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https://giophysics.com/chapter-5/presentation/?lesson=theorem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Work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https://giophysics.com/downloads/5-3-work-energy-theorem.pdf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work-energy theorem says that net work on an object equals its change in kinetic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20 J of net work is done on a cart with 10 J of kinetic energy, it finishes with 30 J.</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Positive net work increases kinetic energy; negative net work decreases it. Zero net work means kinetic energy is unchanged, even if individual forces do work.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2</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This method is especially useful when acceleration is not constant or when a direct force-by-force time calculation would be awkward.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to remember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436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Use net work, not the work of only one force, in Wnet = ΔK.</a:t>
            </a:r>
          </a:p>
        </p:txBody>
      </p:sp>
      <p:sp>
        <p:nvSpPr>
          <p:cNvPr id="7" name="text"/>
          <p:cNvSpPr txBox="1"/>
          <p:nvPr/>
        </p:nvSpPr>
        <p:spPr>
          <a:xfrm>
            <a:off x="558800" y="344365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Kinetic energy cannot be negative.</a:t>
            </a:r>
          </a:p>
        </p:txBody>
      </p:sp>
      <p:sp>
        <p:nvSpPr>
          <p:cNvPr id="8" name="text"/>
          <p:cNvSpPr txBox="1"/>
          <p:nvPr/>
        </p:nvSpPr>
        <p:spPr>
          <a:xfrm>
            <a:off x="558800" y="38437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The theorem predicts speed without requiring the travel time.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theorem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Wnet = ΔK = Kf − Ki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Add the work from all external forces.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total work done on an object equals how much its energy of motion changed — speed up and it gained, slow down and it lost.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Kinetic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K = ½mv²</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scalar that depends on speed, not direction.</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of motion: it grows with mass, and with the square of speed — twice as fast means four times the energy.</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Kinetic energy–speed explorer: For a fixed mass, kinetic energy follows a square law: doubling speed makes four times the energy." descr="Kinetic energy–speed explorer: For a fixed mass, kinetic energy follows a square law: doubling speed makes four times the energy."/>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Kinetic energy–speed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WORK–ENERGY THEOREM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Work–Energy Theorem.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 Work–Energy Theorem</dc:title>
  <dc:subject>Work</dc:subject>
  <dc:creator>GioPhysics</dc:creator>
  <cp:keywords>lesson, Work, chapter-5,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