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notesMaster" Target="notesMasters/notesMaster1.xml"/><Relationship Id="rId3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Work — Work Done. Lesson 1 of 5.</a:t>
            </a:r>
          </a:p>
          <a:p>
            <a:pPr marL="0" indent="0">
              <a:buNone/>
            </a:pPr>
            <a:r>
              <a:rPr lang="en-GB" sz="1200" dirty="0"/>
              <a:t>[Intro] A force does work only through the part of the displacement parallel to that force. Direction decides the sign.</a:t>
            </a:r>
          </a:p>
          <a:p>
            <a:pPr marL="0" indent="0">
              <a:buNone/>
            </a:pPr>
            <a:r>
              <a:rPr lang="en-GB" sz="1200" dirty="0"/>
              <a:t>[Source] https://giophysics.com/chapter-5/work/</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Unit: 1 J = 1 N·m</a:t>
            </a:r>
          </a:p>
          <a:p>
            <a:pPr marL="0" indent="0">
              <a:buNone/>
            </a:pPr>
            <a:r>
              <a:rPr lang="en-GB" sz="1200" dirty="0"/>
              <a:t>[In plain English] One joule is the energy used when a force of one newton moves something one metre.</a:t>
            </a:r>
          </a:p>
          <a:p>
            <a:pPr marL="0" indent="0">
              <a:buNone/>
            </a:pPr>
            <a:r>
              <a:rPr lang="en-GB" sz="1200" dirty="0"/>
              <a:t>[Note] Work and energy use joules, J.</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On the left, a crate on a level floor is pulled by a rope at 30° above the horizontal while it slides 5.0 m to the right. On the right the same four forces are drawn again from a single point: the rope tension at 30°, friction backwards along the floor, the normal force straight up and the weight straight down.</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Fig. 8.1. A steel wire hangs vertically from a rigid support drawn as a hatched ceiling, and a block is attached to its lower end. An arrow starting at the centre of that block points vertically downwards and is labelled 45 N. A dimension line to the left of the wire marks its original length as 2.50 m, and a leader line to the wire labels it as a steel wire of diameter 0.56 mm. The figure is not to scale.</a:t>
            </a:r>
          </a:p>
          <a:p>
            <a:pPr marL="0" indent="0">
              <a:buNone/>
            </a:pPr>
            <a:r>
              <a:rPr lang="en-GB" sz="1200" dirty="0"/>
              <a:t>[Where it came from] A Level AS · Topics 1–11, question 8; syllabus 5, 6.</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Figure 4. Side view, drawn not to scale. A road climbs to the right from level ground, and the angle between the road and a dashed horizontal line drawn from the foot of the slope is marked 4.0°. The cyclist and bicycle are drawn as one wheeled body on the road, labelled total mass 78 kg. An arrow from the front of the body points up the slope and is labelled 5.5 m s⁻¹; a second arrow from the rear points down the slope and is labelled 25 N.</a:t>
            </a:r>
          </a:p>
          <a:p>
            <a:pPr marL="0" indent="0">
              <a:buNone/>
            </a:pPr>
            <a:r>
              <a:rPr lang="en-GB" sz="1200" dirty="0"/>
              <a:t>[Where it came from] IB Theme A · Space, time and motion, question 9; syllabus A.3.</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50 N horizontal force pushes a box 4.0 m along a floor in the direction of the force. How much work is done?</a:t>
            </a:r>
          </a:p>
          <a:p>
            <a:pPr marL="0" indent="0">
              <a:buNone/>
            </a:pPr>
            <a:r>
              <a:rPr lang="en-GB" sz="1200" dirty="0"/>
              <a:t>[Answer] W = 200 J</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W = Fs cosθ with θ = 0°, so cosθ = 1.</a:t>
            </a:r>
          </a:p>
          <a:p>
            <a:pPr marL="0" indent="0">
              <a:buNone/>
            </a:pPr>
            <a:r>
              <a:rPr lang="en-GB" sz="1200" dirty="0"/>
              <a:t>[Step 2] W = 50 × 4.0 = 200 J.</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W = 200 J</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rope pulls a crate 5.0 m with a force of 200 N at 30° above the horizontal. Find the work done by the rope.</a:t>
            </a:r>
          </a:p>
          <a:p>
            <a:pPr marL="0" indent="0">
              <a:buNone/>
            </a:pPr>
            <a:r>
              <a:rPr lang="en-GB" sz="1200" dirty="0"/>
              <a:t>[Answer] W = 866 J (3 s.f.), positive because the rope helps the motion.</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The crate moves horizontally, so θ = 30°.</a:t>
            </a:r>
          </a:p>
          <a:p>
            <a:pPr marL="0" indent="0">
              <a:buNone/>
            </a:pPr>
            <a:r>
              <a:rPr lang="en-GB" sz="1200" dirty="0"/>
              <a:t>[Step 2] Use the force component parallel to the motion: F cos θ.</a:t>
            </a:r>
          </a:p>
          <a:p>
            <a:pPr marL="0" indent="0">
              <a:buNone/>
            </a:pPr>
            <a:r>
              <a:rPr lang="en-GB" sz="1200" dirty="0"/>
              <a:t>[Step 3] W = (200 N)(5.0 m) cos 30°.</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W = 866 J (3 s.f.), positive because the rope helps the motion.</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You carry a heavy suitcase along a level platform. How much work do you do on the suitcase? It certainly feels like work — your arm aches and you are breathing harder by the far end of the platform.</a:t>
            </a:r>
          </a:p>
          <a:p>
            <a:pPr marL="0" indent="0">
              <a:buNone/>
            </a:pPr>
            <a:r>
              <a:rPr lang="en-GB" sz="1200" dirty="0"/>
              <a:t>[Answer] None at all. Your hand pushes upwards on the case while the case moves horizontally, so θ = 90°, cos θ = 0 and no energy is transferred to the case. The ache is your own muscle fibres contracting and releasing, which costs your body energy without transferring any to the luggage.</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[Spot the mistake] The working is complete and one line of it is wrong. Let the room hunt: one click names the line, a second shows it done correctly.</a:t>
            </a:r>
          </a:p>
          <a:p>
            <a:pPr marL="0" indent="0">
              <a:buNone/>
            </a:pPr>
            <a:r>
              <a:rPr lang="en-GB" sz="1200" dirty="0"/>
              <a:t>[Line 2 is wrong] Friction points backwards along a forward displacement, so θ = 180° and cos θ = −1. The arithmetic 40 × 25 is the same whichever way round you think about it, which is precisely why the minus sign goes missing — and the sign is the only part of that line carrying the physics that friction takes energy out of the sledge.</a:t>
            </a:r>
          </a:p>
          <a:p>
            <a:pPr marL="0" indent="0">
              <a:buNone/>
            </a:pPr>
            <a:r>
              <a:rPr lang="en-GB" sz="1200" dirty="0"/>
              <a:t>[It should say] Friction: W = fs cos 180° = −40 × 25 = −1000 J</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The crate slides 5.0 m to the right. Which of the four forces transfer no energy to it at all?</a:t>
            </a:r>
          </a:p>
          <a:p>
            <a:pPr marL="0" indent="0">
              <a:buNone/>
            </a:pPr>
            <a:r>
              <a:rPr lang="en-GB" sz="1200" dirty="0"/>
              <a:t>[Options] A Friction, because a resistive force cannot transfer energy   B The normal force and the weight, because both are perpendicular to the displacement   C The weight only, because the crate does not change height   D None of them — every force that acts must do some work</a:t>
            </a:r>
          </a:p>
          <a:p>
            <a:pPr marL="0" indent="0">
              <a:buNone/>
            </a:pPr>
            <a:r>
              <a:rPr lang="en-GB" sz="1200" dirty="0"/>
              <a:t>[Figure] On the left, a crate on a level floor is pulled by a rope at 30° above the horizontal while it slides 5.0 m to the right. On the right the same four forces are drawn again from a single point: the rope tension at 30°, friction backwards along the floor, the normal force straight up and the weight straight down.</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B — The normal force and the weight, because both are perpendicular to the displacement. Read the angles off the free body. The normal force points straight up and the weight straight down while the crate moves horizontally, so for both of them θ = 90° and cos θ = 0. Friction is a different case: it is antiparallel to the displacement, θ = 180°, so it does negative work — it takes energy out rather than transferring none.</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satellite moves in a circular orbit while gravity points toward the centre. Does gravity do work during a short tangential displacement?</a:t>
            </a:r>
          </a:p>
          <a:p>
            <a:pPr marL="0" indent="0">
              <a:buNone/>
            </a:pPr>
            <a:r>
              <a:rPr lang="en-GB" sz="1200" dirty="0"/>
              <a:t>[Figure] A satellite on a circular orbit, drawn as a dashed circle round the Earth. One arrow runs from the satellite to the Earth's centre for the pull of gravity; a second runs along the orbit for the satellite's next short step of travel, with the angle between them marked θ.</a:t>
            </a:r>
          </a:p>
          <a:p>
            <a:pPr marL="0" indent="0">
              <a:buNone/>
            </a:pPr>
            <a:r>
              <a:rPr lang="en-GB" sz="1200" dirty="0"/>
              <a:t>[Options] A Yes — gravity is large   B No — force and displacement are perpendicular</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satellite moves in a circular orbit while gravity points toward the centre. Does gravity do work during a short tangential displacement?</a:t>
            </a:r>
          </a:p>
          <a:p>
            <a:pPr marL="0" indent="0">
              <a:buNone/>
            </a:pPr>
            <a:r>
              <a:rPr lang="en-GB" sz="1200" dirty="0"/>
              <a:t>[Option by option] A: Gravity is indeed the largest force acting on the satellite, but size is not what decides work. W = Fs cos θ, and a force at right angles to the step scores cos 90° = 0 however strong it is.  B: Right. Over that short step the satellite moves along its orbit while gravity points at the Earth's centre, so θ = 90°, cos θ = 0 and no energy is transferred — which is exactly why a satellite in a circular orbit keeps the same speed for years.</a:t>
            </a:r>
          </a:p>
          <a:p>
            <a:pPr marL="0" indent="0">
              <a:buNone/>
            </a:pPr>
            <a:r>
              <a:rPr lang="en-GB" sz="1200" dirty="0"/>
              <a:t>[Answer] B — No — force and displacement are perpendicular</a:t>
            </a:r>
          </a:p>
          <a:p>
            <a:pPr marL="0" indent="0">
              <a:buNone/>
            </a:pPr>
            <a:r>
              <a:rPr lang="en-GB" sz="1200" dirty="0"/>
              <a:t>[Why] Correct. θ = 90°, so cos θ = 0 and gravity does no work during that tangential step.</a:t>
            </a:r>
          </a:p>
          <a:p>
            <a:pPr marL="0" indent="0">
              <a:buNone/>
            </a:pPr>
            <a:r>
              <a:rPr lang="en-GB" sz="1200" dirty="0"/>
              <a:t>[Reveal] One click for the answer, then one for the reason.</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sledge is pulled 25 m by a 90 N rope at 35° above the horizontal while friction exerts 40 N backwards. Find the work done by the rope, by friction, and the net work.</a:t>
            </a:r>
          </a:p>
          <a:p>
            <a:pPr marL="0" indent="0">
              <a:buNone/>
            </a:pPr>
            <a:r>
              <a:rPr lang="en-GB" sz="1200" dirty="0"/>
              <a:t>[Answer] W(rope) ≈ 1.8 kJ, W(friction) = −1.0 kJ, net ≈ +0.84 kJ</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Rope: W = Fs cosθ = 90 × 25 × cos35° ≈ 1843 J.</a:t>
            </a:r>
          </a:p>
          <a:p>
            <a:pPr marL="0" indent="0">
              <a:buNone/>
            </a:pPr>
            <a:r>
              <a:rPr lang="en-GB" sz="1200" dirty="0"/>
              <a:t>[Step 2] Friction acts opposite the motion: W = −40 × 25 = −1000 J.</a:t>
            </a:r>
          </a:p>
          <a:p>
            <a:pPr marL="0" indent="0">
              <a:buNone/>
            </a:pPr>
            <a:r>
              <a:rPr lang="en-GB" sz="1200" dirty="0"/>
              <a:t>[Step 3] The vertical forces do no work; net W ≈ 1843 − 1000 ≈ 843 J.</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W(rope) ≈ 1.8 kJ, W(friction) = −1.0 kJ, net ≈ +0.84 kJ</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2.0 kg block is pushed up a frictionless 30° incline at constant speed for 3.0 m along the slope. Show that the pushing force's work equals the gain in gravitational potential energy.</a:t>
            </a:r>
          </a:p>
          <a:p>
            <a:pPr marL="0" indent="0">
              <a:buNone/>
            </a:pPr>
            <a:r>
              <a:rPr lang="en-GB" sz="1200" dirty="0"/>
              <a:t>[Answer] Both equal ≈ 29 J: with ΔK = 0, every joule of pushing work becomes potential energy</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Constant speed on a frictionless slope: push F = mg sin30° = 2.0 × 9.81 × 0.5 ≈ 9.8 N along the slope.</a:t>
            </a:r>
          </a:p>
          <a:p>
            <a:pPr marL="0" indent="0">
              <a:buNone/>
            </a:pPr>
            <a:r>
              <a:rPr lang="en-GB" sz="1200" dirty="0"/>
              <a:t>[Step 2] W(push) = 9.8 × 3.0 ≈ 29 J.</a:t>
            </a:r>
          </a:p>
          <a:p>
            <a:pPr marL="0" indent="0">
              <a:buNone/>
            </a:pPr>
            <a:r>
              <a:rPr lang="en-GB" sz="1200" dirty="0"/>
              <a:t>[Step 3] Height gained h = 3.0 sin30° = 1.5 m, so ΔUg = mgh = 2.0 × 9.81 × 1.5 ≈ 29 J — they match because kinetic energy never changes.</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Work is energy transferred when a force acts through a displacement.</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Both equal ≈ 29 J: with ΔK = 0, every joule of pushing work becomes potential energy</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https://giophysics.com/chapter-5/presentation/?lesson=work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A 10 N force moving a box 3 m in the same direction does 30 J of work.</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Work is an energy transfer, not a stored substance. A push can add energy, a resistive force can remove it, and a perpendicular force can transfer none.</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Choose the object or system first. Then compare each force direction with the displacement of that same object.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[Takeaways] Work is energy transferred by a force through displacement. · The angle is measured between the force and displacement vectors. · Resistive forces usually do negative work on the moving object.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Constant force: W = F s cos θ</a:t>
            </a:r>
          </a:p>
          <a:p>
            <a:pPr marL="0" indent="0">
              <a:buNone/>
            </a:pPr>
            <a:r>
              <a:rPr lang="en-GB" sz="1200" dirty="0"/>
              <a:t>[In plain English] Work is the push (F) times the distance moved (s), counting only the part of the push that points along the motion — that is what cos θ does.</a:t>
            </a:r>
          </a:p>
          <a:p>
            <a:pPr marL="0" indent="0">
              <a:buNone/>
            </a:pPr>
            <a:r>
              <a:rPr lang="en-GB" sz="1200" dirty="0"/>
              <a:t>[Note] θ is the angle between force and displacement.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Sign: W &gt; 0 · W = 0 · W &lt; 0</a:t>
            </a:r>
          </a:p>
          <a:p>
            <a:pPr marL="0" indent="0">
              <a:buNone/>
            </a:pPr>
            <a:r>
              <a:rPr lang="en-GB" sz="1200" dirty="0"/>
              <a:t>[In plain English] Pushing along the motion adds energy (positive), pushing at right angles adds nothing (zero), and pushing against the motion takes energy away (negative).</a:t>
            </a:r>
          </a:p>
          <a:p>
            <a:pPr marL="0" indent="0">
              <a:buNone/>
            </a:pPr>
            <a:r>
              <a:rPr lang="en-GB" sz="1200" dirty="0"/>
              <a:t>[Note] With motion · perpendicular · against motion.</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png"/><Relationship Id="rId4" Type="http://schemas.openxmlformats.org/officeDocument/2006/relationships/hyperlink" Target="https://giophysics.com/chapter-5/presentation/?lesson=work"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png"/><Relationship Id="rId4" Type="http://schemas.openxmlformats.org/officeDocument/2006/relationships/hyperlink" Target="https://giophysics.com/curricula/a-level/exams/as-level-foundations#q8"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3.png"/><Relationship Id="rId4" Type="http://schemas.openxmlformats.org/officeDocument/2006/relationships/hyperlink" Target="https://giophysics.com/curricula/ib/exams/space-time-and-motion#q9"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png"/><Relationship Id="rId4" Type="http://schemas.openxmlformats.org/officeDocument/2006/relationships/hyperlink" Target="https://giophysics.com/chapter-5/presentation/?lesson=work"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4.png"/><Relationship Id="rId4" Type="http://schemas.openxmlformats.org/officeDocument/2006/relationships/hyperlink" Target="https://giophysics.com/chapter-5/presentation/?lesson=work"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hyperlink" Target="https://giophysics.com/chapter-5/force-displacement-graphs/" TargetMode="External"/><Relationship Id="rId4" Type="http://schemas.openxmlformats.org/officeDocument/2006/relationships/hyperlink" Target="https://giophysics.com/chapter-5/work/" TargetMode="External"/><Relationship Id="rId5" Type="http://schemas.openxmlformats.org/officeDocument/2006/relationships/hyperlink" Target="https://giophysics.com/chapter-5/presentation/?lesson=work" TargetMode="External"/><Relationship Id="rId6" Type="http://schemas.openxmlformats.org/officeDocument/2006/relationships/hyperlink" Target="https://giophysics.com/chapter-5/" TargetMode="External"/><Relationship Id="rId7" Type="http://schemas.openxmlformats.org/officeDocument/2006/relationships/hyperlink" Target="https://giophysics.com/downloads/5-1-work.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03 · Work</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Energy crosses the system boundary</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Work Done</a:t>
            </a:r>
          </a:p>
        </p:txBody>
      </p:sp>
      <p:sp>
        <p:nvSpPr>
          <p:cNvPr id="6" name="text"/>
          <p:cNvSpPr txBox="1"/>
          <p:nvPr/>
        </p:nvSpPr>
        <p:spPr>
          <a:xfrm>
            <a:off x="558800" y="2211070"/>
            <a:ext cx="11074400" cy="206375"/>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A force does work only through the part of the displacement parallel to that force. Direction decides the sign.</a:t>
            </a:r>
          </a:p>
        </p:txBody>
      </p:sp>
      <p:sp>
        <p:nvSpPr>
          <p:cNvPr id="7" name="panel"/>
          <p:cNvSpPr/>
          <p:nvPr/>
        </p:nvSpPr>
        <p:spPr>
          <a:xfrm>
            <a:off x="558800" y="2569845"/>
            <a:ext cx="11074400" cy="12700"/>
          </a:xfrm>
          <a:prstGeom prst="rect">
            <a:avLst/>
          </a:prstGeom>
          <a:solidFill>
            <a:srgbClr val="C6C8BB"/>
          </a:solidFill>
          <a:ln>
            <a:noFill/>
          </a:ln>
        </p:spPr>
      </p:sp>
      <p:sp>
        <p:nvSpPr>
          <p:cNvPr id="8" name="fact-label"/>
          <p:cNvSpPr txBox="1"/>
          <p:nvPr/>
        </p:nvSpPr>
        <p:spPr>
          <a:xfrm>
            <a:off x="558800" y="274764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74764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1 of 5 in Work</a:t>
            </a:r>
          </a:p>
        </p:txBody>
      </p:sp>
      <p:sp>
        <p:nvSpPr>
          <p:cNvPr id="10" name="fact-label"/>
          <p:cNvSpPr txBox="1"/>
          <p:nvPr/>
        </p:nvSpPr>
        <p:spPr>
          <a:xfrm>
            <a:off x="558800" y="302641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02641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15 slides in the 45-minute core run, about 43 minutes of it</a:t>
            </a:r>
          </a:p>
        </p:txBody>
      </p:sp>
      <p:sp>
        <p:nvSpPr>
          <p:cNvPr id="12" name="fact-label"/>
          <p:cNvSpPr txBox="1"/>
          <p:nvPr/>
        </p:nvSpPr>
        <p:spPr>
          <a:xfrm>
            <a:off x="558800" y="330517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30517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https://giophysics.com/chapter-5/work/</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WORK  ·  WORK DONE</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Work — Work Done.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Unit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1 J = 1 N·m</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Work and energy use joules, J.</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One joule is the energy used when a force of one newton moves something one metre.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WORK  ·  WORK DONE</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Work — Work Done.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31</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Which forces actually transfer energy?</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2896129" y="1854200"/>
            <a:ext cx="6399742" cy="3402330"/>
          </a:xfrm>
          <a:prstGeom prst="rect">
            <a:avLst/>
          </a:prstGeom>
          <a:solidFill>
            <a:srgbClr val="FFFFFF"/>
          </a:solidFill>
          <a:ln w="9525">
            <a:solidFill>
              <a:srgbClr val="C6C8BB"/>
            </a:solidFill>
          </a:ln>
        </p:spPr>
      </p:sp>
      <p:pic>
        <p:nvPicPr>
          <p:cNvPr id="7" name="On the left, a crate on a level floor is pulled by a rope at 30° above the horizontal while it slides 5.0 m to the right. On the right the same four forces are drawn again from a single point: the rope tension at 30°, friction backwards along the floor, the normal force straight up and the weight straight down." descr="On the left, a crate on a level floor is pulled by a rope at 30° above the horizontal while it slides 5.0 m to the right. On the right the same four forces are drawn again from a single point: the rope tension at 30°, friction backwards along the floor, the normal force straight up and the weight straight down."/>
          <p:cNvPicPr>
            <a:picLocks noChangeAspect="1"/>
          </p:cNvPicPr>
          <p:nvPr/>
        </p:nvPicPr>
        <p:blipFill>
          <a:blip r:embed="rId3"/>
          <a:stretch>
            <a:fillRect/>
          </a:stretch>
        </p:blipFill>
        <p:spPr>
          <a:xfrm>
            <a:off x="3010429" y="1968500"/>
            <a:ext cx="6171142" cy="3173730"/>
          </a:xfrm>
          <a:prstGeom prst="rect">
            <a:avLst/>
          </a:prstGeom>
        </p:spPr>
      </p:pic>
      <p:sp>
        <p:nvSpPr>
          <p:cNvPr id="8" name="text"/>
          <p:cNvSpPr txBox="1"/>
          <p:nvPr/>
        </p:nvSpPr>
        <p:spPr>
          <a:xfrm>
            <a:off x="558800" y="5320030"/>
            <a:ext cx="11074400" cy="59436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On the left, a crate on a level floor is pulled by a rope at 30° above the horizontal while it slides 5.0 m to the right. On the right the same four forces are drawn again from a single point: the rope tension at 30°, friction backwards along the floor, the normal force straight up and the weight straight down.</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WORK  ·  WORK DONE</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Work — Work Done.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FIGURE 1 OF 2</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Fig. 8.1 — A Level AS · Topics 1–11</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question 8 of that paper · syllabus 5, 6</a:t>
            </a:r>
          </a:p>
        </p:txBody>
      </p:sp>
      <p:sp>
        <p:nvSpPr>
          <p:cNvPr id="6" name="panel"/>
          <p:cNvSpPr/>
          <p:nvPr/>
        </p:nvSpPr>
        <p:spPr>
          <a:xfrm>
            <a:off x="4243350" y="1854200"/>
            <a:ext cx="3705300" cy="3402330"/>
          </a:xfrm>
          <a:prstGeom prst="rect">
            <a:avLst/>
          </a:prstGeom>
          <a:solidFill>
            <a:srgbClr val="FFFFFF"/>
          </a:solidFill>
          <a:ln w="9525">
            <a:solidFill>
              <a:srgbClr val="C6C8BB"/>
            </a:solidFill>
          </a:ln>
        </p:spPr>
      </p:sp>
      <p:pic>
        <p:nvPicPr>
          <p:cNvPr id="7" name="A steel wire hangs vertically from a rigid support drawn as a hatched ceiling, and a block is attached to its lower end. An arrow starting at the centre of that block points vertically downwards and is labelled 45 N. A dimension line to the left of the wire marks its original length as 2.50 m, and a leader line to the wire labels it as a steel wire of diameter 0.56 mm. The figure is not to scale." descr="A steel wire hangs vertically from a rigid support drawn as a hatched ceiling, and a block is attached to its lower end. An arrow starting at the centre of that block points vertically downwards and is labelled 45 N. A dimension line to the left of the wire marks its original length as 2.50 m, and a leader line to the wire labels it as a steel wire of diameter 0.56 mm. The figure is not to scale."/>
          <p:cNvPicPr>
            <a:picLocks noChangeAspect="1"/>
          </p:cNvPicPr>
          <p:nvPr/>
        </p:nvPicPr>
        <p:blipFill>
          <a:blip r:embed="rId3"/>
          <a:stretch>
            <a:fillRect/>
          </a:stretch>
        </p:blipFill>
        <p:spPr>
          <a:xfrm>
            <a:off x="4357650" y="1968500"/>
            <a:ext cx="3476700" cy="3173730"/>
          </a:xfrm>
          <a:prstGeom prst="rect">
            <a:avLst/>
          </a:prstGeom>
        </p:spPr>
      </p:pic>
      <p:sp>
        <p:nvSpPr>
          <p:cNvPr id="8" name="text"/>
          <p:cNvSpPr txBox="1"/>
          <p:nvPr/>
        </p:nvSpPr>
        <p:spPr>
          <a:xfrm>
            <a:off x="558800" y="5320030"/>
            <a:ext cx="11074400" cy="59436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steel wire hangs vertically from a rigid support drawn as a hatched ceiling, and a block is attached to its lower end. An arrow starting at the centre of that block points vertically downwards and is labelled 45 N. A dimension line to the left of the wire marks its original length as 2.50 m, and a leader line to the wire labels it as a steel wire of diameter 0.56 mm. The figure is not to scale.</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See the question this was drawn for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WORK  ·  WORK DONE</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Work — Work Done.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31</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FIGURE 2 OF 2</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Figure 4 — IB Theme A · Space, time and motion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question 9 of that paper · syllabus A.3</a:t>
            </a:r>
          </a:p>
        </p:txBody>
      </p:sp>
      <p:sp>
        <p:nvSpPr>
          <p:cNvPr id="6" name="panel"/>
          <p:cNvSpPr/>
          <p:nvPr/>
        </p:nvSpPr>
        <p:spPr>
          <a:xfrm>
            <a:off x="2806506" y="1854200"/>
            <a:ext cx="6578987" cy="3204210"/>
          </a:xfrm>
          <a:prstGeom prst="rect">
            <a:avLst/>
          </a:prstGeom>
          <a:solidFill>
            <a:srgbClr val="FFFFFF"/>
          </a:solidFill>
          <a:ln w="9525">
            <a:solidFill>
              <a:srgbClr val="C6C8BB"/>
            </a:solidFill>
          </a:ln>
        </p:spPr>
      </p:sp>
      <p:pic>
        <p:nvPicPr>
          <p:cNvPr id="7" name="Side view, drawn not to scale. A road climbs to the right from level ground, and the angle between the road and a dashed horizontal line drawn from the foot of the slope is marked 4.0°. The cyclist and bicycle are drawn as one wheeled body on the road, labelled total mass 78 kg. An arrow from the front of the body points up the slope and is labelled 5.5 m s⁻¹; a second arrow from the rear points down the slope and is labelled 25 N." descr="Side view, drawn not to scale. A road climbs to the right from level ground, and the angle between the road and a dashed horizontal line drawn from the foot of the slope is marked 4.0°. The cyclist and bicycle are drawn as one wheeled body on the road, labelled total mass 78 kg. An arrow from the front of the body points up the slope and is labelled 5.5 m s⁻¹; a second arrow from the rear points down the slope and is labelled 25 N."/>
          <p:cNvPicPr>
            <a:picLocks noChangeAspect="1"/>
          </p:cNvPicPr>
          <p:nvPr/>
        </p:nvPicPr>
        <p:blipFill>
          <a:blip r:embed="rId3"/>
          <a:stretch>
            <a:fillRect/>
          </a:stretch>
        </p:blipFill>
        <p:spPr>
          <a:xfrm>
            <a:off x="2920806" y="1968500"/>
            <a:ext cx="6350387" cy="2975610"/>
          </a:xfrm>
          <a:prstGeom prst="rect">
            <a:avLst/>
          </a:prstGeom>
        </p:spPr>
      </p:pic>
      <p:sp>
        <p:nvSpPr>
          <p:cNvPr id="8" name="text"/>
          <p:cNvSpPr txBox="1"/>
          <p:nvPr/>
        </p:nvSpPr>
        <p:spPr>
          <a:xfrm>
            <a:off x="558800" y="5121910"/>
            <a:ext cx="110744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Side view, drawn not to scale. A road climbs to the right from level ground, and the angle between the road and a dashed horizontal line drawn from the foot of the slope is marked 4.0°. The cyclist and bicycle are drawn as one wheeled body on the road, labelled total mass 78 kg. An arrow from the front of the body points up the slope and is labelled 5.5 m s⁻¹; a second arrow from the rear points down the slope and is labelled 25 N.</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See the question this was drawn for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WORK  ·  WORK DONE</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Work — Work Done.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31</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50 N horizontal force pushes a box 4.0 m along a floor in the direction of the force. How much work is done?</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WORK  ·  WORK DONE</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Work — Work Done.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31</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50 N horizontal force pushes a box 4.0 m along a floor in the direction of the force. How much work is done?</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W = Fs cosθ with θ = 0°, so cosθ = 1.</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W = 50 × 4.0 = 200 J.</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WORK  ·  WORK DONE</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Work — Work Done.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W = 200 J</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WORK  ·  WORK DONE</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Work — Work Done.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16 / 31</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rope pulls a crate 5.0 m with a force of 200 N at 30° above the horizontal. Find the work done by the rope.</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WORK  ·  WORK DONE</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Work — Work Done.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17 / 31</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rope pulls a crate 5.0 m with a force of 200 N at 30° above the horizontal. Find the work done by the rope.</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crate moves horizontally, so θ = 30°.</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Use the force component parallel to the motion: F cos θ.</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W = (200 N)(5.0 m) cos 30°.</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WORK  ·  WORK DONE</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Work — Work Done.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W = 866 J (3 s.f.), positive because the rope helps the motion.</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WORK  ·  WORK DONE</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Work — Work Done.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19 / 31</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You carry a heavy suitcase along a level platform. How much work do you do on the suitcase?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2817202"/>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It certainly feels like work — your arm aches and you are breathing harder by the far end of the platform.</a:t>
            </a:r>
          </a:p>
        </p:txBody>
      </p:sp>
      <p:sp>
        <p:nvSpPr>
          <p:cNvPr id="7" name="text"/>
          <p:cNvSpPr txBox="1"/>
          <p:nvPr/>
        </p:nvSpPr>
        <p:spPr>
          <a:xfrm>
            <a:off x="558800" y="355634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763987"/>
            <a:ext cx="11074400" cy="84201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None at all. Your hand pushes upwards on the case while the case moves horizontally, so θ = 90°, cos θ = 0 and no energy is transferred to the case. The ache is your own muscle fibres contracting and releasing, which costs your body energy without transferring any to the luggage.</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WORK  ·  WORK DONE</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Work — Work Done.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SPOT THE MISTAKE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One line here is wrong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The whole working is up — find the bad line before you click</a:t>
            </a:r>
          </a:p>
        </p:txBody>
      </p:sp>
      <p:sp>
        <p:nvSpPr>
          <p:cNvPr id="6" name="step-number"/>
          <p:cNvSpPr txBox="1"/>
          <p:nvPr/>
        </p:nvSpPr>
        <p:spPr>
          <a:xfrm>
            <a:off x="558800" y="18542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7" name="step"/>
          <p:cNvSpPr txBox="1"/>
          <p:nvPr/>
        </p:nvSpPr>
        <p:spPr>
          <a:xfrm>
            <a:off x="939800" y="18542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Rope: W = Fs cos θ = 90 × 25 × cos 35° ≈ 1843 J</a:t>
            </a:r>
          </a:p>
        </p:txBody>
      </p:sp>
      <p:sp>
        <p:nvSpPr>
          <p:cNvPr id="8" name="step-number"/>
          <p:cNvSpPr txBox="1"/>
          <p:nvPr/>
        </p:nvSpPr>
        <p:spPr>
          <a:xfrm>
            <a:off x="558800" y="22479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9" name="step"/>
          <p:cNvSpPr txBox="1"/>
          <p:nvPr/>
        </p:nvSpPr>
        <p:spPr>
          <a:xfrm>
            <a:off x="939800" y="22479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Friction: W = fs = 40 × 25 = +1000 J</a:t>
            </a:r>
          </a:p>
        </p:txBody>
      </p:sp>
      <p:sp>
        <p:nvSpPr>
          <p:cNvPr id="10" name="step-number"/>
          <p:cNvSpPr txBox="1"/>
          <p:nvPr/>
        </p:nvSpPr>
        <p:spPr>
          <a:xfrm>
            <a:off x="558800" y="26416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1" name="step"/>
          <p:cNvSpPr txBox="1"/>
          <p:nvPr/>
        </p:nvSpPr>
        <p:spPr>
          <a:xfrm>
            <a:off x="939800" y="26416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Weight and normal force: θ = 90°, so each does W = 0</a:t>
            </a:r>
          </a:p>
        </p:txBody>
      </p:sp>
      <p:sp>
        <p:nvSpPr>
          <p:cNvPr id="12" name="step-number"/>
          <p:cNvSpPr txBox="1"/>
          <p:nvPr/>
        </p:nvSpPr>
        <p:spPr>
          <a:xfrm>
            <a:off x="558800" y="30353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4.</a:t>
            </a:r>
          </a:p>
        </p:txBody>
      </p:sp>
      <p:sp>
        <p:nvSpPr>
          <p:cNvPr id="13" name="step"/>
          <p:cNvSpPr txBox="1"/>
          <p:nvPr/>
        </p:nvSpPr>
        <p:spPr>
          <a:xfrm>
            <a:off x="939800" y="30353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Net work = 1843 + 1000 ≈ 2843 J</a:t>
            </a:r>
          </a:p>
        </p:txBody>
      </p:sp>
      <p:sp>
        <p:nvSpPr>
          <p:cNvPr id="14" name="text"/>
          <p:cNvSpPr txBox="1"/>
          <p:nvPr/>
        </p:nvSpPr>
        <p:spPr>
          <a:xfrm>
            <a:off x="558800" y="34290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LINE 2 IS WRONG</a:t>
            </a:r>
          </a:p>
        </p:txBody>
      </p:sp>
      <p:sp>
        <p:nvSpPr>
          <p:cNvPr id="15" name="text"/>
          <p:cNvSpPr txBox="1"/>
          <p:nvPr/>
        </p:nvSpPr>
        <p:spPr>
          <a:xfrm>
            <a:off x="558800" y="3636645"/>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Friction points backwards along a forward displacement, so θ = 180° and cos θ = −1. The arithmetic 40 × 25 is the same whichever way round you think about it, which is precisely why the minus sign goes missing — and the sign is the only part of that line carrying the physics that friction takes energy out of the sledge.</a:t>
            </a:r>
          </a:p>
        </p:txBody>
      </p:sp>
      <p:sp>
        <p:nvSpPr>
          <p:cNvPr id="16" name="text"/>
          <p:cNvSpPr txBox="1"/>
          <p:nvPr/>
        </p:nvSpPr>
        <p:spPr>
          <a:xfrm>
            <a:off x="558800" y="445706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IT SHOULD SAY</a:t>
            </a:r>
          </a:p>
        </p:txBody>
      </p:sp>
      <p:sp>
        <p:nvSpPr>
          <p:cNvPr id="17" name="text"/>
          <p:cNvSpPr txBox="1"/>
          <p:nvPr/>
        </p:nvSpPr>
        <p:spPr>
          <a:xfrm>
            <a:off x="558800" y="4664710"/>
            <a:ext cx="11074400" cy="23114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Friction: W = fs cos 180° = −40 × 25 = −1000 J</a:t>
            </a:r>
          </a:p>
        </p:txBody>
      </p:sp>
      <p:sp>
        <p:nvSpPr>
          <p:cNvPr id="18" name="panel"/>
          <p:cNvSpPr/>
          <p:nvPr/>
        </p:nvSpPr>
        <p:spPr>
          <a:xfrm>
            <a:off x="558800" y="431800"/>
            <a:ext cx="11074400" cy="12700"/>
          </a:xfrm>
          <a:prstGeom prst="rect">
            <a:avLst/>
          </a:prstGeom>
          <a:solidFill>
            <a:srgbClr val="C6C8BB"/>
          </a:solidFill>
          <a:ln>
            <a:noFill/>
          </a:ln>
        </p:spPr>
      </p:sp>
      <p:sp>
        <p:nvSpPr>
          <p:cNvPr id="1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WORK  ·  WORK DONE</a:t>
            </a:r>
          </a:p>
        </p:txBody>
      </p:sp>
      <p:sp>
        <p:nvSpPr>
          <p:cNvPr id="2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1" name="panel"/>
          <p:cNvSpPr/>
          <p:nvPr/>
        </p:nvSpPr>
        <p:spPr>
          <a:xfrm>
            <a:off x="558800" y="6299200"/>
            <a:ext cx="11074400" cy="12700"/>
          </a:xfrm>
          <a:prstGeom prst="rect">
            <a:avLst/>
          </a:prstGeom>
          <a:solidFill>
            <a:srgbClr val="C6C8BB"/>
          </a:solidFill>
          <a:ln>
            <a:noFill/>
          </a:ln>
        </p:spPr>
      </p:sp>
      <p:sp>
        <p:nvSpPr>
          <p:cNvPr id="2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Work — Work Done. Built by GioPhysics from the lesson's own copy; nothing on these slides is re-authored.</a:t>
            </a:r>
          </a:p>
        </p:txBody>
      </p:sp>
      <p:sp>
        <p:nvSpPr>
          <p:cNvPr id="2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20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14"/>
                                        </p:tgtEl>
                                        <p:attrNameLst>
                                          <p:attrName>style.visibility</p:attrName>
                                        </p:attrNameLst>
                                      </p:cBhvr>
                                      <p:to>
                                        <p:strVal val="visible"/>
                                      </p:to>
                                    </p:set>
                                    <p:animEffect transition="in" filter="fade">
                                      <p:cBhvr>
                                        <p:cTn id="5" dur="400"/>
                                        <p:tgtEl>
                                          <p:spTgt spid="14"/>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5"/>
                                        </p:tgtEl>
                                        <p:attrNameLst>
                                          <p:attrName>style.visibility</p:attrName>
                                        </p:attrNameLst>
                                      </p:cBhvr>
                                      <p:to>
                                        <p:strVal val="visible"/>
                                      </p:to>
                                    </p:set>
                                    <p:animEffect transition="in" filter="fade">
                                      <p:cBhvr>
                                        <p:cTn id="8" dur="400"/>
                                        <p:tgtEl>
                                          <p:spTgt spid="15"/>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400"/>
                                        <p:tgtEl>
                                          <p:spTgt spid="1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fade">
                                      <p:cBhvr>
                                        <p:cTn id="16" dur="4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The crate slides 5.0 m to the right. Which of the four forces transfer no energy to it at all?</a:t>
            </a:r>
          </a:p>
        </p:txBody>
      </p:sp>
      <p:sp>
        <p:nvSpPr>
          <p:cNvPr id="7" name="text"/>
          <p:cNvSpPr txBox="1"/>
          <p:nvPr/>
        </p:nvSpPr>
        <p:spPr>
          <a:xfrm>
            <a:off x="558800" y="263398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Friction, because a resistive force cannot transfer energy</a:t>
            </a:r>
          </a:p>
        </p:txBody>
      </p:sp>
      <p:sp>
        <p:nvSpPr>
          <p:cNvPr id="8" name="text"/>
          <p:cNvSpPr txBox="1"/>
          <p:nvPr/>
        </p:nvSpPr>
        <p:spPr>
          <a:xfrm>
            <a:off x="558800" y="293243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The normal force and the weight, because both are perpendicular to the displacement</a:t>
            </a:r>
          </a:p>
        </p:txBody>
      </p:sp>
      <p:sp>
        <p:nvSpPr>
          <p:cNvPr id="9" name="text"/>
          <p:cNvSpPr txBox="1"/>
          <p:nvPr/>
        </p:nvSpPr>
        <p:spPr>
          <a:xfrm>
            <a:off x="558800" y="347853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The weight only, because the crate does not change height</a:t>
            </a:r>
          </a:p>
        </p:txBody>
      </p:sp>
      <p:sp>
        <p:nvSpPr>
          <p:cNvPr id="10" name="text"/>
          <p:cNvSpPr txBox="1"/>
          <p:nvPr/>
        </p:nvSpPr>
        <p:spPr>
          <a:xfrm>
            <a:off x="558800" y="377698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D   None of them — every force that acts must do some work</a:t>
            </a:r>
          </a:p>
        </p:txBody>
      </p:sp>
      <p:sp>
        <p:nvSpPr>
          <p:cNvPr id="11" name="panel"/>
          <p:cNvSpPr/>
          <p:nvPr/>
        </p:nvSpPr>
        <p:spPr>
          <a:xfrm>
            <a:off x="7010400" y="1854200"/>
            <a:ext cx="4622800" cy="2488474"/>
          </a:xfrm>
          <a:prstGeom prst="rect">
            <a:avLst/>
          </a:prstGeom>
          <a:solidFill>
            <a:srgbClr val="FFFFFF"/>
          </a:solidFill>
          <a:ln w="9525">
            <a:solidFill>
              <a:srgbClr val="C6C8BB"/>
            </a:solidFill>
          </a:ln>
        </p:spPr>
      </p:sp>
      <p:pic>
        <p:nvPicPr>
          <p:cNvPr id="12" name="On the left, a crate on a level floor is pulled by a rope at 30° above the horizontal while it slides 5.0 m to the right. On the right the same four forces are drawn again from a single point: the rope tension at 30°, friction backwards along the floor, the normal force straight up and the weight straight down." descr="On the left, a crate on a level floor is pulled by a rope at 30° above the horizontal while it slides 5.0 m to the right. On the right the same four forces are drawn again from a single point: the rope tension at 30°, friction backwards along the floor, the normal force straight up and the weight straight down."/>
          <p:cNvPicPr>
            <a:picLocks noChangeAspect="1"/>
          </p:cNvPicPr>
          <p:nvPr/>
        </p:nvPicPr>
        <p:blipFill>
          <a:blip r:embed="rId3"/>
          <a:stretch>
            <a:fillRect/>
          </a:stretch>
        </p:blipFill>
        <p:spPr>
          <a:xfrm>
            <a:off x="7124700" y="1968500"/>
            <a:ext cx="4394200" cy="2259874"/>
          </a:xfrm>
          <a:prstGeom prst="rect">
            <a:avLst/>
          </a:prstGeom>
        </p:spPr>
      </p:pic>
      <p:sp>
        <p:nvSpPr>
          <p:cNvPr id="13" name="text"/>
          <p:cNvSpPr txBox="1"/>
          <p:nvPr/>
        </p:nvSpPr>
        <p:spPr>
          <a:xfrm>
            <a:off x="7010400" y="4406174"/>
            <a:ext cx="4622800" cy="118872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On the left, a crate on a level floor is pulled by a rope at 30° above the horizontal while it slides 5.0 m to the right. On the right the same four forces are drawn again from a single point: the rope tension at 30°, friction backwards along the floor, the normal force straight up and the weight straight down.</a:t>
            </a:r>
          </a:p>
        </p:txBody>
      </p:sp>
      <p:sp>
        <p:nvSpPr>
          <p:cNvPr id="14" name="text"/>
          <p:cNvSpPr txBox="1"/>
          <p:nvPr/>
        </p:nvSpPr>
        <p:spPr>
          <a:xfrm>
            <a:off x="7010400" y="5645694"/>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WORK  ·  WORK DONE</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Work — Work Done.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21 / 31</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824040"/>
            <a:ext cx="11074400" cy="69342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B  The normal force and the weight, because both are perpendicular to the displacement</a:t>
            </a:r>
          </a:p>
        </p:txBody>
      </p:sp>
      <p:sp>
        <p:nvSpPr>
          <p:cNvPr id="7" name="text"/>
          <p:cNvSpPr txBox="1"/>
          <p:nvPr/>
        </p:nvSpPr>
        <p:spPr>
          <a:xfrm>
            <a:off x="558800" y="351746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725105"/>
            <a:ext cx="11074400" cy="7429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Read the angles off the free body. The normal force points straight up and the weight straight down while the crate moves horizontally, so for both of them θ = 90° and cos θ = 0. Friction is a different case: it is antiparallel to the displacement, θ = 180°, so it does negative work — it takes energy out rather than transferring none.</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WORK  ·  WORK DONE</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Work — Work Done.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22 / 31</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1854200"/>
            <a:ext cx="6146800" cy="84201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satellite moves in a circular orbit while gravity points toward the centre. Does gravity do work during a short tangential displacement?</a:t>
            </a:r>
          </a:p>
        </p:txBody>
      </p:sp>
      <p:sp>
        <p:nvSpPr>
          <p:cNvPr id="7" name="option-letter"/>
          <p:cNvSpPr txBox="1"/>
          <p:nvPr/>
        </p:nvSpPr>
        <p:spPr>
          <a:xfrm>
            <a:off x="558800" y="289941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289941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Yes — gravity is large</a:t>
            </a:r>
          </a:p>
        </p:txBody>
      </p:sp>
      <p:sp>
        <p:nvSpPr>
          <p:cNvPr id="9" name="option-letter"/>
          <p:cNvSpPr txBox="1"/>
          <p:nvPr/>
        </p:nvSpPr>
        <p:spPr>
          <a:xfrm>
            <a:off x="558800" y="328041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328041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No — force and displacement are perpendicular</a:t>
            </a:r>
          </a:p>
        </p:txBody>
      </p:sp>
      <p:sp>
        <p:nvSpPr>
          <p:cNvPr id="11" name="panel"/>
          <p:cNvSpPr/>
          <p:nvPr/>
        </p:nvSpPr>
        <p:spPr>
          <a:xfrm>
            <a:off x="7010400" y="1854200"/>
            <a:ext cx="4622800" cy="2836872"/>
          </a:xfrm>
          <a:prstGeom prst="rect">
            <a:avLst/>
          </a:prstGeom>
          <a:solidFill>
            <a:srgbClr val="FFFFFF"/>
          </a:solidFill>
          <a:ln w="9525">
            <a:solidFill>
              <a:srgbClr val="C6C8BB"/>
            </a:solidFill>
          </a:ln>
        </p:spPr>
      </p:sp>
      <p:pic>
        <p:nvPicPr>
          <p:cNvPr id="12" name="A satellite on a circular orbit, drawn as a dashed circle round the Earth. One arrow runs from the satellite to the Earth's centre for the pull of gravity; a second runs along the orbit for the satellite's next short step of travel, with the angle between them marked θ." descr="A satellite on a circular orbit, drawn as a dashed circle round the Earth. One arrow runs from the satellite to the Earth's centre for the pull of gravity; a second runs along the orbit for the satellite's next short step of travel, with the angle between them marked θ."/>
          <p:cNvPicPr>
            <a:picLocks noChangeAspect="1"/>
          </p:cNvPicPr>
          <p:nvPr/>
        </p:nvPicPr>
        <p:blipFill>
          <a:blip r:embed="rId3"/>
          <a:stretch>
            <a:fillRect/>
          </a:stretch>
        </p:blipFill>
        <p:spPr>
          <a:xfrm>
            <a:off x="7124700" y="1968500"/>
            <a:ext cx="4394200" cy="2608272"/>
          </a:xfrm>
          <a:prstGeom prst="rect">
            <a:avLst/>
          </a:prstGeom>
        </p:spPr>
      </p:pic>
      <p:sp>
        <p:nvSpPr>
          <p:cNvPr id="13" name="text"/>
          <p:cNvSpPr txBox="1"/>
          <p:nvPr/>
        </p:nvSpPr>
        <p:spPr>
          <a:xfrm>
            <a:off x="7010400" y="4754572"/>
            <a:ext cx="4622800" cy="99060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satellite on a circular orbit, drawn as a dashed circle round the Earth. One arrow runs from the satellite to the Earth's centre for the pull of gravity; a second runs along the orbit for the satellite's next short step of travel, with the angle between them marked θ.</a:t>
            </a:r>
          </a:p>
        </p:txBody>
      </p:sp>
      <p:sp>
        <p:nvSpPr>
          <p:cNvPr id="14" name="text"/>
          <p:cNvSpPr txBox="1"/>
          <p:nvPr/>
        </p:nvSpPr>
        <p:spPr>
          <a:xfrm>
            <a:off x="7010400" y="5795972"/>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WORK  ·  WORK DONE</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Work — Work Done.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23 / 31</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2537558"/>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B  No — force and displacement are perpendicular</a:t>
            </a:r>
          </a:p>
        </p:txBody>
      </p:sp>
      <p:sp>
        <p:nvSpPr>
          <p:cNvPr id="7" name="text"/>
          <p:cNvSpPr txBox="1"/>
          <p:nvPr/>
        </p:nvSpPr>
        <p:spPr>
          <a:xfrm>
            <a:off x="558800" y="3154778"/>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3362423"/>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Correct. θ = 90°, so cos θ = 0 and gravity does no work during that tangential step.</a:t>
            </a:r>
          </a:p>
        </p:txBody>
      </p:sp>
      <p:sp>
        <p:nvSpPr>
          <p:cNvPr id="9" name="text"/>
          <p:cNvSpPr txBox="1"/>
          <p:nvPr/>
        </p:nvSpPr>
        <p:spPr>
          <a:xfrm>
            <a:off x="558800" y="3745963"/>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953608"/>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A   Gravity is indeed the largest force acting on the satellite, but size is not what decides work. W = Fs cos θ, and a force at right angles to the step scores cos 90° = 0 however strong it is.</a:t>
            </a:r>
          </a:p>
        </p:txBody>
      </p:sp>
      <p:sp>
        <p:nvSpPr>
          <p:cNvPr id="11" name="text"/>
          <p:cNvSpPr txBox="1"/>
          <p:nvPr/>
        </p:nvSpPr>
        <p:spPr>
          <a:xfrm>
            <a:off x="558800" y="4560668"/>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B   Right. Over that short step the satellite moves along its orbit while gravity points at the Earth's centre, so θ = 90°, cos θ = 0 and no energy is transferred — which is exactly why a satellite in a circular orbit keeps the same speed for years.</a:t>
            </a:r>
          </a:p>
        </p:txBody>
      </p:sp>
      <p:sp>
        <p:nvSpPr>
          <p:cNvPr id="12" name="panel"/>
          <p:cNvSpPr/>
          <p:nvPr/>
        </p:nvSpPr>
        <p:spPr>
          <a:xfrm>
            <a:off x="558800" y="431800"/>
            <a:ext cx="11074400" cy="12700"/>
          </a:xfrm>
          <a:prstGeom prst="rect">
            <a:avLst/>
          </a:prstGeom>
          <a:solidFill>
            <a:srgbClr val="2F4B45"/>
          </a:solidFill>
          <a:ln>
            <a:noFill/>
          </a:ln>
        </p:spPr>
      </p:sp>
      <p:sp>
        <p:nvSpPr>
          <p:cNvPr id="13"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WORK  ·  WORK DONE</a:t>
            </a:r>
          </a:p>
        </p:txBody>
      </p:sp>
      <p:sp>
        <p:nvSpPr>
          <p:cNvPr id="14"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5" name="panel"/>
          <p:cNvSpPr/>
          <p:nvPr/>
        </p:nvSpPr>
        <p:spPr>
          <a:xfrm>
            <a:off x="558800" y="6299200"/>
            <a:ext cx="11074400" cy="12700"/>
          </a:xfrm>
          <a:prstGeom prst="rect">
            <a:avLst/>
          </a:prstGeom>
          <a:solidFill>
            <a:srgbClr val="2F4B45"/>
          </a:solidFill>
          <a:ln>
            <a:noFill/>
          </a:ln>
        </p:spPr>
      </p:sp>
      <p:sp>
        <p:nvSpPr>
          <p:cNvPr id="16"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Work — Work Done. Built by GioPhysics from the lesson's own copy; nothing on these slides is re-authored.</a:t>
            </a:r>
          </a:p>
        </p:txBody>
      </p:sp>
      <p:sp>
        <p:nvSpPr>
          <p:cNvPr id="17"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24 / 31</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sledge is pulled 25 m by a 90 N rope at 35° above the horizontal while friction exerts 40 N backwards. Find the work done by the rope, by friction, and the net work.</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WORK  ·  WORK DONE</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Work — Work Done.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25 / 31</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sledge is pulled 25 m by a 90 N rope at 35° above the horizontal while friction exerts 40 N backwards. Find the work done by the rope, by friction, and the net work.</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Rope: W = Fs cosθ = 90 × 25 × cos35° ≈ 1843 J.</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Friction acts opposite the motion: W = −40 × 25 = −1000 J.</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vertical forces do no work; net W ≈ 1843 − 1000 ≈ 843 J.</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WORK  ·  WORK DONE</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Work — Work Done.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26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W(rope) ≈ 1.8 kJ, W(friction) = −1.0 kJ, net ≈ +0.84 kJ</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WORK  ·  WORK DONE</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Work — Work Done.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27 / 31</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84635"/>
            <a:ext cx="110744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2.0 kg block is pushed up a frictionless 30° incline at constant speed for 3.0 m along the slope. Show that the pushing force's work equals the gain in gravitational potential energy.</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WORK  ·  WORK DONE</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Work — Work Done.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28 / 31</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740269"/>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2.0 kg block is pushed up a frictionless 30° incline at constant speed for 3.0 m along the slope. Show that the pushing force's work equals the gain in gravitational potential energy.</a:t>
            </a:r>
          </a:p>
        </p:txBody>
      </p:sp>
      <p:sp>
        <p:nvSpPr>
          <p:cNvPr id="9" name="step-number"/>
          <p:cNvSpPr txBox="1"/>
          <p:nvPr/>
        </p:nvSpPr>
        <p:spPr>
          <a:xfrm>
            <a:off x="558800" y="33562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562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Constant speed on a frictionless slope: push F = mg sin30° = 2.0 × 9.81 × 0.5 ≈ 9.8 N along the slope.</a:t>
            </a:r>
          </a:p>
        </p:txBody>
      </p:sp>
      <p:sp>
        <p:nvSpPr>
          <p:cNvPr id="11" name="step-number"/>
          <p:cNvSpPr txBox="1"/>
          <p:nvPr/>
        </p:nvSpPr>
        <p:spPr>
          <a:xfrm>
            <a:off x="558800" y="37499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7499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W(push) = 9.8 × 3.0 ≈ 29 J.</a:t>
            </a:r>
          </a:p>
        </p:txBody>
      </p:sp>
      <p:sp>
        <p:nvSpPr>
          <p:cNvPr id="13" name="step-number"/>
          <p:cNvSpPr txBox="1"/>
          <p:nvPr/>
        </p:nvSpPr>
        <p:spPr>
          <a:xfrm>
            <a:off x="558800" y="4143619"/>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143619"/>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Height gained h = 3.0 sin30° = 1.5 m, so ΔUg = mgh = 2.0 × 9.81 × 1.5 ≈ 29 J — they match because kinetic energy never changes.</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WORK  ·  WORK DONE</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Work — Work Done.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29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046046"/>
            <a:ext cx="11074400" cy="9906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Work is energy transferred when a force acts through a displacement.</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WORK  ·  WORK DONE</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Work — Work Done.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31</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Both equal ≈ 29 J: with ΔK = 0, every joule of pushing work becomes potential energy</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WORK  ·  WORK DONE</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Work — Work Done.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30 / 31</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3.2 Force–Displacement Graphs</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https://giophysics.com/chapter-5/force-displacement-graphs/</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https://giophysics.com/chapter-5/work/</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https://giophysics.com/chapter-5/presentation/?lesson=work</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Work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https://giophysics.com/chapter-5/</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https://giophysics.com/downloads/5-1-work.pdf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WORK  ·  WORK DONE</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Work — Work Done.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31 / 31</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24900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456647"/>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10 N force moving a box 3 m in the same direction does 30 J of work.</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WORK  ·  WORK DONE</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Work — Work Done.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31</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2</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it works · 1</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Work is an energy transfer, not a stored substance. A push can add energy, a resistive force can remove it, and a perpendicular force can transfer none.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WORK  ·  WORK DONE</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Work — Work Done.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31</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2</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it works · 2</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Choose the object or system first. Then compare each force direction with the displacement of that same object.</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WORK  ·  WORK DONE</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Work — Work Done.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31</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to remember</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043604"/>
            <a:ext cx="110744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Work is energy transferred by a force through displacement.</a:t>
            </a:r>
          </a:p>
        </p:txBody>
      </p:sp>
      <p:sp>
        <p:nvSpPr>
          <p:cNvPr id="7" name="text"/>
          <p:cNvSpPr txBox="1"/>
          <p:nvPr/>
        </p:nvSpPr>
        <p:spPr>
          <a:xfrm>
            <a:off x="558800" y="3443654"/>
            <a:ext cx="110744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The angle is measured between the force and displacement vectors.</a:t>
            </a:r>
          </a:p>
        </p:txBody>
      </p:sp>
      <p:sp>
        <p:nvSpPr>
          <p:cNvPr id="8" name="text"/>
          <p:cNvSpPr txBox="1"/>
          <p:nvPr/>
        </p:nvSpPr>
        <p:spPr>
          <a:xfrm>
            <a:off x="558800" y="3843704"/>
            <a:ext cx="110744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Resistive forces usually do negative work on the moving object.</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WORK  ·  WORK DONE</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Work — Work Done.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31</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Constant force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W = F s cos θ</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θ is the angle between force and displacement.</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Work is the push (F) times the distance moved (s), counting only the part of the push that points along the motion — that is what cos θ does.</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WORK  ·  WORK DONE</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Work — Work Done.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31</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Sign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W &gt; 0 · W = 0 · W &lt; 0</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With motion · perpendicular · against motion.</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Pushing along the motion adds energy (positive), pushing at right angles adds nothing (zero), and pushing against the motion takes energy away (negative).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WORK  ·  WORK DONE</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Work — Work Done.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31</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31</Slides>
  <Notes>31</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Work — Work Done</dc:title>
  <dc:subject>Work</dc:subject>
  <dc:creator>GioPhysics</dc:creator>
  <cp:keywords>lesson, Work, chapter-5,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