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Advanced Fission &amp; Fusion — Chain Reactions &amp; Criticality. Lesson 1 of 6.</a:t>
            </a:r>
          </a:p>
          <a:p>
            <a:pPr marL="0" indent="0">
              <a:buNone/>
            </a:pPr>
            <a:r>
              <a:rPr lang="en-GB" sz="1200" dirty="0"/>
              <a:t>[Intro] A slow neutron drifts into a uranium-235 nucleus, which swells, wobbles, and tears itself in two — flinging out 200 MeV and, crucially, two or three fresh neutrons. If each generation of neutrons breeds at least one successor, the reaction feeds itself. That single bookkeeping number decides between a power station and a bomb.</a:t>
            </a:r>
          </a:p>
          <a:p>
            <a:pPr marL="0" indent="0">
              <a:buNone/>
            </a:pPr>
            <a:r>
              <a:rPr lang="en-GB" sz="1200" dirty="0"/>
              <a:t>[Source] https://giophysics.com/chapter-51/chain-reactions/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Induced fission: ²³⁵U + n → ¹⁴⁰Xe + ⁹⁴Sr + 2n + ~200 MeV</a:t>
            </a:r>
          </a:p>
          <a:p>
            <a:pPr marL="0" indent="0">
              <a:buNone/>
            </a:pPr>
            <a:r>
              <a:rPr lang="en-GB" sz="1200" dirty="0"/>
              <a:t>[In plain English] The captured neutron excites the nucleus past its breaking point. The fragments land near the top of the binding-energy curve — that climb is the 200 MeV — and the spare neutrons are the seed of the next generation.</a:t>
            </a:r>
          </a:p>
          <a:p>
            <a:pPr marL="0" indent="0">
              <a:buNone/>
            </a:pPr>
            <a:r>
              <a:rPr lang="en-GB" sz="1200" dirty="0"/>
              <a:t>[Note] One typical channel of many — A and Z balance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Multiplication factor: N(g) = N₀ kᵍ</a:t>
            </a:r>
          </a:p>
          <a:p>
            <a:pPr marL="0" indent="0">
              <a:buNone/>
            </a:pPr>
            <a:r>
              <a:rPr lang="en-GB" sz="1200" dirty="0"/>
              <a:t>[In plain English] Repeated multiplication is all a chain reaction is. Ten generations at k = 2 turn one neutron into a thousand; at k = 0.9 the same ten generations lose two-thirds of the population.</a:t>
            </a:r>
          </a:p>
          <a:p>
            <a:pPr marL="0" indent="0">
              <a:buNone/>
            </a:pPr>
            <a:r>
              <a:rPr lang="en-GB" sz="1200" dirty="0"/>
              <a:t>[Note] k = neutrons this generation ÷ neutrons last generation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Critical mass: production ∝ r³ · leakage ∝ r²</a:t>
            </a:r>
          </a:p>
          <a:p>
            <a:pPr marL="0" indent="0">
              <a:buNone/>
            </a:pPr>
            <a:r>
              <a:rPr lang="en-GB" sz="1200" dirty="0"/>
              <a:t>[In plain English] Fissions happen throughout the volume, but neutrons only escape through the surface. Since volume grows faster than surface, there is a size below which leakage always wins and k cannot reach 1 — the critical size.</a:t>
            </a:r>
          </a:p>
          <a:p>
            <a:pPr marL="0" indent="0">
              <a:buNone/>
            </a:pPr>
            <a:r>
              <a:rPr lang="en-GB" sz="1200" dirty="0"/>
              <a:t>[Note] Bigger lump → smaller fraction of neutrons escapes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single neutron arrives from the left at a uranium-235 nucleus, which splits into a xenon-140 and a strontium-94 fragment flying apart vertically and throws out three neutrons: two travel on to further uranium nuclei on the right, each of which sends two more onward, while a third is drawn faint going back to the upper left, absorbed or escaping.</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Critical does not mean about to explode. A critical reactor is one running at perfectly steady power — k = 1 is the design point, held all day, every day. Growth needs k &gt; 1, and a weapon needs far more than that: a heavily supercritical mass assembled in microseconds, running on fast neutrons alone. In everyday nuclear engineering, going critical is the calm, intended state.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In a small supercritical assembly, k = 2 and the mean generation time is τ = 10 ms. Starting from a single neutron, how many neutrons exist after 10 generations, and how long did that take?</a:t>
            </a:r>
          </a:p>
          <a:p>
            <a:pPr marL="0" indent="0">
              <a:buNone/>
            </a:pPr>
            <a:r>
              <a:rPr lang="en-GB" sz="1200" dirty="0"/>
              <a:t>[Answer] 1024 neutrons after 0.10 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N = N₀kᵍ = 1 × 2¹⁰ = 1024 neutrons.</a:t>
            </a:r>
          </a:p>
          <a:p>
            <a:pPr marL="0" indent="0">
              <a:buNone/>
            </a:pPr>
            <a:r>
              <a:rPr lang="en-GB" sz="1200" dirty="0"/>
              <a:t>[Step 2] Each generation takes τ = 10 ms, so t = 10 × 10 ms = 0.10 s.</a:t>
            </a:r>
          </a:p>
          <a:p>
            <a:pPr marL="0" indent="0">
              <a:buNone/>
            </a:pPr>
            <a:r>
              <a:rPr lang="en-GB" sz="1200" dirty="0"/>
              <a:t>[Step 3] Every neutron came from a fission worth ~200 MeV — the energy release is doubling right along with the population.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1024 neutrons after 0.10 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reactor drifts to k = 1.005 with an effective generation time of 0.1 s. How many generations, and how many seconds, until the power doubles?</a:t>
            </a:r>
          </a:p>
          <a:p>
            <a:pPr marL="0" indent="0">
              <a:buNone/>
            </a:pPr>
            <a:r>
              <a:rPr lang="en-GB" sz="1200" dirty="0"/>
              <a:t>[Answer] ≈ 139 generations ≈ 14 s to double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Doubling needs kᵍ = 2, so g = ln 2 / ln k = 0.693 ÷ ln(1.005) = 0.693 ÷ 0.004988 ≈ 139 generations.</a:t>
            </a:r>
          </a:p>
          <a:p>
            <a:pPr marL="0" indent="0">
              <a:buNone/>
            </a:pPr>
            <a:r>
              <a:rPr lang="en-GB" sz="1200" dirty="0"/>
              <a:t>[Step 2] t = gτ = 139 × 0.1 ≈ 14 s.</a:t>
            </a:r>
          </a:p>
          <a:p>
            <a:pPr marL="0" indent="0">
              <a:buNone/>
            </a:pPr>
            <a:r>
              <a:rPr lang="en-GB" sz="1200" dirty="0"/>
              <a:t>[Step 3] Fourteen seconds is ample time for control rods to respond — a 0.5% excess in k is a gentle drift, not a runaway, thanks to the long effective τ.</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Nuclear reactions &amp; binding energy; Radioactive decay</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139 generations ≈ 14 s to double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The generation time is seconds per generation, so 139 generations take 139 × 0.1 s, not 139 ÷ 0.1 s. Dividing is the easy slip because τ is small and dividing by a small number gives a big, comfortable-looking answer — and 1390 s is not obviously absurd. Check the units: generations × (seconds per generation) = seconds.</a:t>
            </a:r>
          </a:p>
          <a:p>
            <a:pPr marL="0" indent="0">
              <a:buNone/>
            </a:pPr>
            <a:r>
              <a:rPr lang="en-GB" sz="1200" dirty="0"/>
              <a:t>[It should say] t = gτ = 139 × 0.1 ≈ 14 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Every neutron arrow in the picture is the same length. Which lump is closer to sustaining a chain reaction?</a:t>
            </a:r>
          </a:p>
          <a:p>
            <a:pPr marL="0" indent="0">
              <a:buNone/>
            </a:pPr>
            <a:r>
              <a:rPr lang="en-GB" sz="1200" dirty="0"/>
              <a:t>[Options] A The small one — neutrons meet another nucleus sooner in a tight lump   B The large one — a smaller fraction of its neutrons reach the surface and leave   C Neither — they are the same metal at the same density, so k is the same</a:t>
            </a:r>
          </a:p>
          <a:p>
            <a:pPr marL="0" indent="0">
              <a:buNone/>
            </a:pPr>
            <a:r>
              <a:rPr lang="en-GB" sz="1200" dirty="0"/>
              <a:t>[Figure] Two spheres of the same fissile metal at the same density, one of radius r and one of radius 2r. In each, four dots mark fissions scattered inside and each dot carries a neutron arrow of exactly the same length, drawn in similar directions in both spheres, so the only difference between the two pictures is how much material stands between a fission and the surface.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The large one — a smaller fraction of its neutrons reach the surface and leave. Count the arrows that cross the outline. All four leave the small sphere; in the large sphere only one gets out, because the same journey now ends deep inside more fuel. Production goes with volume, loss with surface — and that ratio is the whole of critical mass.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reactor is held at exactly k = 1.00. Generation after generation, its neutron population…</a:t>
            </a:r>
          </a:p>
          <a:p>
            <a:pPr marL="0" indent="0">
              <a:buNone/>
            </a:pPr>
            <a:r>
              <a:rPr lang="en-GB" sz="1200" dirty="0"/>
              <a:t>[Options] A Grows exponentially, because fission keeps releasing neutrons   B Stays constant — each generation exactly replaces itself   C Falls slowly, because some neutrons always leak away</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reactor is held at exactly k = 1.00. Generation after generation, its neutron population…</a:t>
            </a:r>
          </a:p>
          <a:p>
            <a:pPr marL="0" indent="0">
              <a:buNone/>
            </a:pPr>
            <a:r>
              <a:rPr lang="en-GB" sz="1200" dirty="0"/>
              <a:t>[Option by option] A: Tempting because a chain reaction does grow exponentially and fission really does release about 2.5 neutrons each time. But 2.5 is the number born, not the number that survives to cause the next fission — k already has absorption and leakage subtracted from it. Growth needs k &gt; 1, and this reactor is held at exactly 1.00.  B: Correct. k is defined as neutrons in one generation per neutron in the previous one, so k = 1.00 means exactly one surviving successor each time: the population, and therefore the power, hold steady all day. This is what a reactor is designed to do, and it is what 'critical' means.  C: Tempting because leakage is real and never stops. But it is already inside k — the multiplication factor is measured after every loss, not before. If leakage were dragging the population down, k would be below 1 and the reactor would not be described as being at k = 1.00.</a:t>
            </a:r>
          </a:p>
          <a:p>
            <a:pPr marL="0" indent="0">
              <a:buNone/>
            </a:pPr>
            <a:r>
              <a:rPr lang="en-GB" sz="1200" dirty="0"/>
              <a:t>[Answer] B — Stays constant — each generation exactly replaces itself</a:t>
            </a:r>
          </a:p>
          <a:p>
            <a:pPr marL="0" indent="0">
              <a:buNone/>
            </a:pPr>
            <a:r>
              <a:rPr lang="en-GB" sz="1200" dirty="0"/>
              <a:t>[Why] k already accounts for every loss — absorption and leakage included. k = 1 means one surviving successor per neutron, so the population, and the power, hold steady.</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If every nucleus in 1.0 kg of pure ²³⁵U fissions, releasing 200 MeV each, how much energy is that? Compare with coal at 32.5 MJ per kg.</a:t>
            </a:r>
          </a:p>
          <a:p>
            <a:pPr marL="0" indent="0">
              <a:buNone/>
            </a:pPr>
            <a:r>
              <a:rPr lang="en-GB" sz="1200" dirty="0"/>
              <a:t>[Answer] ≈ 8 × 10¹³ J — roughly 2500 tonnes of coal from one kilogram</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Nuclei: N = (1000 ÷ 235) × 6.02 × 10²³ = 2.56 × 10²⁴.</a:t>
            </a:r>
          </a:p>
          <a:p>
            <a:pPr marL="0" indent="0">
              <a:buNone/>
            </a:pPr>
            <a:r>
              <a:rPr lang="en-GB" sz="1200" dirty="0"/>
              <a:t>[Step 2] E = 2.56 × 10²⁴ × 200 × 10⁶ × 1.60 × 10⁻¹⁹ J ≈ 8.2 × 10¹³ J.</a:t>
            </a:r>
          </a:p>
          <a:p>
            <a:pPr marL="0" indent="0">
              <a:buNone/>
            </a:pPr>
            <a:r>
              <a:rPr lang="en-GB" sz="1200" dirty="0"/>
              <a:t>[Step 3] Coal equivalent: 8.2 × 10¹³ ÷ 3.25 × 10⁷ ≈ 2.5 × 10⁶ kg — one kilogram of fissioned uranium matches about 2500 tonnes of coal.</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8 × 10¹³ J — roughly 2500 tonnes of coal from one kilogram</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Explain (a) why a lump of fissile material below a certain size can never sustain a chain, and (b) roughly how many collisions with hydrogen a 2 MeV fission neutron needs to reach thermal energy (0.025 eV).</a:t>
            </a:r>
          </a:p>
          <a:p>
            <a:pPr marL="0" indent="0">
              <a:buNone/>
            </a:pPr>
            <a:r>
              <a:rPr lang="en-GB" sz="1200" dirty="0"/>
              <a:t>[Answer] Leakage ∝ surface beats production ∝ volume below the critical size; ~20 collisions with hydrogen thermalise a fission neutron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The same metal, in the same state, at the same density — so why can one lump of it sit inert on a bench while another sustains a chain reaction? During the Manhattan Project, sub-critical pieces of uranium were shipped separately and stored in the same building quite safely. Assembled, the identical metal ran away in microseconds.</a:t>
            </a:r>
          </a:p>
          <a:p>
            <a:pPr marL="0" indent="0">
              <a:buNone/>
            </a:pPr>
            <a:r>
              <a:rPr lang="en-GB" sz="1200" dirty="0"/>
              <a:t>[Answer] Nothing about the material changes — the geometry does. Fissions happen throughout the volume, which grows as r³, but neutrons are only lost through the surface, which grows as r². Enlarge the lump and the escaping fraction falls, until the survivors are numerous enough for k to reach 1.</a:t>
            </a:r>
          </a:p>
          <a:p>
            <a:pPr marL="0" indent="0">
              <a:buNone/>
            </a:pPr>
            <a:r>
              <a:rPr lang="en-GB" sz="1200" dirty="0"/>
              <a:t>[Figure] Two spheres of the same fissile metal at the same density, one of radius r and one of radius 2r. In each, four dots mark fissions scattered inside and each dot carries a neutron arrow of exactly the same length, drawn in similar directions in both spheres, so the only difference between the two pictures is how much material stands between a fission and the surface.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 Fission neutrons are produced throughout the volume (∝ r³) but escape through the surface (∝ r²). Shrink the lump and surface loses grow relative to production, so the escape fraction rises until k &lt; 1 no matter what. The break-even size is the critical size; below it a chain always fizzles.</a:t>
            </a:r>
          </a:p>
          <a:p>
            <a:pPr marL="0" indent="0">
              <a:buNone/>
            </a:pPr>
            <a:r>
              <a:rPr lang="en-GB" sz="1200" dirty="0"/>
              <a:t>[Step 2] (b) Colliding with a proton (equal mass), a neutron loses on average a factor e of its energy per collision: n ≈ ln(E₀/E) = ln(2 × 10⁶ ÷ 0.025) = ln(8 × 10⁷) ≈ 18.</a:t>
            </a:r>
          </a:p>
          <a:p>
            <a:pPr marL="0" indent="0">
              <a:buNone/>
            </a:pPr>
            <a:r>
              <a:rPr lang="en-GB" sz="1200" dirty="0"/>
              <a:t>[Step 3] About 18–20 collisions suffice in water — but hundreds would be needed in carbon and thousands in lead, which is why moderators are made of the lightest practical nuclei.</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Leakage ∝ surface beats production ∝ volume below the critical size; ~20 collisions with hydrogen thermalise a fission neutron</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https://giophysics.com/chapter-51/presentation/?lesson=chain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chain reaction is fission sustained by its own neutrons; the multiplication factor k (neutrons per neutron of the previous generation) decides everything — k &lt; 1 dies away, k = 1 runs steady, k &gt; 1 grows exponentially, generation after generation.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reactor at steady power sits at k = 1.000: of the ~2.5 neutrons each fission releases, about 1.5 are absorbed or leak away, and exactly one, on average, causes the next fission.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Induced fission starts when ²³⁵U captures a neutron, forming excited ²³⁶U* that splits into two mid-mass fragments plus, on average, 2.5 fresh neutrons and about 200 MeV. The capture works best for slow (thermal) neutrons: the fission cross-section of ²³⁵U is roughly a thousand times larger at 0.025 eV than at the 2 MeV the neutrons are born with, so fast neutrons must be slowed by a moderator before they are useful. The fate of the chain is summarised by the neutron multiplication factor k — the number of neutrons in one generation per neutron in the previous one. With k &lt; 1 the population dies away (subcritical), with k = 1 it holds steady (critical — exactly what a reactor wants), and with k &gt; 1 it grows exponentially (supercritical). Whether k reaches 1 depends on geometry: neutron production scales with volume but leakage scales with surface area, so too small a lump loses too many neutrons — the minimum self-sustaining amount is the critical mass. How fast anything happens is set by the mean generation time τ, the average delay between one fission and the next it causes.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thermal neutron lingers near the nucleus far longer than a 2 MeV one, so it is far more likely to be captured — the ²³⁵U fission cross-section is about a thousand times larger. A moderator (water, graphite) slows fission neutrons by elastic collisions; light nuclei work best because a neutron hands over the most energy to a partner of similar mass, the way one billiard ball can stop dead on another.</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Subcritical (k &lt; 1): each generation is smaller; a burst of neutrons fizzles out. Critical (k = 1): every generation replaces itself; power is constant. Supercritical (k &gt; 1): exponential growth — at k = 1.01 the population doubles every 70 generations, at k = 2 every generation. A reactor spends its life trimmed to k = 1; a weapon slams pieces together to reach k ≈ 2 with fast neutrons before the assembly blows itself apart.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Exponential growth is measured in generations, but wall-clock speed is k and τ together. Prompt neutrons in a thermal reactor take ~0.1 ms from birth to captured; in a bare fast assembly τ is ~10 ns. The same k = 1.01 that is leisurely in one system is catastrophic in the other — which is why lesson 26.2 will make so much of the rare neutrons that arrive late.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hapter-51/presentation/?lesson=chain"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46/nuclear-reactions/" TargetMode="External"/><Relationship Id="rId4" Type="http://schemas.openxmlformats.org/officeDocument/2006/relationships/hyperlink" Target="https://giophysics.com/chapter-46/radioactivity/"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51/presentation/?lesson=chain"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51/presentation/?lesson=chain"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51/fission-reactors/" TargetMode="External"/><Relationship Id="rId4" Type="http://schemas.openxmlformats.org/officeDocument/2006/relationships/hyperlink" Target="https://giophysics.com/chapter-51/chain-reactions/" TargetMode="External"/><Relationship Id="rId5" Type="http://schemas.openxmlformats.org/officeDocument/2006/relationships/hyperlink" Target="https://giophysics.com/chapter-51/presentation/?lesson=chain" TargetMode="External"/><Relationship Id="rId6" Type="http://schemas.openxmlformats.org/officeDocument/2006/relationships/hyperlink" Target="https://giophysics.com/chapter-51/" TargetMode="External"/><Relationship Id="rId7" Type="http://schemas.openxmlformats.org/officeDocument/2006/relationships/hyperlink" Target="https://giophysics.com/downloads/51-1-chain-reaction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26 · Advanced Fission &amp; Fusion</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One neutron becomes two</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Chain Reactions &amp; Criticality</a:t>
            </a:r>
          </a:p>
        </p:txBody>
      </p:sp>
      <p:sp>
        <p:nvSpPr>
          <p:cNvPr id="6" name="text"/>
          <p:cNvSpPr txBox="1"/>
          <p:nvPr/>
        </p:nvSpPr>
        <p:spPr>
          <a:xfrm>
            <a:off x="558800" y="2211070"/>
            <a:ext cx="11074400" cy="61912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slow neutron drifts into a uranium-235 nucleus, which swells, wobbles, and tears itself in two — flinging out 200 MeV and, crucially, two or three fresh neutrons. If each generation of neutrons breeds at least one successor, the reaction feeds itself. That single bookkeeping number decides between a power station and a bomb.</a:t>
            </a:r>
          </a:p>
        </p:txBody>
      </p:sp>
      <p:sp>
        <p:nvSpPr>
          <p:cNvPr id="7" name="panel"/>
          <p:cNvSpPr/>
          <p:nvPr/>
        </p:nvSpPr>
        <p:spPr>
          <a:xfrm>
            <a:off x="558800" y="2982595"/>
            <a:ext cx="11074400" cy="12700"/>
          </a:xfrm>
          <a:prstGeom prst="rect">
            <a:avLst/>
          </a:prstGeom>
          <a:solidFill>
            <a:srgbClr val="C6C8BB"/>
          </a:solidFill>
          <a:ln>
            <a:noFill/>
          </a:ln>
        </p:spPr>
      </p:sp>
      <p:sp>
        <p:nvSpPr>
          <p:cNvPr id="8" name="fact-label"/>
          <p:cNvSpPr txBox="1"/>
          <p:nvPr/>
        </p:nvSpPr>
        <p:spPr>
          <a:xfrm>
            <a:off x="558800" y="316039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316039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 of 6 in Advanced Fission &amp; Fusion</a:t>
            </a:r>
          </a:p>
        </p:txBody>
      </p:sp>
      <p:sp>
        <p:nvSpPr>
          <p:cNvPr id="10" name="fact-label"/>
          <p:cNvSpPr txBox="1"/>
          <p:nvPr/>
        </p:nvSpPr>
        <p:spPr>
          <a:xfrm>
            <a:off x="558800" y="343916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43916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43 minutes of it</a:t>
            </a:r>
          </a:p>
        </p:txBody>
      </p:sp>
      <p:sp>
        <p:nvSpPr>
          <p:cNvPr id="12" name="fact-label"/>
          <p:cNvSpPr txBox="1"/>
          <p:nvPr/>
        </p:nvSpPr>
        <p:spPr>
          <a:xfrm>
            <a:off x="558800" y="371792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71792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https://giophysics.com/chapter-51/chain-reactions/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CHAIN REACTIONS &amp; CRITICALITY</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Chain Reactions &amp; Criticality.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Induced fission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²³⁵U + n → ¹⁴⁰Xe + ⁹⁴Sr + 2n + ~200 MeV</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One typical channel of many — A and Z balance</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captured neutron excites the nucleus past its breaking point. The fragments land near the top of the binding-energy curve — that climb is the 200 MeV — and the spare neutrons are the seed of the next generation.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CHAIN REACTIONS &amp; CRITICALITY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Chain Reactions &amp; Criticality.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Multiplication factor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N(g) = N₀ kᵍ</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k = neutrons this generation ÷ neutrons last generation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Repeated multiplication is all a chain reaction is. Ten generations at k = 2 turn one neutron into a thousand; at k = 0.9 the same ten generations lose two-thirds of the population.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CHAIN REACTIONS &amp; CRITICALITY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Chain Reactions &amp; Criticality.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Critical mass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production ∝ r³ · leakage ∝ r²</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Bigger lump → smaller fraction of neutrons escapes</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Fissions happen throughout the volume, but neutrons only escape through the surface. Since volume grows faster than surface, there is a size below which leakage always wins and k cannot reach 1 — the critical size.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CHAIN REACTIONS &amp; CRITICALITY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Chain Reactions &amp; Criticality.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generation breeding the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A single neutron arrives from the left at a uranium-235 nucleus, which splits into a xenon-140 and a strontium-94 fragment flying apart vertically and throws out three neutrons: two travel on to further uranium nuclei on the right, each of which sends two more onward, while a third is drawn faint going back to the upper left, absorbed or escaping." descr="A single neutron arrives from the left at a uranium-235 nucleus, which splits into a xenon-140 and a strontium-94 fragment flying apart vertically and throws out three neutrons: two travel on to further uranium nuclei on the right, each of which sends two more onward, while a third is drawn faint going back to the upper left, absorbed or escaping."/>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single neutron arrives from the left at a uranium-235 nucleus, which splits into a xenon-140 and a strontium-94 fragment flying apart vertically and throws out three neutrons: two travel on to further uranium nuclei on the right, each of which sends two more onward, while a third is drawn faint going back to the upper left, absorbed or escaping.</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CHAIN REACTIONS &amp; CRITICALITY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Chain Reactions &amp; Criticality.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9972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Critical does not mean about to explode. A critical reactor is one running at perfectly steady power — k = 1 is the design point, held all day, every day.</a:t>
            </a:r>
          </a:p>
        </p:txBody>
      </p:sp>
      <p:sp>
        <p:nvSpPr>
          <p:cNvPr id="7" name="text"/>
          <p:cNvSpPr txBox="1"/>
          <p:nvPr/>
        </p:nvSpPr>
        <p:spPr>
          <a:xfrm>
            <a:off x="558800" y="3690620"/>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Growth needs k &gt; 1, and a weapon needs far more than that: a heavily supercritical mass assembled in microseconds, running on fast neutrons alone. In everyday nuclear engineering, going critical is the calm, intended state.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CHAIN REACTIONS &amp; CRITICALITY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Chain Reactions &amp; Criticality.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In a small supercritical assembly, k = 2 and the mean generation time is τ = 10 ms. Starting from a single neutron, how many neutrons exist after 10 generations, and how long did that take?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CHAIN REACTIONS &amp; CRITICALITY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Chain Reactions &amp; Criticality.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 a small supercritical assembly, k = 2 and the mean generation time is τ = 10 ms. Starting from a single neutron, how many neutrons exist after 10 generations, and how long did that take?</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 = N₀kᵍ = 1 × 2¹⁰ = 1024 neutrons.</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generation takes τ = 10 ms, so t = 10 × 10 ms = 0.10 s.</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Every neutron came from a fission worth ~200 MeV — the energy release is doubling right along with the population.</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CHAIN REACTIONS &amp; CRITICALITY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Chain Reactions &amp; Criticality.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1024 neutrons after 0.10 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CHAIN REACTIONS &amp; CRITICALITY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Chain Reactions &amp; Criticality.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reactor drifts to k = 1.005 with an effective generation time of 0.1 s. How many generations, and how many seconds, until the power doubles?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CHAIN REACTIONS &amp; CRITICALITY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Chain Reactions &amp; Criticality.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reactor drifts to k = 1.005 with an effective generation time of 0.1 s. How many generations, and how many seconds, until the power doubles?</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Doubling needs kᵍ = 2, so g = ln 2 / ln k = 0.693 ÷ ln(1.005) = 0.693 ÷ 0.004988 ≈ 139 generations.</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gτ = 139 × 0.1 ≈ 14 s.</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Fourteen seconds is ample time for control rods to respond — a 0.5% excess in k is a gentle drift, not a runaway, thanks to the long effective τ.</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CHAIN REACTIONS &amp; CRITICALITY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Chain Reactions &amp; Criticality.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Nuclear reactions &amp; binding energy</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https://giophysics.com/chapter-46/nuclear-reactions/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Radioactive decay</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https://giophysics.com/chapter-46/radioactivity/</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CHAIN REACTIONS &amp; CRITICALITY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Chain Reactions &amp; Criticality.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139 generations ≈ 14 s to double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CHAIN REACTIONS &amp; CRITICALITY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Chain Reactions &amp; Criticality.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reactor drifts to k = 1.005 with generation time τ = 0.1 s. How long until the power doubles?</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Doubling needs kᵍ = 2, so g = ln 2 / ln k.</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g = 0.693 ÷ ln(1.005) = 0.693 ÷ 0.004988 ≈ 139 generations.</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g / τ = 139 ÷ 0.1 = 1390 s.</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power doubles in about 23 minutes.</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0303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generation time is seconds per generation, so 139 generations take 139 × 0.1 s, not 139 ÷ 0.1 s. Dividing is the easy slip because τ is small and dividing by a small number gives a big, comfortable-looking answer — and 1390 s is not obviously absurd. Check the units: generations × (seconds per generation) = seconds.</a:t>
            </a:r>
          </a:p>
        </p:txBody>
      </p:sp>
      <p:sp>
        <p:nvSpPr>
          <p:cNvPr id="18" name="text"/>
          <p:cNvSpPr txBox="1"/>
          <p:nvPr/>
        </p:nvSpPr>
        <p:spPr>
          <a:xfrm>
            <a:off x="558800" y="48507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0584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t = gτ = 139 × 0.1 ≈ 14 s.</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CHAIN REACTIONS &amp; CRITICALITY</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Chain Reactions &amp; Criticality.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Every neutron arrow in the picture is the same length. Which lump is closer to sustaining a chain reaction?</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The small one — neutrons meet another nucleus sooner in a tight lump</a:t>
            </a:r>
          </a:p>
        </p:txBody>
      </p:sp>
      <p:sp>
        <p:nvSpPr>
          <p:cNvPr id="8" name="text"/>
          <p:cNvSpPr txBox="1"/>
          <p:nvPr/>
        </p:nvSpPr>
        <p:spPr>
          <a:xfrm>
            <a:off x="558800" y="34937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large one — a smaller fraction of its neutrons reach the surface and leave</a:t>
            </a:r>
          </a:p>
        </p:txBody>
      </p:sp>
      <p:sp>
        <p:nvSpPr>
          <p:cNvPr id="9" name="text"/>
          <p:cNvSpPr txBox="1"/>
          <p:nvPr/>
        </p:nvSpPr>
        <p:spPr>
          <a:xfrm>
            <a:off x="558800" y="40398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Neither — they are the same metal at the same density, so k is the same</a:t>
            </a:r>
          </a:p>
        </p:txBody>
      </p:sp>
      <p:sp>
        <p:nvSpPr>
          <p:cNvPr id="10" name="panel"/>
          <p:cNvSpPr/>
          <p:nvPr/>
        </p:nvSpPr>
        <p:spPr>
          <a:xfrm>
            <a:off x="7010400" y="1854200"/>
            <a:ext cx="4622800" cy="2563803"/>
          </a:xfrm>
          <a:prstGeom prst="rect">
            <a:avLst/>
          </a:prstGeom>
          <a:solidFill>
            <a:srgbClr val="FFFFFF"/>
          </a:solidFill>
          <a:ln w="9525">
            <a:solidFill>
              <a:srgbClr val="C6C8BB"/>
            </a:solidFill>
          </a:ln>
        </p:spPr>
      </p:sp>
      <p:pic>
        <p:nvPicPr>
          <p:cNvPr id="11" name="Two spheres of the same fissile metal at the same density, one of radius r and one of radius 2r. In each, four dots mark fissions scattered inside and each dot carries a neutron arrow of exactly the same length, drawn in similar directions in both spheres, so the only difference between the two pictures is how much material stands between a fission and the surface." descr="Two spheres of the same fissile metal at the same density, one of radius r and one of radius 2r. In each, four dots mark fissions scattered inside and each dot carries a neutron arrow of exactly the same length, drawn in similar directions in both spheres, so the only difference between the two pictures is how much material stands between a fission and the surface."/>
          <p:cNvPicPr>
            <a:picLocks noChangeAspect="1"/>
          </p:cNvPicPr>
          <p:nvPr/>
        </p:nvPicPr>
        <p:blipFill>
          <a:blip r:embed="rId3"/>
          <a:stretch>
            <a:fillRect/>
          </a:stretch>
        </p:blipFill>
        <p:spPr>
          <a:xfrm>
            <a:off x="7124700" y="1968500"/>
            <a:ext cx="4394200" cy="2335203"/>
          </a:xfrm>
          <a:prstGeom prst="rect">
            <a:avLst/>
          </a:prstGeom>
        </p:spPr>
      </p:pic>
      <p:sp>
        <p:nvSpPr>
          <p:cNvPr id="12" name="text"/>
          <p:cNvSpPr txBox="1"/>
          <p:nvPr/>
        </p:nvSpPr>
        <p:spPr>
          <a:xfrm>
            <a:off x="7010400" y="4481503"/>
            <a:ext cx="4622800" cy="13868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spheres of the same fissile metal at the same density, one of radius r and one of radius 2r. In each, four dots mark fissions scattered inside and each dot carries a neutron arrow of exactly the same length, drawn in similar directions in both spheres, so the only difference between the two pictures is how much material stands between a fission and the surface.</a:t>
            </a:r>
          </a:p>
        </p:txBody>
      </p:sp>
      <p:sp>
        <p:nvSpPr>
          <p:cNvPr id="13" name="text"/>
          <p:cNvSpPr txBox="1"/>
          <p:nvPr/>
        </p:nvSpPr>
        <p:spPr>
          <a:xfrm>
            <a:off x="7010400" y="591914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CHAIN REACTIONS &amp; CRITICALITY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Chain Reactions &amp; Criticality.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2404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The large one — a smaller fraction of its neutrons reach the surface and leave</a:t>
            </a:r>
          </a:p>
        </p:txBody>
      </p:sp>
      <p:sp>
        <p:nvSpPr>
          <p:cNvPr id="7" name="text"/>
          <p:cNvSpPr txBox="1"/>
          <p:nvPr/>
        </p:nvSpPr>
        <p:spPr>
          <a:xfrm>
            <a:off x="558800" y="351746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72510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Count the arrows that cross the outline. All four leave the small sphere; in the large sphere only one gets out, because the same journey now ends deep inside more fuel. Production goes with volume, loss with surface — and that ratio is the whole of critical mass.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CHAIN REACTIONS &amp; CRITICALITY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Chain Reactions &amp; Criticality.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reactor is held at exactly k = 1.00. Generation after generation, its neutron population…</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Grows exponentially, because fission keeps releasing neutrons</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Stays constant — each generation exactly replaces itself</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Falls slowly, because some neutrons always leak away</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CHAIN REACTIONS &amp; CRITICALITY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Chain Reactions &amp; Criticality.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Stays constant — each generation exactly replaces itself</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k already accounts for every loss — absorption and leakage included. k = 1 means one surviving successor per neutron, so the population, and the power, hold steady.</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Tempting because a chain reaction does grow exponentially and fission really does release about 2.5 neutrons each time. But 2.5 is the number born, not the number that survives to cause the next fission — k already has absorption and leakage subtracted from it. Growth needs k &gt; 1, and this reactor is held at exactly 1.00.</a:t>
            </a:r>
          </a:p>
        </p:txBody>
      </p:sp>
      <p:sp>
        <p:nvSpPr>
          <p:cNvPr id="11" name="text"/>
          <p:cNvSpPr txBox="1"/>
          <p:nvPr/>
        </p:nvSpPr>
        <p:spPr>
          <a:xfrm>
            <a:off x="558800" y="432308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k is defined as neutrons in one generation per neutron in the previous one, so k = 1.00 means exactly one surviving successor each time: the population, and therefore the power, hold steady all day. This is what a reactor is designed to do, and it is what 'critical' means.</a:t>
            </a:r>
          </a:p>
        </p:txBody>
      </p:sp>
      <p:sp>
        <p:nvSpPr>
          <p:cNvPr id="12" name="text"/>
          <p:cNvSpPr txBox="1"/>
          <p:nvPr/>
        </p:nvSpPr>
        <p:spPr>
          <a:xfrm>
            <a:off x="558800" y="503047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Tempting because leakage is real and never stops. But it is already inside k — the multiplication factor is measured after every loss, not before. If leakage were dragging the population down, k would be below 1 and the reactor would not be described as being at k = 1.00.</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CHAIN REACTIONS &amp; CRITICALITY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Chain Reactions &amp; Criticality.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If every nucleus in 1.0 kg of pure ²³⁵U fissions, releasing 200 MeV each, how much energy is that? Compare with coal at 32.5 MJ per kg.</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CHAIN REACTIONS &amp; CRITICALITY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Chain Reactions &amp; Criticality.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9644"/>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If every nucleus in 1.0 kg of pure ²³⁵U fissions, releasing 200 MeV each, how much energy is that? Compare with coal at 32.5 MJ per kg.</a:t>
            </a:r>
          </a:p>
        </p:txBody>
      </p:sp>
      <p:sp>
        <p:nvSpPr>
          <p:cNvPr id="9" name="step-number"/>
          <p:cNvSpPr txBox="1"/>
          <p:nvPr/>
        </p:nvSpPr>
        <p:spPr>
          <a:xfrm>
            <a:off x="558800" y="3229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29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Nuclei: N = (1000 ÷ 235) × 6.02 × 10²³ = 2.56 × 10²⁴.</a:t>
            </a:r>
          </a:p>
        </p:txBody>
      </p:sp>
      <p:sp>
        <p:nvSpPr>
          <p:cNvPr id="11" name="step-number"/>
          <p:cNvSpPr txBox="1"/>
          <p:nvPr/>
        </p:nvSpPr>
        <p:spPr>
          <a:xfrm>
            <a:off x="558800" y="3622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22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2.56 × 10²⁴ × 200 × 10⁶ × 1.60 × 10⁻¹⁹ J ≈ 8.2 × 10¹³ J.</a:t>
            </a:r>
          </a:p>
        </p:txBody>
      </p:sp>
      <p:sp>
        <p:nvSpPr>
          <p:cNvPr id="13" name="step-number"/>
          <p:cNvSpPr txBox="1"/>
          <p:nvPr/>
        </p:nvSpPr>
        <p:spPr>
          <a:xfrm>
            <a:off x="558800" y="4016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16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Coal equivalent: 8.2 × 10¹³ ÷ 3.25 × 10⁷ ≈ 2.5 × 10⁶ kg — one kilogram of fissioned uranium matches about 2500 tonnes of coal.</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CHAIN REACTIONS &amp; CRITICALITY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Chain Reactions &amp; Criticality.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8 × 10¹³ J — roughly 2500 tonnes of coal from one kilogram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CHAIN REACTIONS &amp; CRITICALITY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Chain Reactions &amp; Criticality.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Explain (a) why a lump of fissile material below a certain size can never sustain a chain, and (b) roughly how many collisions with hydrogen a 2 MeV fission neutron needs to reach thermal energy (0.025 eV).</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CHAIN REACTIONS &amp; CRITICALITY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Chain Reactions &amp; Criticality.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000" b="1" i="0" dirty="0">
                <a:solidFill>
                  <a:srgbClr val="102E29"/>
                </a:solidFill>
                <a:latin typeface="Arial"/>
                <a:cs typeface="Arial"/>
              </a:rPr>
              <a:t>The same metal, in the same state, at the same density — so why can one lump of it sit inert on a bench while another sustains a chain reaction?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During the Manhattan Project, sub-critical pieces of uranium were shipped separately and stored in the same building quite safely. Assembled, the identical metal ran away in microseconds.</a:t>
            </a:r>
          </a:p>
        </p:txBody>
      </p:sp>
      <p:sp>
        <p:nvSpPr>
          <p:cNvPr id="7" name="text"/>
          <p:cNvSpPr txBox="1"/>
          <p:nvPr/>
        </p:nvSpPr>
        <p:spPr>
          <a:xfrm>
            <a:off x="558800" y="315468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362325"/>
            <a:ext cx="6146800" cy="168402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Nothing about the material changes — the geometry does. Fissions happen throughout the volume, which grows as r³, but neutrons are only lost through the surface, which grows as r². Enlarge the lump and the escaping fraction falls, until the survivors are numerous enough for k to reach 1.</a:t>
            </a:r>
          </a:p>
        </p:txBody>
      </p:sp>
      <p:sp>
        <p:nvSpPr>
          <p:cNvPr id="9" name="panel"/>
          <p:cNvSpPr/>
          <p:nvPr/>
        </p:nvSpPr>
        <p:spPr>
          <a:xfrm>
            <a:off x="7010400" y="1854200"/>
            <a:ext cx="4622800" cy="2563803"/>
          </a:xfrm>
          <a:prstGeom prst="rect">
            <a:avLst/>
          </a:prstGeom>
          <a:solidFill>
            <a:srgbClr val="FFFFFF"/>
          </a:solidFill>
          <a:ln w="9525">
            <a:solidFill>
              <a:srgbClr val="C6C8BB"/>
            </a:solidFill>
          </a:ln>
        </p:spPr>
      </p:sp>
      <p:pic>
        <p:nvPicPr>
          <p:cNvPr id="10" name="Two spheres of the same fissile metal at the same density, one of radius r and one of radius 2r. In each, four dots mark fissions scattered inside and each dot carries a neutron arrow of exactly the same length, drawn in similar directions in both spheres, so the only difference between the two pictures is how much material stands between a fission and the surface." descr="Two spheres of the same fissile metal at the same density, one of radius r and one of radius 2r. In each, four dots mark fissions scattered inside and each dot carries a neutron arrow of exactly the same length, drawn in similar directions in both spheres, so the only difference between the two pictures is how much material stands between a fission and the surface."/>
          <p:cNvPicPr>
            <a:picLocks noChangeAspect="1"/>
          </p:cNvPicPr>
          <p:nvPr/>
        </p:nvPicPr>
        <p:blipFill>
          <a:blip r:embed="rId3"/>
          <a:stretch>
            <a:fillRect/>
          </a:stretch>
        </p:blipFill>
        <p:spPr>
          <a:xfrm>
            <a:off x="7124700" y="1968500"/>
            <a:ext cx="4394200" cy="2335203"/>
          </a:xfrm>
          <a:prstGeom prst="rect">
            <a:avLst/>
          </a:prstGeom>
        </p:spPr>
      </p:pic>
      <p:sp>
        <p:nvSpPr>
          <p:cNvPr id="11" name="text"/>
          <p:cNvSpPr txBox="1"/>
          <p:nvPr/>
        </p:nvSpPr>
        <p:spPr>
          <a:xfrm>
            <a:off x="7010400" y="4481503"/>
            <a:ext cx="4622800" cy="13868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spheres of the same fissile metal at the same density, one of radius r and one of radius 2r. In each, four dots mark fissions scattered inside and each dot carries a neutron arrow of exactly the same length, drawn in similar directions in both spheres, so the only difference between the two pictures is how much material stands between a fission and the surface.</a:t>
            </a:r>
          </a:p>
        </p:txBody>
      </p:sp>
      <p:sp>
        <p:nvSpPr>
          <p:cNvPr id="12" name="text"/>
          <p:cNvSpPr txBox="1"/>
          <p:nvPr/>
        </p:nvSpPr>
        <p:spPr>
          <a:xfrm>
            <a:off x="7010400" y="591914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CHAIN REACTIONS &amp; CRITICALITY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Chain Reactions &amp; Criticality.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50702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Explain (a) why a lump of fissile material below a certain size can never sustain a chain, and (b) roughly how many collisions with hydrogen a 2 MeV fission neutron needs to reach thermal energy (0.025 eV).</a:t>
            </a:r>
          </a:p>
        </p:txBody>
      </p:sp>
      <p:sp>
        <p:nvSpPr>
          <p:cNvPr id="9" name="step-number"/>
          <p:cNvSpPr txBox="1"/>
          <p:nvPr/>
        </p:nvSpPr>
        <p:spPr>
          <a:xfrm>
            <a:off x="558800" y="3122979"/>
            <a:ext cx="381000" cy="66865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122979"/>
            <a:ext cx="10693400" cy="66865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Fission neutrons are produced throughout the volume (∝ r³) but escape through the surface (∝ r²). Shrink the lump and surface loses grow relative to production, so the escape fraction rises until k &lt; 1 no matter what. The break-even size is the critical size; below it a chain always fizzles.</a:t>
            </a:r>
          </a:p>
        </p:txBody>
      </p:sp>
      <p:sp>
        <p:nvSpPr>
          <p:cNvPr id="11" name="step-number"/>
          <p:cNvSpPr txBox="1"/>
          <p:nvPr/>
        </p:nvSpPr>
        <p:spPr>
          <a:xfrm>
            <a:off x="558800" y="3931334"/>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931334"/>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 Colliding with a proton (equal mass), a neutron loses on average a factor e of its energy per collision: n ≈ ln(E₀/E) = ln(2 × 10⁶ ÷ 0.025) = ln(8 × 10⁷) ≈ 18.</a:t>
            </a:r>
          </a:p>
        </p:txBody>
      </p:sp>
      <p:sp>
        <p:nvSpPr>
          <p:cNvPr id="13" name="step-number"/>
          <p:cNvSpPr txBox="1"/>
          <p:nvPr/>
        </p:nvSpPr>
        <p:spPr>
          <a:xfrm>
            <a:off x="558800" y="4516804"/>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516804"/>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About 18–20 collisions suffice in water — but hundreds would be needed in carbon and thousands in lead, which is why moderators are made of the lightest practical nuclei.</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CHAIN REACTIONS &amp; CRITICALITY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Chain Reactions &amp; Criticality.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2922954"/>
            <a:ext cx="11074400" cy="138684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Leakage ∝ surface beats production ∝ volume below the critical size; ~20 collisions with hydrogen thermalise a fission neutron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ADVANCED FISSION &amp; FUSION  ·  CHAIN REACTIONS &amp; CRITICALITY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Advanced Fission &amp; Fusion — Chain Reactions &amp; Criticality.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ADVANCED FISSION &amp; FUSION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26.2 Inside a Fission Reactor</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https://giophysics.com/chapter-51/fission-reactors/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https://giophysics.com/chapter-51/chain-reactions/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https://giophysics.com/chapter-51/presentation/?lesson=chain</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Advanced Fission &amp; Fusion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https://giophysics.com/chapter-51/</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https://giophysics.com/downloads/51-1-chain-reactions.pdf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CHAIN REACTIONS &amp; CRITICALITY</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Chain Reactions &amp; Criticality.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24765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chain reaction is fission sustained by its own neutrons; the multiplication factor k (neutrons per neutron of the previous generation) decides everything — k &lt; 1 dies away, k = 1 runs steady, k &gt; 1 grows exponentially, generation after generation.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CHAIN REACTIONS &amp; CRITICALITY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Chain Reactions &amp; Criticality.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reactor at steady power sits at k = 1.000: of the ~2.5 neutrons each fission releases, about 1.5 are absorbed or leak away, and exactly one, on average, causes the next fission.</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CHAIN REACTIONS &amp; CRITICALITY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Chain Reactions &amp; Criticality.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neutron becomes two</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158496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Induced fission starts when ²³⁵U captures a neutron, forming excited ²³⁶U* that splits into two mid-mass fragments plus, on average, 2.5 fresh neutrons and about 200 MeV. The capture works best for slow (thermal) neutrons: the fission cross-section of ²³⁵U is roughly a thousand times larger at 0.025 eV than at the 2 MeV the neutrons are born with, so fast neutrons must be slowed by a moderator before they are useful. The fate of the chain is summarised by the neutron multiplication factor k — the number of neutrons in one generation per neutron in the previous one.</a:t>
            </a:r>
          </a:p>
        </p:txBody>
      </p:sp>
      <p:sp>
        <p:nvSpPr>
          <p:cNvPr id="7" name="text"/>
          <p:cNvSpPr txBox="1"/>
          <p:nvPr/>
        </p:nvSpPr>
        <p:spPr>
          <a:xfrm>
            <a:off x="558800" y="3604260"/>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With k &lt; 1 the population dies away (subcritical), with k = 1 it holds steady (critical — exactly what a reactor wants), and with k &gt; 1 it grows exponentially (supercritical). Whether k reaches 1 depends on geometry: neutron production scales with volume but leakage scales with surface area, so too small a lump loses too many neutrons — the minimum self-sustaining amount is the critical mass. How fast anything happens is set by the mean generation time τ, the average delay between one fission and the next it causes.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CHAIN REACTIONS &amp; CRITICALITY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Chain Reactions &amp; Criticality.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slow neutrons win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thermal neutron lingers near the nucleus far longer than a 2 MeV one, so it is far more likely to be captured — the ²³⁵U fission cross-section is about a thousand times larger. A moderator (water, graphite) slows fission neutrons by elastic collisions; light nuclei work best because a neutron hands over the most energy to a partner of similar mass, the way one billiard ball can stop dead on another.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CHAIN REACTIONS &amp; CRITICALITY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Chain Reactions &amp; Criticality.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three regimes of 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Subcritical (k &lt; 1): each generation is smaller; a burst of neutrons fizzles out. Critical (k = 1): every generation replaces itself; power is constant.</a:t>
            </a:r>
          </a:p>
        </p:txBody>
      </p:sp>
      <p:sp>
        <p:nvSpPr>
          <p:cNvPr id="7" name="text"/>
          <p:cNvSpPr txBox="1"/>
          <p:nvPr/>
        </p:nvSpPr>
        <p:spPr>
          <a:xfrm>
            <a:off x="558800" y="355814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Supercritical (k &gt; 1): exponential growth — at k = 1.01 the population doubles every 70 generations, at k = 2 every generation. A reactor spends its life trimmed to k = 1; a weapon slams pieces together to reach k ≈ 2 with fast neutrons before the assembly blows itself apart.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CHAIN REACTIONS &amp; CRITICALITY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Chain Reactions &amp; Criticality.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Generation time sets the clock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Exponential growth is measured in generations, but wall-clock speed is k and τ together. Prompt neutrons in a thermal reactor take ~0.1 ms from birth to captured; in a bare fast assembly τ is ~10 ns. The same k = 1.01 that is leisurely in one system is catastrophic in the other — which is why lesson 26.2 will make so much of the rare neutrons that arrive late.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ADVANCED FISSION &amp; FUSION  ·  CHAIN REACTIONS &amp; CRITICALITY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Advanced Fission &amp; Fusion — Chain Reactions &amp; Criticality.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Advanced Fission &amp; Fusion — Chain Reactions &amp; Criticality</dc:title>
  <dc:subject>Advanced Fission &amp; Fusion</dc:subject>
  <dc:creator>GioPhysics</dc:creator>
  <cp:keywords>lesson, Advanced Fission &amp; Fusion, chapter-51,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