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Galilean &amp; Special Relativity — Spacetime Diagrams &amp; the Twin Paradox. Lesson 5 of 6.</a:t>
            </a:r>
          </a:p>
          <a:p>
            <a:pPr marL="0" indent="0">
              <a:buNone/>
            </a:pPr>
            <a:r>
              <a:rPr lang="en-GB" sz="1200" dirty="0"/>
              <a:t>[Intro] Plot position across and time (as ct) upward, and every object becomes a worldline, every flash of light a 45° diagonal, every observer’s ‘now’ a tilted slice. On this map the twin paradox stops being a paradox: the twins simply travel different paths between the same two events, and in spacetime the straight path is the one that ages the most.</a:t>
            </a:r>
          </a:p>
          <a:p>
            <a:pPr marL="0" indent="0">
              <a:buNone/>
            </a:pPr>
            <a:r>
              <a:rPr lang="en-GB" sz="1200" dirty="0"/>
              <a:t>[Source] https://giophysics.com/chapter-52/spacetime-diagrams/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invariant interval: s² = (cΔt)² − (Δx)²</a:t>
            </a:r>
          </a:p>
          <a:p>
            <a:pPr marL="0" indent="0">
              <a:buNone/>
            </a:pPr>
            <a:r>
              <a:rPr lang="en-GB" sz="1200" dirty="0"/>
              <a:t>[In plain English] The frame-proof separation between events. Its sign is absolute: no Lorentz transformation can turn a timelike pair spacelike, which is why the causal structure is the same for every observer.</a:t>
            </a:r>
          </a:p>
          <a:p>
            <a:pPr marL="0" indent="0">
              <a:buNone/>
            </a:pPr>
            <a:r>
              <a:rPr lang="en-GB" sz="1200" dirty="0"/>
              <a:t>[Note] s² &gt; 0 timelike · = 0 lightlike · &lt; 0 spacelike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Proper time from the interval: Δτ = s/c = Δt√(1 − v²/c²)</a:t>
            </a:r>
          </a:p>
          <a:p>
            <a:pPr marL="0" indent="0">
              <a:buNone/>
            </a:pPr>
            <a:r>
              <a:rPr lang="en-GB" sz="1200" dirty="0"/>
              <a:t>[In plain English] The interval is not abstract: for timelike separations it is the time on the wristwatch that travels from one event to the other. Time dilation is just the interval read in two frames.</a:t>
            </a:r>
          </a:p>
          <a:p>
            <a:pPr marL="0" indent="0">
              <a:buNone/>
            </a:pPr>
            <a:r>
              <a:rPr lang="en-GB" sz="1200" dirty="0"/>
              <a:t>[Note] For timelike pairs, along a uniform worldline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Worldline slope: slope on the (x, ct) plane = c/v = 1/β</a:t>
            </a:r>
          </a:p>
          <a:p>
            <a:pPr marL="0" indent="0">
              <a:buNone/>
            </a:pPr>
            <a:r>
              <a:rPr lang="en-GB" sz="1200" dirty="0"/>
              <a:t>[In plain English] Steeper means slower. Nothing massive ever tilts to 45° or beyond — a worldline shallower than the light cone would need v &gt; c and would violate causality in some frame.</a:t>
            </a:r>
          </a:p>
          <a:p>
            <a:pPr marL="0" indent="0">
              <a:buNone/>
            </a:pPr>
            <a:r>
              <a:rPr lang="en-GB" sz="1200" dirty="0"/>
              <a:t>[Note] Light: 45° (slope 1) · at rest: vertical</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Twin asymmetry: τ(straight) &gt; τ(bent)</a:t>
            </a:r>
          </a:p>
          <a:p>
            <a:pPr marL="0" indent="0">
              <a:buNone/>
            </a:pPr>
            <a:r>
              <a:rPr lang="en-GB" sz="1200" dirty="0"/>
              <a:t>[In plain English] Among all worldlines connecting two events, the straight (inertial) one accumulates the most proper time — the reverse of ordinary geometry, thanks to the minus sign in s². The traveller bends; the traveller is younger.</a:t>
            </a:r>
          </a:p>
          <a:p>
            <a:pPr marL="0" indent="0">
              <a:buNone/>
            </a:pPr>
            <a:r>
              <a:rPr lang="en-GB" sz="1200" dirty="0"/>
              <a:t>[Note] Between the same two events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spacetime diagram with x across and ct up drawn to equal scales, so the two 45° light lines through event A are the true path of light; the future and past cones are labelled, the region outside them is marked elsewhere, a 0.50c worldline runs steeper than 45°, and events B and C are placed but not classified.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twin paradox is not ‘acceleration makes you age slower’ — the g-forces at the turnaround do not compress Stella’s cells. Acceleration matters only as the marker that breaks the symmetry: it tells you which twin changed frames, i.e. whose worldline is bent. The age difference itself is the difference in path length (proper time) through spacetime between the same two events — a longer or shorter journey, not a biological effect of thrust. Make the turnaround gentler and longer and the age gap barely changes; it is the shape of the path that counts.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events are separated by Δx = 600 m and Δt = 5.0 μs. Classify the interval and state whether the first event could have caused the second.</a:t>
            </a:r>
          </a:p>
          <a:p>
            <a:pPr marL="0" indent="0">
              <a:buNone/>
            </a:pPr>
            <a:r>
              <a:rPr lang="en-GB" sz="1200" dirty="0"/>
              <a:t>[Answer] Timelike (s² &gt; 0): causally connectable at 0.4c</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cΔt = 3.0 × 10⁸ × 5.0 × 10⁻⁶ = 1500 m.</a:t>
            </a:r>
          </a:p>
          <a:p>
            <a:pPr marL="0" indent="0">
              <a:buNone/>
            </a:pPr>
            <a:r>
              <a:rPr lang="en-GB" sz="1200" dirty="0"/>
              <a:t>[Step 2] s² = (1500)² − (600)² = 1.89 × 10⁶ m² &gt; 0 — timelike.</a:t>
            </a:r>
          </a:p>
          <a:p>
            <a:pPr marL="0" indent="0">
              <a:buNone/>
            </a:pPr>
            <a:r>
              <a:rPr lang="en-GB" sz="1200" dirty="0"/>
              <a:t>[Step 3] A signal at 600 ÷ 1500 = 0.4c connects them, so causation is possible, and every frame agrees on their order.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Timelike (s² &gt; 0): causally connectable at 0.4c</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On a spacetime diagram, draw (or describe) the worldlines of: a parked probe, a ship at 0.50c, and a light pulse — giving each slope on the (x, ct) plane. Where would a v &gt; c worldline lie?</a:t>
            </a:r>
          </a:p>
          <a:p>
            <a:pPr marL="0" indent="0">
              <a:buNone/>
            </a:pPr>
            <a:r>
              <a:rPr lang="en-GB" sz="1200" dirty="0"/>
              <a:t>[Answer] Vertical; slope 2; slope 1 (45°). Faster-than-light would lie below 45°, outside the cone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Time dilation &amp; proper time; Lorentz transformations &amp; the interval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Parked probe: vertical line (x constant, ct climbing) — slope infinite.</a:t>
            </a:r>
          </a:p>
          <a:p>
            <a:pPr marL="0" indent="0">
              <a:buNone/>
            </a:pPr>
            <a:r>
              <a:rPr lang="en-GB" sz="1200" dirty="0"/>
              <a:t>[Step 2] Ship at 0.50c: slope = 1/β = 2 — two units of ct per unit of x, steeper than light.</a:t>
            </a:r>
          </a:p>
          <a:p>
            <a:pPr marL="0" indent="0">
              <a:buNone/>
            </a:pPr>
            <a:r>
              <a:rPr lang="en-GB" sz="1200" dirty="0"/>
              <a:t>[Step 3] Light: slope 1, the 45° diagonal. A v &gt; c line would be shallower than 45°, outside the light cone — a spacelike direction that some frame reads as going backward in time.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Vertical; slope 2; slope 1 (45°). Faster-than-light would lie below 45°, outside the cone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Stella's rocket is rebuilt so the turnaround is a long, gentle arc instead of a violent flip — the same trip, a tenth of the g-force. What happens to the age gap?</a:t>
            </a:r>
          </a:p>
          <a:p>
            <a:pPr marL="0" indent="0">
              <a:buNone/>
            </a:pPr>
            <a:r>
              <a:rPr lang="en-GB" sz="1200" dirty="0"/>
              <a:t>[Options] A It shrinks a lot — less acceleration means less of the effect that made her younger   B It is almost unchanged — the gap is set by the shape of the whole path, not by the g-force at the corner   C It reverses, and Stella comes back older</a:t>
            </a:r>
          </a:p>
          <a:p>
            <a:pPr marL="0" indent="0">
              <a:buNone/>
            </a:pPr>
            <a:r>
              <a:rPr lang="en-GB" sz="1200" dirty="0"/>
              <a:t>[Figure] Worldlines of two twins from a shared departure to a shared reunion: Terra's runs straight up the diagram, Stella's goes out to a star 8.0 ly away and bends back at the turnaround, with a 45° reference light path drawn and neither twin's elapsed time printed.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is almost unchanged — the gap is set by the shape of the whole path, not by the g-force at the corner. Acceleration is the marker, not the mechanism. Nothing at the turnaround compresses Stella's cells; what the turnaround does is tell you which twin changed inertial frames, which is to say whose worldline is bent. The age difference is the difference in proper time along two paths between the same two events — a matter of path length through spacetime. Round off the corner and the path is barely different, so the answer is barely different.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travelling twin returns younger than the stay-at-home twin because…</a:t>
            </a:r>
          </a:p>
          <a:p>
            <a:pPr marL="0" indent="0">
              <a:buNone/>
            </a:pPr>
            <a:r>
              <a:rPr lang="en-GB" sz="1200" dirty="0"/>
              <a:t>[Options] A The acceleration at turnaround physically slows her metabolism   B The situation is not symmetric — she changed inertial frames, and her bent worldline holds less proper time   C Time dilation applies only to objects in spaceships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travelling twin returns younger than the stay-at-home twin because…</a:t>
            </a:r>
          </a:p>
          <a:p>
            <a:pPr marL="0" indent="0">
              <a:buNone/>
            </a:pPr>
            <a:r>
              <a:rPr lang="en-GB" sz="1200" dirty="0"/>
              <a:t>[Option by option] A: This treats the g-forces as the cause, and they are only the signpost. Round the turnaround into a gentle arc and the age gap barely moves; make it instantaneous and the gap is the same. Thrust does not age a body — path length does.  B: Correct. Between one pair of events the straight worldline accumulates the most proper time, and Stella's is bent, so she logs fewer years. Once they are reunited both twins agree about it: there is no frame in which she is the older one.  C: Spaceships have nothing to do with it. Time dilation is measured on muons in the atmosphere, on caesium clocks flown in airliners, and on GPS satellites every day — the requirement is relative motion, not a vehicle.</a:t>
            </a:r>
          </a:p>
          <a:p>
            <a:pPr marL="0" indent="0">
              <a:buNone/>
            </a:pPr>
            <a:r>
              <a:rPr lang="en-GB" sz="1200" dirty="0"/>
              <a:t>[Answer] B — The situation is not symmetric — she changed inertial frames, and her bent worldline holds less proper time</a:t>
            </a:r>
          </a:p>
          <a:p>
            <a:pPr marL="0" indent="0">
              <a:buNone/>
            </a:pPr>
            <a:r>
              <a:rPr lang="en-GB" sz="1200" dirty="0"/>
              <a:t>[Why] Between the same two events the straight worldline accumulates the most proper time. The traveller’s path is bent — the turnaround marks the asymmetry — so her clock, and her body, log fewer years. Both twins agree once reunited.</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Stella travels to a star 8.0 ly away at 0.80c and returns at the same speed. Find each twin’s elapsed time, and explain — via her simultaneity slices — where Terra’s ‘missing years’ go for Stella.</a:t>
            </a:r>
          </a:p>
          <a:p>
            <a:pPr marL="0" indent="0">
              <a:buNone/>
            </a:pPr>
            <a:r>
              <a:rPr lang="en-GB" sz="1200" dirty="0"/>
              <a:t>[Answer] Terra 20 y, Stella 12 y; the turnaround sweeps Stella’s ‘now’ across ~13 Earth years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Terra: each leg takes 8.0 ÷ 0.80 = 10 y, so 20 years total. γ = 1/√(1 − 0.64) = 5/3.</a:t>
            </a:r>
          </a:p>
          <a:p>
            <a:pPr marL="0" indent="0">
              <a:buNone/>
            </a:pPr>
            <a:r>
              <a:rPr lang="en-GB" sz="1200" dirty="0"/>
              <a:t>[Step 2] Stella: τ = 20 ÷ γ = 12 years (6 per leg). She returns 8 years younger — both agree, standing face to face.</a:t>
            </a:r>
          </a:p>
          <a:p>
            <a:pPr marL="0" indent="0">
              <a:buNone/>
            </a:pPr>
            <a:r>
              <a:rPr lang="en-GB" sz="1200" dirty="0"/>
              <a:t>[Step 3] Outbound, Stella’s ‘now’ at the star maps to Terra’s year ≈ 3.6; just after the turnaround, her new frame’s ‘now’ maps to Terra’s year ≈ 16.4. The swing of the simultaneity slice at the turnaround accounts for the years her naive ‘Terra ages slowly’ bookkeeping seemed to lose.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Terra 20 y, Stella 12 y; the turnaround sweeps Stella’s ‘now’ across ~13 Earth years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events are separated by Δx = 4.0 light-seconds and Δt = 2.0 s (spacelike). Find the frame speed at which they are simultaneous, state what faster frames measure, and use the result to argue why faster-than-light signalling breaks causality.</a:t>
            </a:r>
          </a:p>
          <a:p>
            <a:pPr marL="0" indent="0">
              <a:buNone/>
            </a:pPr>
            <a:r>
              <a:rPr lang="en-GB" sz="1200" dirty="0"/>
              <a:t>[Answer] Simultaneous at 0.50c; order reverses beyond it — so faster-than-light signals would let effects precede causes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Stella flies to a star and back; Terra stays home. Each one measures the other's clock running slow. So who is actually younger when they shake hands? The situation looks perfectly symmetric while they are apart — that is what time dilation being mutual means. But only one of them is standing on Earth at the end of it, and only one age can be written on each birth certificate.</a:t>
            </a:r>
          </a:p>
          <a:p>
            <a:pPr marL="0" indent="0">
              <a:buNone/>
            </a:pPr>
            <a:r>
              <a:rPr lang="en-GB" sz="1200" dirty="0"/>
              <a:t>[Answer] Stella. The symmetry is real only while both are cruising inertially, and Stella is not: she turns round. Between the same two events — departure and reunion — the straight worldline holds the most proper time, and hers is bent. At 0.80c to a star 8.0 ly away, Terra logs 20 years and Stella 12.</a:t>
            </a:r>
          </a:p>
          <a:p>
            <a:pPr marL="0" indent="0">
              <a:buNone/>
            </a:pPr>
            <a:r>
              <a:rPr lang="en-GB" sz="1200" dirty="0"/>
              <a:t>[Figure] Worldlines of two twins from a shared departure to a shared reunion: Terra's runs straight up the diagram, Stella's goes out to a star 8.0 ly away and bends back at the turnaround, with a 45° reference light path drawn and neither twin's elapsed time printed.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From Δt′ = γ(Δt − vΔx/c²) = 0: v/c = cΔt/Δx = 2.0 ÷ 4.0 = 0.50. At v = 0.5c the events are simultaneous.</a:t>
            </a:r>
          </a:p>
          <a:p>
            <a:pPr marL="0" indent="0">
              <a:buNone/>
            </a:pPr>
            <a:r>
              <a:rPr lang="en-GB" sz="1200" dirty="0"/>
              <a:t>[Step 2] For v &gt; 0.5c the sign of Δt′ flips: the ‘second’ event happens first. Spacelike order is frame-negotiable — harmless, since nothing sub-luminal links them.</a:t>
            </a:r>
          </a:p>
          <a:p>
            <a:pPr marL="0" indent="0">
              <a:buNone/>
            </a:pPr>
            <a:r>
              <a:rPr lang="en-GB" sz="1200" dirty="0"/>
              <a:t>[Step 3] Now let a device send a signal along that spacelike separation (an effective 2c). In the v &gt; 0.5c frame the reply arrives before the request was sent; chain two such devices in relative motion and you can signal into your own past. Keeping cause before effect in every frame requires that no signal leaves the light cone.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Simultaneous at 0.50c; order reverses beyond it — so faster-than-light signals would let effects precede causes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https://giophysics.com/chapter-52/presentation/?lesson=spacetime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On a spacetime diagram (x across, ct up), light travels at 45° and worldlines of massive objects are steeper; the invariant interval s² = (cΔt)² − (Δx)² classifies event pairs as timelike, lightlike, or spacelike, and only timelike or lightlike pairs can be cause and effect. The travelling twin ages less because her bent worldline has less proper time than the straight one.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supernova 1000 ly away seen tonight sits on your past light cone: it can affect you (photons just did). Anything happening ‘tonight’ at that star — spacelike separation — cannot touch you for another 1000 years, and frames even disagree on whether it has happened yet.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spacetime diagram plots ct vertically against x horizontally, so light always travels at 45° and slower objects trace steeper worldlines. The light cone through an event splits spacetime absolutely: the timelike interior (s² &gt; 0, reachable below c — causally connected), the lightlike surface (s² = 0), and the spacelike exterior (s² &lt; 0, needing faster-than-light travel — causally cut off). The interval s² = (cΔt)² − (Δx)² is frame-invariant, and for timelike separations s/c is exactly the proper time a clock ticks travelling between the events. A moving observer’s axes tilt inward on the diagram — their ‘now’ slices are not horizontal — which is simultaneity’s relativity drawn as a picture, and why the time-order of spacelike events is negotiable while timelike order is absolute: causality survives because no signal exits the cone. The twin paradox: the traveller’s worldline is bent at the turnaround while the stay-home twin’s is straight. ‘Each sees the other’s clock run slow’ is symmetric only between inertial frames — the traveller occupies two different frames, and at the turnaround her ‘now’ slice sweeps years of Earth time. Between fixed events, the straight worldline has the longest proper time: the stay-home twin genuinely ages more, and both twins agree on it when they reunite.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parked object draws a vertical worldline: time passes, position holds. A cruise at 0.5c is a line of slope 2; a photon, slope 1 exactly. A moving observer’s time axis is their own worldline, and their x-axis — the set of events they call ‘now’ — tilts up by the same angle, scissoring toward the light cone as v grows. Two events on a horizontal line are simultaneous for the ground; the tilted observer’s simultaneity line disagrees. Lesson 27.2, in one picture.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Could event A cause event B? Only if a signal at speed ≤ c connects them: B must sit inside or on A’s future light cone, s² ≥ 0. For such pairs every frame agrees A precedes B — the order of timelike events is absolute. Spacelike pairs are different: frames disagree on which came first, and that is harmless precisely because no influence can pass between them. This is also the argument against faster-than-light signalling: a super-luminal message travels a spacelike line, and some legitimate frame sees it arrive before it was sent — effect before cause, replies before questions.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Stella flies to a star at 0.8c and returns; Terra stays. The false symmetry — ‘each sees the other aging slowly, so the situation is identical’ — fails because Stella does not stay in one inertial frame: she decelerates, turns, and re-accelerates. On the diagram Terra’s worldline is straight between departure and reunion; Stella’s is bent. During the turnaround, Stella’s ‘now’ slice swings from far in Terra’s past to far in Terra’s future, absorbing the missing years without Terra experiencing anything unusual. The interval arithmetic is blunt: for an 8 ly star at 0.8c, Terra ages 20 years, Stella √(1 − 0.64) × 20 = 12. They meet, compare — no ambiguity survives a reunion at the same events.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2/presentation/?lesson=spacetim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52/time-dilation/" TargetMode="External"/><Relationship Id="rId4" Type="http://schemas.openxmlformats.org/officeDocument/2006/relationships/hyperlink" Target="https://giophysics.com/chapter-52/lorentz-transformation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52/presentation/?lesson=spacetim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2/presentation/?lesson=spacetim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2/relativity-calculus/" TargetMode="External"/><Relationship Id="rId4" Type="http://schemas.openxmlformats.org/officeDocument/2006/relationships/hyperlink" Target="https://giophysics.com/chapter-52/spacetime-diagrams/" TargetMode="External"/><Relationship Id="rId5" Type="http://schemas.openxmlformats.org/officeDocument/2006/relationships/hyperlink" Target="https://giophysics.com/chapter-52/presentation/?lesson=spacetime" TargetMode="External"/><Relationship Id="rId6" Type="http://schemas.openxmlformats.org/officeDocument/2006/relationships/hyperlink" Target="https://giophysics.com/chapter-52/" TargetMode="External"/><Relationship Id="rId7" Type="http://schemas.openxmlformats.org/officeDocument/2006/relationships/hyperlink" Target="https://giophysics.com/downloads/52-5-spacetime-diagram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27 · Galilean &amp; Special Relativity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Draw time upward and the paradoxes untangle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Spacetime Diagrams &amp; the Twin Paradox</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Plot position across and time (as ct) upward, and every object becomes a worldline, every flash of light a 45° diagonal, every observer’s ‘now’ a tilted slice. On this map the twin paradox stops being a paradox: the twins simply travel different paths between the same two events, and in spacetime the straight path is the one that ages the most.</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Galilean &amp; Special Relativity</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41.5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https://giophysics.com/chapter-52/spacetime-diagrams/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invariant interval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s² = (cΔt)² − (Δx)²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s² &gt; 0 timelike · = 0 lightlike · &lt; 0 spacelike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frame-proof separation between events. Its sign is absolute: no Lorentz transformation can turn a timelike pair spacelike, which is why the causal structure is the same for every observer.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Proper time from the interval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Δτ = s/c = Δt√(1 − v²/c²)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timelike pairs, along a uniform worldline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interval is not abstract: for timelike separations it is the time on the wristwatch that travels from one event to the other. Time dilation is just the interval read in two frames.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Worldline slope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slope on the (x, ct) plane = c/v = 1/β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45° (slope 1) · at rest: vertical</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Steeper means slower. Nothing massive ever tilts to 45° or beyond — a worldline shallower than the light cone would need v &gt; c and would violate causality in some frame.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Twin asymmetry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τ(straight) &gt; τ(bent)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Between the same two events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Among all worldlines connecting two events, the straight (inertial) one accumulates the most proper time — the reverse of ordinary geometry, thanks to the minus sign in s². The traveller bends; the traveller is younger.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light cone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442716" y="1854200"/>
            <a:ext cx="5306568" cy="3402330"/>
          </a:xfrm>
          <a:prstGeom prst="rect">
            <a:avLst/>
          </a:prstGeom>
          <a:solidFill>
            <a:srgbClr val="FFFFFF"/>
          </a:solidFill>
          <a:ln w="9525">
            <a:solidFill>
              <a:srgbClr val="C6C8BB"/>
            </a:solidFill>
          </a:ln>
        </p:spPr>
      </p:sp>
      <p:pic>
        <p:nvPicPr>
          <p:cNvPr id="7" name="A spacetime diagram with x across and ct up drawn to equal scales, so the two 45° light lines through event A are the true path of light; the future and past cones are labelled, the region outside them is marked elsewhere, a 0.50c worldline runs steeper than 45°, and events B and C are placed but not classified." descr="A spacetime diagram with x across and ct up drawn to equal scales, so the two 45° light lines through event A are the true path of light; the future and past cones are labelled, the region outside them is marked elsewhere, a 0.50c worldline runs steeper than 45°, and events B and C are placed but not classified."/>
          <p:cNvPicPr>
            <a:picLocks noChangeAspect="1"/>
          </p:cNvPicPr>
          <p:nvPr/>
        </p:nvPicPr>
        <p:blipFill>
          <a:blip r:embed="rId3"/>
          <a:stretch>
            <a:fillRect/>
          </a:stretch>
        </p:blipFill>
        <p:spPr>
          <a:xfrm>
            <a:off x="3557016" y="1968500"/>
            <a:ext cx="507796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spacetime diagram with x across and ct up drawn to equal scales, so the two 45° light lines through event A are the true path of light; the future and past cones are labelled, the region outside them is marked elsewhere, a 0.50c worldline runs steeper than 45°, and events B and C are placed but not classified.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twin paradox is not ‘acceleration makes you age slower’ — the g-forces at the turnaround do not compress Stella’s cells. Acceleration matters only as the marker that breaks the symmetry: it tells you which twin changed frames, i.e. whose worldline is bent.</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age difference itself is the difference in path length (proper time) through spacetime between the same two events — a longer or shorter journey, not a biological effect of thrust. Make the turnaround gentler and longer and the age gap barely changes; it is the shape of the path that counts.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events are separated by Δx = 600 m and Δt = 5.0 μs. Classify the interval and state whether the first event could have caused the second.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events are separated by Δx = 600 m and Δt = 5.0 μs. Classify the interval and state whether the first event could have caused the second.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cΔt = 3.0 × 10⁸ × 5.0 × 10⁻⁶ = 1500 m.</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s² = (1500)² − (600)² = 1.89 × 10⁶ m² &gt; 0 — timelike.</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signal at 600 ÷ 1500 = 0.4c connects them, so causation is possible, and every frame agrees on their order.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Timelike (s² &gt; 0): causally connectable at 0.4c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SPACETIME DIAGRAMS &amp; THE TWIN PARADOX</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Spacetime Diagrams &amp; the Twin Paradox.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On a spacetime diagram, draw (or describe) the worldlines of: a parked probe, a ship at 0.50c, and a light pulse — giving each slope on the (x, ct) plane. Where would a v &gt; c worldline lie?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Time dilation &amp; proper time</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https://giophysics.com/chapter-52/time-dilation/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Lorentz transformations &amp; the interval</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https://giophysics.com/chapter-52/lorentz-transformations/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 a spacetime diagram, draw (or describe) the worldlines of: a parked probe, a ship at 0.50c, and a light pulse — giving each slope on the (x, ct) plane. Where would a v &gt; c worldline lie?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Parked probe: vertical line (x constant, ct climbing) — slope infinite.</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Ship at 0.50c: slope = 1/β = 2 — two units of ct per unit of x, steeper than light.</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slope 1, the 45° diagonal. A v &gt; c line would be shallower than 45°, outside the light cone — a spacelike direction that some frame reads as going backward in time.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Vertical; slope 2; slope 1 (45°). Faster-than-light would lie below 45°, outside the cone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SPACETIME DIAGRAMS &amp; THE TWIN PARADOX</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Spacetime Diagrams &amp; the Twin Paradox.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Stella's rocket is rebuilt so the turnaround is a long, gentle arc instead of a violent flip — the same trip, a tenth of the g-force. What happens to the age gap?</a:t>
            </a:r>
          </a:p>
        </p:txBody>
      </p:sp>
      <p:sp>
        <p:nvSpPr>
          <p:cNvPr id="7" name="text"/>
          <p:cNvSpPr txBox="1"/>
          <p:nvPr/>
        </p:nvSpPr>
        <p:spPr>
          <a:xfrm>
            <a:off x="558800" y="32613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shrinks a lot — less acceleration means less of the effect that made her younger</a:t>
            </a:r>
          </a:p>
        </p:txBody>
      </p:sp>
      <p:sp>
        <p:nvSpPr>
          <p:cNvPr id="8" name="text"/>
          <p:cNvSpPr txBox="1"/>
          <p:nvPr/>
        </p:nvSpPr>
        <p:spPr>
          <a:xfrm>
            <a:off x="558800" y="38074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is almost unchanged — the gap is set by the shape of the whole path, not by the g-force at the corner</a:t>
            </a:r>
          </a:p>
        </p:txBody>
      </p:sp>
      <p:sp>
        <p:nvSpPr>
          <p:cNvPr id="9" name="text"/>
          <p:cNvSpPr txBox="1"/>
          <p:nvPr/>
        </p:nvSpPr>
        <p:spPr>
          <a:xfrm>
            <a:off x="558800" y="43535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reverses, and Stella comes back older</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Worldlines of two twins from a shared departure to a shared reunion: Terra's runs straight up the diagram, Stella's goes out to a star 8.0 ly away and bends back at the turnaround, with a 45° reference light path drawn and neither twin's elapsed time printed." descr="Worldlines of two twins from a shared departure to a shared reunion: Terra's runs straight up the diagram, Stella's goes out to a star 8.0 ly away and bends back at the turnaround, with a 45° reference light path drawn and neither twin's elapsed time printed."/>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Worldlines of two twins from a shared departure to a shared reunion: Terra's runs straight up the diagram, Stella's goes out to a star 8.0 ly away and bends back at the turnaround, with a 45° reference light path drawn and neither twin's elapsed time printed.</a:t>
            </a:r>
          </a:p>
        </p:txBody>
      </p:sp>
      <p:sp>
        <p:nvSpPr>
          <p:cNvPr id="13"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is almost unchanged — the gap is set by the shape of the whole path, not by the g-force at the corner</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Acceleration is the marker, not the mechanism. Nothing at the turnaround compresses Stella's cells; what the turnaround does is tell you which twin changed inertial frames, which is to say whose worldline is bent. The age difference is the difference in proper time along two paths between the same two events — a matter of path length through spacetime. Round off the corner and the path is barely different, so the answer is barely different.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SPACETIME DIAGRAMS &amp; THE TWIN PARADOX</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Spacetime Diagrams &amp; the Twin Paradox.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travelling twin returns younger than the stay-at-home twin because…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acceleration at turnaround physically slows her metabolism</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situation is not symmetric — she changed inertial frames, and her bent worldline holds less proper time</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Time dilation applies only to objects in spaceships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72644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The situation is not symmetric — she changed inertial frames, and her bent worldline holds less proper time</a:t>
            </a:r>
          </a:p>
        </p:txBody>
      </p:sp>
      <p:sp>
        <p:nvSpPr>
          <p:cNvPr id="7" name="text"/>
          <p:cNvSpPr txBox="1"/>
          <p:nvPr/>
        </p:nvSpPr>
        <p:spPr>
          <a:xfrm>
            <a:off x="558800" y="28346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0422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Between the same two events the straight worldline accumulates the most proper time. The traveller’s path is bent — the turnaround marks the asymmetry — so her clock, and her body, log fewer years. Both twins agree once reunited.</a:t>
            </a:r>
          </a:p>
        </p:txBody>
      </p:sp>
      <p:sp>
        <p:nvSpPr>
          <p:cNvPr id="9" name="text"/>
          <p:cNvSpPr txBox="1"/>
          <p:nvPr/>
        </p:nvSpPr>
        <p:spPr>
          <a:xfrm>
            <a:off x="558800" y="36569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8646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treats the g-forces as the cause, and they are only the signpost. Round the turnaround into a gentle arc and the age gap barely moves; make it instantaneous and the gap is the same. Thrust does not age a body — path length does.</a:t>
            </a:r>
          </a:p>
        </p:txBody>
      </p:sp>
      <p:sp>
        <p:nvSpPr>
          <p:cNvPr id="11" name="text"/>
          <p:cNvSpPr txBox="1"/>
          <p:nvPr/>
        </p:nvSpPr>
        <p:spPr>
          <a:xfrm>
            <a:off x="558800" y="44716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Between one pair of events the straight worldline accumulates the most proper time, and Stella's is bent, so she logs fewer years. Once they are reunited both twins agree about it: there is no frame in which she is the older one.</a:t>
            </a:r>
          </a:p>
        </p:txBody>
      </p:sp>
      <p:sp>
        <p:nvSpPr>
          <p:cNvPr id="12" name="text"/>
          <p:cNvSpPr txBox="1"/>
          <p:nvPr/>
        </p:nvSpPr>
        <p:spPr>
          <a:xfrm>
            <a:off x="558800" y="496443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Spaceships have nothing to do with it. Time dilation is measured on muons in the atmosphere, on caesium clocks flown in airliners, and on GPS satellites every day — the requirement is relative motion, not a vehicle.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SPACETIME DIAGRAMS &amp; THE TWIN PARADOX</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Spacetime Diagrams &amp; the Twin Paradox.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Stella travels to a star 8.0 ly away at 0.80c and returns at the same speed. Find each twin’s elapsed time, and explain — via her simultaneity slices — where Terra’s ‘missing years’ go for Stella.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54544"/>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Stella travels to a star 8.0 ly away at 0.80c and returns at the same speed. Find each twin’s elapsed time, and explain — via her simultaneity slices — where Terra’s ‘missing years’ go for Stella.</a:t>
            </a:r>
          </a:p>
        </p:txBody>
      </p:sp>
      <p:sp>
        <p:nvSpPr>
          <p:cNvPr id="9" name="step-number"/>
          <p:cNvSpPr txBox="1"/>
          <p:nvPr/>
        </p:nvSpPr>
        <p:spPr>
          <a:xfrm>
            <a:off x="558800" y="327049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7049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Terra: each leg takes 8.0 ÷ 0.80 = 10 y, so 20 years total. γ = 1/√(1 − 0.64) = 5/3.</a:t>
            </a:r>
          </a:p>
        </p:txBody>
      </p:sp>
      <p:sp>
        <p:nvSpPr>
          <p:cNvPr id="11" name="step-number"/>
          <p:cNvSpPr txBox="1"/>
          <p:nvPr/>
        </p:nvSpPr>
        <p:spPr>
          <a:xfrm>
            <a:off x="558800" y="366419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6419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Stella: τ = 20 ÷ γ = 12 years (6 per leg). She returns 8 years younger — both agree, standing face to face.</a:t>
            </a:r>
          </a:p>
        </p:txBody>
      </p:sp>
      <p:sp>
        <p:nvSpPr>
          <p:cNvPr id="13" name="step-number"/>
          <p:cNvSpPr txBox="1"/>
          <p:nvPr/>
        </p:nvSpPr>
        <p:spPr>
          <a:xfrm>
            <a:off x="558800" y="4057894"/>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57894"/>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Outbound, Stella’s ‘now’ at the star maps to Terra’s year ≈ 3.6; just after the turnaround, her new frame’s ‘now’ maps to Terra’s year ≈ 16.4. The swing of the simultaneity slice at the turnaround accounts for the years her naive ‘Terra ages slowly’ bookkeeping seemed to lose.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Terra 20 y, Stella 12 y; the turnaround sweeps Stella’s ‘now’ across ~13 Earth years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SPACETIME DIAGRAMS &amp; THE TWIN PARADOX</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Spacetime Diagrams &amp; the Twin Paradox.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events are separated by Δx = 4.0 light-seconds and Δt = 2.0 s (spacelike). Find the frame speed at which they are simultaneous, state what faster frames measure, and use the result to argue why faster-than-light signalling breaks causality.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900" b="1" i="0" dirty="0">
                <a:solidFill>
                  <a:srgbClr val="102E29"/>
                </a:solidFill>
                <a:latin typeface="Arial"/>
                <a:cs typeface="Arial"/>
              </a:rPr>
              <a:t>Stella flies to a star and back; Terra stays home. Each one measures the other's clock running slow. So who is actually younger when they shake hands?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situation looks perfectly symmetric while they are apart — that is what time dilation being mutual means. But only one of them is standing on Earth at the end of it, and only one age can be written on each birth certificate.</a:t>
            </a:r>
          </a:p>
        </p:txBody>
      </p:sp>
      <p:sp>
        <p:nvSpPr>
          <p:cNvPr id="7" name="text"/>
          <p:cNvSpPr txBox="1"/>
          <p:nvPr/>
        </p:nvSpPr>
        <p:spPr>
          <a:xfrm>
            <a:off x="558800" y="343535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4299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Stella. The symmetry is real only while both are cruising inertially, and Stella is not: she turns round. Between the same two events — departure and reunion — the straight worldline holds the most proper time, and hers is bent. At 0.80c to a star 8.0 ly away, Terra logs 20 years and Stella 12.</a:t>
            </a:r>
          </a:p>
        </p:txBody>
      </p:sp>
      <p:sp>
        <p:nvSpPr>
          <p:cNvPr id="9" name="panel"/>
          <p:cNvSpPr/>
          <p:nvPr/>
        </p:nvSpPr>
        <p:spPr>
          <a:xfrm>
            <a:off x="7010400" y="1854200"/>
            <a:ext cx="4622800" cy="2974975"/>
          </a:xfrm>
          <a:prstGeom prst="rect">
            <a:avLst/>
          </a:prstGeom>
          <a:solidFill>
            <a:srgbClr val="FFFFFF"/>
          </a:solidFill>
          <a:ln w="9525">
            <a:solidFill>
              <a:srgbClr val="C6C8BB"/>
            </a:solidFill>
          </a:ln>
        </p:spPr>
      </p:sp>
      <p:pic>
        <p:nvPicPr>
          <p:cNvPr id="10" name="Worldlines of two twins from a shared departure to a shared reunion: Terra's runs straight up the diagram, Stella's goes out to a star 8.0 ly away and bends back at the turnaround, with a 45° reference light path drawn and neither twin's elapsed time printed." descr="Worldlines of two twins from a shared departure to a shared reunion: Terra's runs straight up the diagram, Stella's goes out to a star 8.0 ly away and bends back at the turnaround, with a 45° reference light path drawn and neither twin's elapsed time printed."/>
          <p:cNvPicPr>
            <a:picLocks noChangeAspect="1"/>
          </p:cNvPicPr>
          <p:nvPr/>
        </p:nvPicPr>
        <p:blipFill>
          <a:blip r:embed="rId3"/>
          <a:stretch>
            <a:fillRect/>
          </a:stretch>
        </p:blipFill>
        <p:spPr>
          <a:xfrm>
            <a:off x="7124700" y="1968500"/>
            <a:ext cx="4394200" cy="2746375"/>
          </a:xfrm>
          <a:prstGeom prst="rect">
            <a:avLst/>
          </a:prstGeom>
        </p:spPr>
      </p:pic>
      <p:sp>
        <p:nvSpPr>
          <p:cNvPr id="11"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Worldlines of two twins from a shared departure to a shared reunion: Terra's runs straight up the diagram, Stella's goes out to a star 8.0 ly away and bends back at the turnaround, with a 45° reference light path drawn and neither twin's elapsed time printed.</a:t>
            </a:r>
          </a:p>
        </p:txBody>
      </p:sp>
      <p:sp>
        <p:nvSpPr>
          <p:cNvPr id="12"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078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events are separated by Δx = 4.0 light-seconds and Δt = 2.0 s (spacelike). Find the frame speed at which they are simultaneous, state what faster frames measure, and use the result to argue why faster-than-light signalling breaks causality.</a:t>
            </a:r>
          </a:p>
        </p:txBody>
      </p:sp>
      <p:sp>
        <p:nvSpPr>
          <p:cNvPr id="9" name="step-number"/>
          <p:cNvSpPr txBox="1"/>
          <p:nvPr/>
        </p:nvSpPr>
        <p:spPr>
          <a:xfrm>
            <a:off x="558800" y="319673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9673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From Δt′ = γ(Δt − vΔx/c²) = 0: v/c = cΔt/Δx = 2.0 ÷ 4.0 = 0.50. At v = 0.5c the events are simultaneous.</a:t>
            </a:r>
          </a:p>
        </p:txBody>
      </p:sp>
      <p:sp>
        <p:nvSpPr>
          <p:cNvPr id="11" name="step-number"/>
          <p:cNvSpPr txBox="1"/>
          <p:nvPr/>
        </p:nvSpPr>
        <p:spPr>
          <a:xfrm>
            <a:off x="558800" y="3590437"/>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0437"/>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v &gt; 0.5c the sign of Δt′ flips: the ‘second’ event happens first. Spacelike order is frame-negotiable — harmless, since nothing sub-luminal links them.</a:t>
            </a:r>
          </a:p>
        </p:txBody>
      </p:sp>
      <p:sp>
        <p:nvSpPr>
          <p:cNvPr id="13" name="step-number"/>
          <p:cNvSpPr txBox="1"/>
          <p:nvPr/>
        </p:nvSpPr>
        <p:spPr>
          <a:xfrm>
            <a:off x="558800" y="4175907"/>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75907"/>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Now let a device send a signal along that spacelike separation (an effective 2c). In the v &gt; 0.5c frame the reply arrives before the request was sent; chain two such devices in relative motion and you can signal into your own past. Keeping cause before effect in every frame requires that no signal leaves the light cone.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2922954"/>
            <a:ext cx="11074400" cy="138684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Simultaneous at 0.50c; order reverses beyond it — so faster-than-light signals would let effects precede causes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SPACETIME DIAGRAMS &amp; THE TWIN PARADOX</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Spacetime Diagrams &amp; the Twin Paradox.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GALILEAN &amp; SPECIAL RELATIVITY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27.6 Relativity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https://giophysics.com/chapter-52/relativity-calculus/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https://giophysics.com/chapter-52/spacetime-diagrams/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https://giophysics.com/chapter-52/presentation/?lesson=spacetime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Galilean &amp; Special Relativity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https://giophysics.com/downloads/52-5-spacetime-diagrams.pdf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34671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On a spacetime diagram (x across, ct up), light travels at 45° and worldlines of massive objects are steeper; the invariant interval s² = (cΔt)² − (Δx)² classifies event pairs as timelike, lightlike, or spacelike, and only timelike or lightlike pairs can be cause and effect. The travelling twin ages less because her bent worldline has less proper time than the straight one.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supernova 1000 ly away seen tonight sits on your past light cone: it can affect you (photons just did). Anything happening ‘tonight’ at that star — spacelike separation — cannot touch you for another 1000 years, and frames even disagree on whether it has happened yet.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Draw time upward and the paradoxes untangle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5849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spacetime diagram plots ct vertically against x horizontally, so light always travels at 45° and slower objects trace steeper worldlines. The light cone through an event splits spacetime absolutely: the timelike interior (s² &gt; 0, reachable below c — causally connected), the lightlike surface (s² = 0), and the spacelike exterior (s² &lt; 0, needing faster-than-light travel — causally cut off). The interval s² = (cΔt)² − (Δx)² is frame-invariant, and for timelike separations s/c is exactly the proper time a clock ticks travelling between the events.</a:t>
            </a:r>
          </a:p>
        </p:txBody>
      </p:sp>
      <p:sp>
        <p:nvSpPr>
          <p:cNvPr id="7" name="text"/>
          <p:cNvSpPr txBox="1"/>
          <p:nvPr/>
        </p:nvSpPr>
        <p:spPr>
          <a:xfrm>
            <a:off x="558800" y="3604260"/>
            <a:ext cx="11074400" cy="16179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moving observer’s axes tilt inward on the diagram — their ‘now’ slices are not horizontal — which is simultaneity’s relativity drawn as a picture, and why the time-order of spacelike events is negotiable while timelike order is absolute: causality survives because no signal exits the cone. The twin paradox: the traveller’s worldline is bent at the turnaround while the stay-home twin’s is straight. ‘Each sees the other’s clock run slow’ is symmetric only between inertial frames — the traveller occupies two different frames, and at the turnaround her ‘now’ slice sweeps years of Earth time. Between fixed events, the straight worldline has the longest proper time: the stay-home twin genuinely ages more, and both twins agree on it when they reunite.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the map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parked object draws a vertical worldline: time passes, position holds. A cruise at 0.5c is a line of slope 2; a photon, slope 1 exactly. A moving observer’s time axis is their own worldline, and their x-axis — the set of events they call ‘now’ — tilts up by the same angle, scissoring toward the light cone as v grows.</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events on a horizontal line are simultaneous for the ground; the tilted observer’s simultaneity line disagrees. Lesson 27.2, in one picture.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Causality lives in the cone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Could event A cause event B? Only if a signal at speed ≤ c connects them: B must sit inside or on A’s future light cone, s² ≥ 0. For such pairs every frame agrees A precedes B — the order of timelike events is absolute.</a:t>
            </a:r>
          </a:p>
        </p:txBody>
      </p:sp>
      <p:sp>
        <p:nvSpPr>
          <p:cNvPr id="7" name="text"/>
          <p:cNvSpPr txBox="1"/>
          <p:nvPr/>
        </p:nvSpPr>
        <p:spPr>
          <a:xfrm>
            <a:off x="558800" y="355814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Spacelike pairs are different: frames disagree on which came first, and that is harmless precisely because no influence can pass between them. This is also the argument against faster-than-light signalling: a super-luminal message travels a spacelike line, and some legitimate frame sees it arrive before it was sent — effect before cause, replies before questions.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twin paradox, resolved properly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8545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Stella flies to a star at 0.8c and returns; Terra stays. The false symmetry — ‘each sees the other aging slowly, so the situation is identical’ — fails because Stella does not stay in one inertial frame: she decelerates, turns, and re-accelerates. On the diagram Terra’s worldline is straight between departure and reunion; Stella’s is bent.</a:t>
            </a:r>
          </a:p>
        </p:txBody>
      </p:sp>
      <p:sp>
        <p:nvSpPr>
          <p:cNvPr id="7" name="text"/>
          <p:cNvSpPr txBox="1"/>
          <p:nvPr/>
        </p:nvSpPr>
        <p:spPr>
          <a:xfrm>
            <a:off x="558800" y="370038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During the turnaround, Stella’s ‘now’ slice swings from far in Terra’s past to far in Terra’s future, absorbing the missing years without Terra experiencing anything unusual. The interval arithmetic is blunt: for an 8 ly star at 0.8c, Terra ages 20 years, Stella √(1 − 0.64) × 20 = 12. They meet, compare — no ambiguity survives a reunion at the same events.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SPACETIME DIAGRAMS &amp; THE TWIN PARADOX</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Spacetime Diagrams &amp; the Twin Paradox.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Galilean &amp; Special Relativity — Spacetime Diagrams &amp; the Twin Paradox</dc:title>
  <dc:subject>Galilean &amp; Special Relativity</dc:subject>
  <dc:creator>GioPhysics</dc:creator>
  <cp:keywords>lesson, Galilean &amp; Special Relativity, chapter-52,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