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notesMaster" Target="notesMasters/notesMaster1.xml"/><Relationship Id="rId3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Space &amp; Stars Physics — Astrophysics Calculus. Lesson 6 of 6.</a:t>
            </a:r>
          </a:p>
          <a:p>
            <a:pPr marL="0" indent="0">
              <a:buNone/>
            </a:pPr>
            <a:r>
              <a:rPr lang="en-GB" sz="1200" dirty="0"/>
              <a:t>[Intro] Everything in this chapter so far can be derived, not memorised. Kepler’s harmonic law falls out of equating two forces. Escape velocity is one integral. The age of the universe is a division. And setting escape velocity equal to c hands you — with suspiciously little effort — the radius of a black hole.</a:t>
            </a:r>
          </a:p>
          <a:p>
            <a:pPr marL="0" indent="0">
              <a:buNone/>
            </a:pPr>
            <a:r>
              <a:rPr lang="en-GB" sz="1200" dirty="0"/>
              <a:t>[Source] https://giophysics.com/chapter-53/astro-calculus/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Kepler’s third law, derived: T² = 4π²r³/GM</a:t>
            </a:r>
          </a:p>
          <a:p>
            <a:pPr marL="0" indent="0">
              <a:buNone/>
            </a:pPr>
            <a:r>
              <a:rPr lang="en-GB" sz="1200" dirty="0"/>
              <a:t>[In plain English] The orbiting mass m cancels — the law holds for planets, comets, and pebbles alike. Measure any r and T pair and the central mass M is yours: this is how every mass in astronomy is weighed.</a:t>
            </a:r>
          </a:p>
          <a:p>
            <a:pPr marL="0" indent="0">
              <a:buNone/>
            </a:pPr>
            <a:r>
              <a:rPr lang="en-GB" sz="1200" dirty="0"/>
              <a:t>[Note] From GMm/r² = mv²/r with v = 2πr/T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Escape velocity: v_esc = √(2GM/R)</a:t>
            </a:r>
          </a:p>
          <a:p>
            <a:pPr marL="0" indent="0">
              <a:buNone/>
            </a:pPr>
            <a:r>
              <a:rPr lang="en-GB" sz="1200" dirty="0"/>
              <a:t>[In plain English] The integral totals the work of the climb to infinity against a force that weakens all the way. Give the projectile that much kinetic energy at the surface and it never comes back.</a:t>
            </a:r>
          </a:p>
          <a:p>
            <a:pPr marL="0" indent="0">
              <a:buNone/>
            </a:pPr>
            <a:r>
              <a:rPr lang="en-GB" sz="1200" dirty="0"/>
              <a:t>[Note] From ∫ᴿ^∞ GMm/r² dr = GMm/R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Error propagation in L: dL/L = 2 dR/R + 4 dT/T</a:t>
            </a:r>
          </a:p>
          <a:p>
            <a:pPr marL="0" indent="0">
              <a:buNone/>
            </a:pPr>
            <a:r>
              <a:rPr lang="en-GB" sz="1200" dirty="0"/>
              <a:t>[In plain English] The exponents become multipliers on the fractional errors. Temperature’s ×4 makes it the dangerous measurement: small spectral slips inflate into large luminosity errors.</a:t>
            </a:r>
          </a:p>
          <a:p>
            <a:pPr marL="0" indent="0">
              <a:buNone/>
            </a:pPr>
            <a:r>
              <a:rPr lang="en-GB" sz="1200" dirty="0"/>
              <a:t>[Note] Logarithmic differential of L = 4πR²σT⁴</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Schwarzschild radius: r_s = 2GM/c²</a:t>
            </a:r>
          </a:p>
          <a:p>
            <a:pPr marL="0" indent="0">
              <a:buNone/>
            </a:pPr>
            <a:r>
              <a:rPr lang="en-GB" sz="1200" dirty="0"/>
              <a:t>[In plain English] The Newtonian argument is heuristic — light has no mass — yet full general relativity returns the identical formula for the event horizon. Inside r_s, escape would demand more than lightspeed: nothing leaves.</a:t>
            </a:r>
          </a:p>
          <a:p>
            <a:pPr marL="0" indent="0">
              <a:buNone/>
            </a:pPr>
            <a:r>
              <a:rPr lang="en-GB" sz="1200" dirty="0"/>
              <a:t>[Note] Set v_esc = c and solve for 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planet of mass m on a circular orbit of radius r about a central mass M, with the gravitational pull drawn from the planet toward the centre and the velocity drawn from the planet perpendicular to it, both arrows carrying symbols rather than values, and T marked as the time for one full lap.</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Escape velocity is not the speed every departing spacecraft must reach. It is the launch speed an UNPOWERED projectile needs at the surface. A rocket burning continuously can leave the Earth at walking pace, given enough fuel — v_esc = √(2GM/R) assumes all the kinetic energy is banked at the start. It also ignores direction: the integral only tracks energy, so escape speed is the same straight up or at a slant.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escape velocity from the Earth (M = 5.97 × 10²⁴ kg, R = 6.37 × 10⁶ m).</a:t>
            </a:r>
          </a:p>
          <a:p>
            <a:pPr marL="0" indent="0">
              <a:buNone/>
            </a:pPr>
            <a:r>
              <a:rPr lang="en-GB" sz="1200" dirty="0"/>
              <a:t>[Answer] ≈ 11.2 km/s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v_esc = √(2GM/R) = √((2 × 6.67 × 10⁻¹¹ × 5.97 × 10²⁴) ÷ 6.37 × 10⁶).</a:t>
            </a:r>
          </a:p>
          <a:p>
            <a:pPr marL="0" indent="0">
              <a:buNone/>
            </a:pPr>
            <a:r>
              <a:rPr lang="en-GB" sz="1200" dirty="0"/>
              <a:t>[Step 2] v_esc = √(1.25 × 10⁸) = 1.12 × 10⁴ m/s.</a:t>
            </a:r>
          </a:p>
          <a:p>
            <a:pPr marL="0" indent="0">
              <a:buNone/>
            </a:pPr>
            <a:r>
              <a:rPr lang="en-GB" sz="1200" dirty="0"/>
              <a:t>[Step 3] 11.2 km/s — Mach 33. This is why orbital rockets are mostly fuel tank.</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11.2 km/s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The Moon orbits at r = 3.84 × 10⁸ m with T = 27.3 days. Derive Kepler’s third law from Newton and use it to find the mass of the Earth.</a:t>
            </a:r>
          </a:p>
          <a:p>
            <a:pPr marL="0" indent="0">
              <a:buNone/>
            </a:pPr>
            <a:r>
              <a:rPr lang="en-GB" sz="1200" dirty="0"/>
              <a:t>[Answer] M ≈ 6.0 × 10²⁴ kg — the Moon weighs the Earth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Energy calculus; Universal gravitation</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GMm/r² = mv²/r with v = 2πr/T gives GM/r² = 4π²r/T², so T² = 4π²r³/GM and M = 4π²r³/(GT²).</a:t>
            </a:r>
          </a:p>
          <a:p>
            <a:pPr marL="0" indent="0">
              <a:buNone/>
            </a:pPr>
            <a:r>
              <a:rPr lang="en-GB" sz="1200" dirty="0"/>
              <a:t>[Step 2] T = 27.3 × 86 400 = 2.36 × 10⁶ s, so T² = 5.57 × 10¹² s².</a:t>
            </a:r>
          </a:p>
          <a:p>
            <a:pPr marL="0" indent="0">
              <a:buNone/>
            </a:pPr>
            <a:r>
              <a:rPr lang="en-GB" sz="1200" dirty="0"/>
              <a:t>[Step 3] M = (4π² × (3.84 × 10⁸)³) ÷ (6.67 × 10⁻¹¹ × 5.57 × 10¹²) = 2.23 × 10²⁷ ÷ 3.7 × 10² ≈ 6.0 × 10²⁴ kg ✓.</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M ≈ 6.0 × 10²⁴ kg — the Moon weighs the Earth</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4 is wrong] T has been rearranged out of the denominator unsquared. The line above it has T² and the line below has T, and the square is simply dropped in transit — the commonest slip in this whole derivation, because the eye reads T² as one symbol. With T² restored, M = 4π²r³/GT² = 6.0 × 10²⁴ kg. The answer as it stands is more than twice the mass of the Sun sitting at the centre of the Earth–Moon system, which is worth catching before the arithmetic is even checked.</a:t>
            </a:r>
          </a:p>
          <a:p>
            <a:pPr marL="0" indent="0">
              <a:buNone/>
            </a:pPr>
            <a:r>
              <a:rPr lang="en-GB" sz="1200" dirty="0"/>
              <a:t>[It should say] So M = 4π²r³/GT² = (4π² × 5.66 × 10²⁵)/(6.67 × 10⁻¹¹ × 5.57 × 10¹²)</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rocket lifts off with an engine that never stops burning and climbs at a steady 5 m/s. Does it escape?</a:t>
            </a:r>
          </a:p>
          <a:p>
            <a:pPr marL="0" indent="0">
              <a:buNone/>
            </a:pPr>
            <a:r>
              <a:rPr lang="en-GB" sz="1200" dirty="0"/>
              <a:t>[Options] A No — nothing leaves the Earth without reaching 11.2 km/s at some point   B Yes, given enough fuel: 11.2 km/s is the speed an unpowered projectile needs at the surface, not a toll every departure must pay   C Only if it can reach 11.2 km/s before it climbs out of the atmosphere</a:t>
            </a:r>
          </a:p>
          <a:p>
            <a:pPr marL="0" indent="0">
              <a:buNone/>
            </a:pPr>
            <a:r>
              <a:rPr lang="en-GB" sz="1200" dirty="0"/>
              <a:t>[Figure] The gravitational force GMm/r² plotted against r from the surface at R out to 5R at its true inverse-square values, with the area under the curve from R outward shaded and labelled as the work needed to escape to infinity, its value left unstated.</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Yes, given enough fuel: 11.2 km/s is the speed an unpowered projectile needs at the surface, not a toll every departure must pay. The shaded area is the whole of the requirement: GMm/R of work, and nothing in an integral says how fast it must be delivered. Setting ½mv² equal to that area gives v_esc = √(2GM/R), but only because a cannonball has no way to add energy after it leaves the barrel — everything it will ever have must be there at the start. An engine can pay the same bill in instalments. And notice what the picture also settles: the area is finite, because 1/r² dies away fast enough for the total to converge, which is the reason escape is possible at all rather than infinitely expensive.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By Kepler’s third law T² = 4π²r³/GM, doubling the orbital radius multiplies the period by…</a:t>
            </a:r>
          </a:p>
          <a:p>
            <a:pPr marL="0" indent="0">
              <a:buNone/>
            </a:pPr>
            <a:r>
              <a:rPr lang="en-GB" sz="1200" dirty="0"/>
              <a:t>[Options] A 2   B 2√2 ≈ 2.8   C 4</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By Kepler’s third law T² = 4π²r³/GM, doubling the orbital radius multiplies the period by…</a:t>
            </a:r>
          </a:p>
          <a:p>
            <a:pPr marL="0" indent="0">
              <a:buNone/>
            </a:pPr>
            <a:r>
              <a:rPr lang="en-GB" sz="1200" dirty="0"/>
              <a:t>[Option by option] A: 2 is the answer for T ∝ r — treating the period as simply proportional to the size of the orbit, as though every planet went round at the same speed. It does not: farther planets are both going round a longer path and moving more slowly, and the law has to carry both effects.  B: Correct. T ∝ r³ᐟ², so doubling r multiplies T by 2³ᐟ² = 2√2 ≈ 2.8.  C: 4 is 2², which is what comes out if T² ∝ r³ is misread as T ∝ r² — squaring the 2 rather than raising it to the power three-halves. The check is to go back through the law: T² multiplies by 2³ = 8, and T therefore by √8 = 2.83, not 4.</a:t>
            </a:r>
          </a:p>
          <a:p>
            <a:pPr marL="0" indent="0">
              <a:buNone/>
            </a:pPr>
            <a:r>
              <a:rPr lang="en-GB" sz="1200" dirty="0"/>
              <a:t>[Answer] B — 2√2 ≈ 2.8</a:t>
            </a:r>
          </a:p>
          <a:p>
            <a:pPr marL="0" indent="0">
              <a:buNone/>
            </a:pPr>
            <a:r>
              <a:rPr lang="en-GB" sz="1200" dirty="0"/>
              <a:t>[Why] T ∝ r³ᐟ², so doubling r multiplies T by 2³ᐟ² = 2√2 ≈ 2.8. The period grows faster than the radius — farther orbits are longer and slower.</a:t>
            </a:r>
          </a:p>
          <a:p>
            <a:pPr marL="0" indent="0">
              <a:buNone/>
            </a:pPr>
            <a:r>
              <a:rPr lang="en-GB" sz="1200" dirty="0"/>
              <a:t>[Reveal] One click for the answer, then one for the reason.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star’s temperature is measured with a 2% uncertainty and its radius with 3%. Use the differential of L = 4πR²σT⁴ to find the resulting uncertainty in L, and identify the dominant term.</a:t>
            </a:r>
          </a:p>
          <a:p>
            <a:pPr marL="0" indent="0">
              <a:buNone/>
            </a:pPr>
            <a:r>
              <a:rPr lang="en-GB" sz="1200" dirty="0"/>
              <a:t>[Answer] Up to 14%, with the 4 dT/T term (8%) dominating</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Take logarithms: ln L = ln(4πσ) + 2 ln R + 4 ln T, then differentiate: dL/L = 2 dR/R + 4 dT/T.</a:t>
            </a:r>
          </a:p>
          <a:p>
            <a:pPr marL="0" indent="0">
              <a:buNone/>
            </a:pPr>
            <a:r>
              <a:rPr lang="en-GB" sz="1200" dirty="0"/>
              <a:t>[Step 2] Worst case: dL/L = 2 × 3% + 4 × 2% = 6% + 8% = 14%.</a:t>
            </a:r>
          </a:p>
          <a:p>
            <a:pPr marL="0" indent="0">
              <a:buNone/>
            </a:pPr>
            <a:r>
              <a:rPr lang="en-GB" sz="1200" dirty="0"/>
              <a:t>[Step 3] The temperature term dominates despite the smaller input error — the fourth power quadruples every temperature slip, so spectral temperature is the measurement to fight for.</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Up to 14%, with the 4 dT/T term (8%) dominating</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Escape velocity from the Earth is 11.2 km/s. Could a rocket that never exceeds walking pace leave the Earth for ever? Eleven kilometres per second is thirty times the speed of sound, and it is quoted as the price of leaving. A ladder to orbit sounds like a contradiction in terms.</a:t>
            </a:r>
          </a:p>
          <a:p>
            <a:pPr marL="0" indent="0">
              <a:buNone/>
            </a:pPr>
            <a:r>
              <a:rPr lang="en-GB" sz="1200" dirty="0"/>
              <a:t>[Answer] Yes, given enough fuel. Escape velocity is the launch speed an UNPOWERED projectile needs at the surface, because all of its energy has to be banked in one instant. A motor that keeps burning supplies the same energy slowly, and √(2GM/R) never enters the calculation.</a:t>
            </a:r>
          </a:p>
          <a:p>
            <a:pPr marL="0" indent="0">
              <a:buNone/>
            </a:pPr>
            <a:r>
              <a:rPr lang="en-GB" sz="1200" dirty="0"/>
              <a:t>[Figure] The gravitational force GMm/r² plotted against r from the surface at R out to 5R at its true inverse-square values, with the area under the curve from R outward shaded and labelled as the work needed to escape to infinity, its value left unstated.</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Starting from the escape-velocity integral, derive the Schwarzschild radius, evaluate it for the Sun and for a 4 × 10⁶ M☉ galactic-centre black hole, and state the limit of the derivation.</a:t>
            </a:r>
          </a:p>
          <a:p>
            <a:pPr marL="0" indent="0">
              <a:buNone/>
            </a:pPr>
            <a:r>
              <a:rPr lang="en-GB" sz="1200" dirty="0"/>
              <a:t>[Answer] r_s = 2GM/c²: ≈ 3 km for the Sun, ≈ 1.2 × 10¹⁰ m for Sgr A*</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Escape needs ½mv² = ∫ᴿ^∞ GMm/r² dr = GMm/R. Set v = c: ½c² = GM/R, so r_s = 2GM/c².</a:t>
            </a:r>
          </a:p>
          <a:p>
            <a:pPr marL="0" indent="0">
              <a:buNone/>
            </a:pPr>
            <a:r>
              <a:rPr lang="en-GB" sz="1200" dirty="0"/>
              <a:t>[Step 2] Sun: r_s = (2 × 6.67 × 10⁻¹¹ × 2.0 × 10³⁰) ÷ 9.0 × 10¹⁶ ≈ 3.0 × 10³ m — 3 km. Sagittarius A*: 4 × 10⁶ times that ≈ 1.2 × 10¹⁰ m, about 17 solar radii — snug inside Mercury’s orbit.</a:t>
            </a:r>
          </a:p>
          <a:p>
            <a:pPr marL="0" indent="0">
              <a:buNone/>
            </a:pPr>
            <a:r>
              <a:rPr lang="en-GB" sz="1200" dirty="0"/>
              <a:t>[Step 3] The caveat: the argument treats light as a massy projectile, which is wrong physics. General relativity does it properly — curved spacetime, no forces — and lands on the identical formula. The agreement is a famous coincidence of the algebra, and the number itself is exactly right.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r_s = 2GM/c²: ≈ 3 km for the Sun, ≈ 1.2 × 10¹⁰ m for Sgr A*</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https://giophysics.com/chapter-53/presentation/?lesson=calculus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The chapter’s headline results are all short derivations: Kepler’s T² = 4π²r³/GM from Newton’s second law, escape velocity √(2GM/R) from an energy integral, the age of the universe 1/H₀ from Hubble’s law, and the Schwarzschild radius 2GM/c² from setting v_esc = c.</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For the Sun, r_s = 2GM/c² = (2 × 6.67 × 10⁻¹¹ × 2.0 × 10³⁰) ÷ (3.0 × 10⁸)² ≈ 3 km — squeeze the Sun inside three kilometres and not even light escapes.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Set the Sun’s gravity equal to the centripetal force for a circular orbit — GMm/r² = mv²/r with v = 2πr/T — and Kepler’s third law appears with its constant attached: T² = (4π²/GM) r³. Integrate the work needed to lift a mass from a planet’s surface to infinity — ∫ GMm/r² dr from R to ∞ = GMm/R — and equating it to ½mv² gives the escape velocity v_esc = √(2GM/R). Differentiate the Stefan–Boltzmann law logarithmically — dL/L = 2 dR/R + 4 dT/T — and you can propagate observational errors: a 2% slip in temperature becomes an 8% error in luminosity. Hubble’s law integrates into a timescale: every galaxy at distance d receding at v = H₀d has been travelling for d/v = 1/H₀, the Hubble time. And pushing escape velocity to its limit — v_esc = c — yields r = 2GM/c², the Schwarzschild radius, which happens to be exactly the answer general relativity gives for the event horizon of a black hole.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GMm/r² = mv²/r, substitute v = 2πr/T, and rearrange: T² = (4π²/GM)r³. The bracket is constant for a given central body, so T²/r³ is the same for all eight planets — the pattern Kepler mined from decades of data, produced here in three lines. Rearranged as M = 4π²r³/GT², it weighs the Sun from the Earth’s orbit, the Earth from the Moon’s, and the black hole at the galaxy’s heart from the stars that swing around it.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Work to escape = ∫ᴿ^∞ (GMm/r²) dr = [−GMm/r]ᴿ^∞ = GMm/R — finite, because gravity dies off fast enough. Setting ½mv² = GMm/R gives v_esc = √(2GM/R): 11.2 km/s for the Earth, 618 km/s for the Sun. Push further: demand v_esc = c and solve for the radius — r = 2GM/c². Compress any mass inside that radius and escape requires exceeding lightspeed, which nothing does. The 20-solar-mass corpse of lesson 28.2 needs only a 60 km sphere.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Take ln of L = 4πR²σT⁴ and differentiate: dL/L = 2 dR/R + 4 dT/T. The logarithmic derivative turns every power into a lever arm on the fractional error, so a 2% temperature error alone drags an 8% luminosity error behind it. The same tool runs the distance ladder: since b = L/4πd², db/b = dL/L − 2 dd/d, meaning a luminosity miscalibration is halved when it reaches the distance — a fact cosmologists lean on when arguing over H₀ and the universe’s age, T ≈ 1/H₀.</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hyperlink" Target="https://giophysics.com/chapter-53/presentation/?lesson=calculu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6/energy-calculus/" TargetMode="External"/><Relationship Id="rId4" Type="http://schemas.openxmlformats.org/officeDocument/2006/relationships/hyperlink" Target="https://giophysics.com/chapter-3/universal-gravitation/"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png"/><Relationship Id="rId4" Type="http://schemas.openxmlformats.org/officeDocument/2006/relationships/hyperlink" Target="https://giophysics.com/chapter-53/presentation/?lesson=calculus"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53/presentation/?lesson=calculu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hyperlink" Target="https://giophysics.com/chapter-53/astro-calculus/" TargetMode="External"/><Relationship Id="rId4" Type="http://schemas.openxmlformats.org/officeDocument/2006/relationships/hyperlink" Target="https://giophysics.com/chapter-53/presentation/?lesson=calculus" TargetMode="External"/><Relationship Id="rId5" Type="http://schemas.openxmlformats.org/officeDocument/2006/relationships/hyperlink" Target="https://giophysics.com/chapter-53/" TargetMode="External"/><Relationship Id="rId6" Type="http://schemas.openxmlformats.org/officeDocument/2006/relationships/hyperlink" Target="https://giophysics.com/downloads/53-6-astro-calculu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28 · Space &amp; Stars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Newton’s laws, integrated to the stars</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Astrophysics Calculus</a:t>
            </a:r>
          </a:p>
        </p:txBody>
      </p:sp>
      <p:sp>
        <p:nvSpPr>
          <p:cNvPr id="6" name="text"/>
          <p:cNvSpPr txBox="1"/>
          <p:nvPr/>
        </p:nvSpPr>
        <p:spPr>
          <a:xfrm>
            <a:off x="558800" y="2211070"/>
            <a:ext cx="11074400" cy="61912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Everything in this chapter so far can be derived, not memorised. Kepler’s harmonic law falls out of equating two forces. Escape velocity is one integral. The age of the universe is a division. And setting escape velocity equal to c hands you — with suspiciously little effort — the radius of a black hole.</a:t>
            </a:r>
          </a:p>
        </p:txBody>
      </p:sp>
      <p:sp>
        <p:nvSpPr>
          <p:cNvPr id="7" name="panel"/>
          <p:cNvSpPr/>
          <p:nvPr/>
        </p:nvSpPr>
        <p:spPr>
          <a:xfrm>
            <a:off x="558800" y="2982595"/>
            <a:ext cx="11074400" cy="12700"/>
          </a:xfrm>
          <a:prstGeom prst="rect">
            <a:avLst/>
          </a:prstGeom>
          <a:solidFill>
            <a:srgbClr val="C6C8BB"/>
          </a:solidFill>
          <a:ln>
            <a:noFill/>
          </a:ln>
        </p:spPr>
      </p:sp>
      <p:sp>
        <p:nvSpPr>
          <p:cNvPr id="8" name="fact-label"/>
          <p:cNvSpPr txBox="1"/>
          <p:nvPr/>
        </p:nvSpPr>
        <p:spPr>
          <a:xfrm>
            <a:off x="558800" y="316039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316039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6 of 6 in Space &amp; Stars Physics</a:t>
            </a:r>
          </a:p>
        </p:txBody>
      </p:sp>
      <p:sp>
        <p:nvSpPr>
          <p:cNvPr id="10" name="fact-label"/>
          <p:cNvSpPr txBox="1"/>
          <p:nvPr/>
        </p:nvSpPr>
        <p:spPr>
          <a:xfrm>
            <a:off x="558800" y="343916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43916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15 slides in the 45-minute core run, about 43 minutes of it</a:t>
            </a:r>
          </a:p>
        </p:txBody>
      </p:sp>
      <p:sp>
        <p:nvSpPr>
          <p:cNvPr id="12" name="fact-label"/>
          <p:cNvSpPr txBox="1"/>
          <p:nvPr/>
        </p:nvSpPr>
        <p:spPr>
          <a:xfrm>
            <a:off x="558800" y="371792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71792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https://giophysics.com/chapter-53/astro-calculus/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Kepler’s third law, derived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T² = 4π²r³/GM</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GMm/r² = mv²/r with v = 2πr/T</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orbiting mass m cancels — the law holds for planets, comets, and pebbles alike. Measure any r and T pair and the central mass M is yours: this is how every mass in astronomy is weighed.</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Escape velocity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v_esc = √(2GM/R)</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∫ᴿ^∞ GMm/r² dr = GMm/R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integral totals the work of the climb to infinity against a force that weakens all the way. Give the projectile that much kinetic energy at the surface and it never comes back.</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Error propagation in 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dL/L = 2 dR/R + 4 dT/T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Logarithmic differential of L = 4πR²σT⁴</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exponents become multipliers on the fractional errors. Temperature’s ×4 makes it the dangerous measurement: small spectral slips inflate into large luminosity errors.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4</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Schwarzschild radius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r_s = 2GM/c²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Set v_esc = c and solve for R</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Newtonian argument is heuristic — light has no mass — yet full general relativity returns the identical formula for the event horizon. Inside r_s, escape would demand more than lightspeed: nothing leaves.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Two arrows, one derivation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95664" y="1854200"/>
            <a:ext cx="6200673" cy="3402330"/>
          </a:xfrm>
          <a:prstGeom prst="rect">
            <a:avLst/>
          </a:prstGeom>
          <a:solidFill>
            <a:srgbClr val="FFFFFF"/>
          </a:solidFill>
          <a:ln w="9525">
            <a:solidFill>
              <a:srgbClr val="C6C8BB"/>
            </a:solidFill>
          </a:ln>
        </p:spPr>
      </p:sp>
      <p:pic>
        <p:nvPicPr>
          <p:cNvPr id="7" name="A planet of mass m on a circular orbit of radius r about a central mass M, with the gravitational pull drawn from the planet toward the centre and the velocity drawn from the planet perpendicular to it, both arrows carrying symbols rather than values, and T marked as the time for one full lap." descr="A planet of mass m on a circular orbit of radius r about a central mass M, with the gravitational pull drawn from the planet toward the centre and the velocity drawn from the planet perpendicular to it, both arrows carrying symbols rather than values, and T marked as the time for one full lap."/>
          <p:cNvPicPr>
            <a:picLocks noChangeAspect="1"/>
          </p:cNvPicPr>
          <p:nvPr/>
        </p:nvPicPr>
        <p:blipFill>
          <a:blip r:embed="rId3"/>
          <a:stretch>
            <a:fillRect/>
          </a:stretch>
        </p:blipFill>
        <p:spPr>
          <a:xfrm>
            <a:off x="3109964" y="1968500"/>
            <a:ext cx="5972073"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planet of mass m on a circular orbit of radius r about a central mass M, with the gravitational pull drawn from the planet toward the centre and the velocity drawn from the planet perpendicular to it, both arrows carrying symbols rather than values, and T marked as the time for one full lap.</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9083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Escape velocity is not the speed every departing spacecraft must reach. It is the launch speed an UNPOWERED projectile needs at the surface.</a:t>
            </a:r>
          </a:p>
        </p:txBody>
      </p:sp>
      <p:sp>
        <p:nvSpPr>
          <p:cNvPr id="7" name="text"/>
          <p:cNvSpPr txBox="1"/>
          <p:nvPr/>
        </p:nvSpPr>
        <p:spPr>
          <a:xfrm>
            <a:off x="558800" y="360172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rocket burning continuously can leave the Earth at walking pace, given enough fuel — v_esc = √(2GM/R) assumes all the kinetic energy is banked at the start. It also ignores direction: the integral only tracks energy, so escape speed is the same straight up or at a slant.</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escape velocity from the Earth (M = 5.97 × 10²⁴ kg, R = 6.37 × 10⁶ 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escape velocity from the Earth (M = 5.97 × 10²⁴ kg, R = 6.37 × 10⁶ m).</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v_esc = √(2GM/R) = √((2 × 6.67 × 10⁻¹¹ × 5.97 × 10²⁴) ÷ 6.37 × 10⁶).</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v_esc = √(1.25 × 10⁸) = 1.12 × 10⁴ m/s.</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11.2 km/s — Mach 33. This is why orbital rockets are mostly fuel tank.</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11.2 km/s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ASTROPHYSICS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Astrophysics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18 / 33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Moon orbits at r = 3.84 × 10⁸ m with T = 27.3 days. Derive Kepler’s third law from Newton and use it to find the mass of the Earth.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Energy calculus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https://giophysics.com/chapter-6/energy-calculus/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Universal gravitation</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https://giophysics.com/chapter-3/universal-gravitation/</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The Moon orbits at r = 3.84 × 10⁸ m with T = 27.3 days. Derive Kepler’s third law from Newton and use it to find the mass of the Earth.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GMm/r² = mv²/r with v = 2πr/T gives GM/r² = 4π²r/T², so T² = 4π²r³/GM and M = 4π²r³/(GT²).</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27.3 × 86 400 = 2.36 × 10⁶ s, so T² = 5.57 × 10¹² s².</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(4π² × (3.84 × 10⁸)³) ÷ (6.67 × 10⁻¹¹ × 5.57 × 10¹²) = 2.23 × 10²⁷ ÷ 3.7 × 10² ≈ 6.0 × 10²⁴ kg ✓.</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M ≈ 6.0 × 10²⁴ kg — the Moon weighs the Earth</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ASTROPHYSICS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Astrophysics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21 / 33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Moon orbits at r = 3.84 × 10⁸ m with T = 27.3 days. Find the mass of the Earth.</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 = 27.3 × 24 × 3600 = 2.36 × 10⁶ s</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Kepler's third law from Newton: T² = 4π²r³/GM</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M = 4π²r³/GT = (4π² × 5.66 × 10²⁵)/(6.67 × 10⁻¹¹ × 2.36 × 10⁶)</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 = 1.42 × 10³¹ kg</a:t>
            </a:r>
          </a:p>
        </p:txBody>
      </p:sp>
      <p:sp>
        <p:nvSpPr>
          <p:cNvPr id="16" name="step-number"/>
          <p:cNvSpPr txBox="1"/>
          <p:nvPr/>
        </p:nvSpPr>
        <p:spPr>
          <a:xfrm>
            <a:off x="558800" y="38227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6.</a:t>
            </a:r>
          </a:p>
        </p:txBody>
      </p:sp>
      <p:sp>
        <p:nvSpPr>
          <p:cNvPr id="17" name="step"/>
          <p:cNvSpPr txBox="1"/>
          <p:nvPr/>
        </p:nvSpPr>
        <p:spPr>
          <a:xfrm>
            <a:off x="939800" y="38227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Earth has a mass of 1.4 × 10³¹ kg.</a:t>
            </a:r>
          </a:p>
        </p:txBody>
      </p:sp>
      <p:sp>
        <p:nvSpPr>
          <p:cNvPr id="18" name="text"/>
          <p:cNvSpPr txBox="1"/>
          <p:nvPr/>
        </p:nvSpPr>
        <p:spPr>
          <a:xfrm>
            <a:off x="558800" y="42164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4 IS WRONG</a:t>
            </a:r>
          </a:p>
        </p:txBody>
      </p:sp>
      <p:sp>
        <p:nvSpPr>
          <p:cNvPr id="19" name="text"/>
          <p:cNvSpPr txBox="1"/>
          <p:nvPr/>
        </p:nvSpPr>
        <p:spPr>
          <a:xfrm>
            <a:off x="558800" y="44240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 has been rearranged out of the denominator unsquared. The line above it has T² and the line below has T, and the square is simply dropped in transit — the commonest slip in this whole derivation, because the eye reads T² as one symbol. With T² restored, M = 4π²r³/GT² = 6.0 × 10²⁴ kg. The answer as it stands is more than twice the mass of the Sun sitting at the centre of the Earth–Moon system, which is worth catching before the arithmetic is even checked.</a:t>
            </a:r>
          </a:p>
        </p:txBody>
      </p:sp>
      <p:sp>
        <p:nvSpPr>
          <p:cNvPr id="20" name="text"/>
          <p:cNvSpPr txBox="1"/>
          <p:nvPr/>
        </p:nvSpPr>
        <p:spPr>
          <a:xfrm>
            <a:off x="558800" y="5475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21" name="text"/>
          <p:cNvSpPr txBox="1"/>
          <p:nvPr/>
        </p:nvSpPr>
        <p:spPr>
          <a:xfrm>
            <a:off x="558800" y="56832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So M = 4π²r³/GT² = (4π² × 5.66 × 10²⁵)/(6.67 × 10⁻¹¹ × 5.57 × 10¹²)</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8"/>
                                        </p:tgtEl>
                                        <p:attrNameLst>
                                          <p:attrName>style.visibility</p:attrName>
                                        </p:attrNameLst>
                                      </p:cBhvr>
                                      <p:to>
                                        <p:strVal val="visible"/>
                                      </p:to>
                                    </p:set>
                                    <p:animEffect transition="in" filter="fade">
                                      <p:cBhvr>
                                        <p:cTn id="5" dur="400"/>
                                        <p:tgtEl>
                                          <p:spTgt spid="18"/>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9"/>
                                        </p:tgtEl>
                                        <p:attrNameLst>
                                          <p:attrName>style.visibility</p:attrName>
                                        </p:attrNameLst>
                                      </p:cBhvr>
                                      <p:to>
                                        <p:strVal val="visible"/>
                                      </p:to>
                                    </p:set>
                                    <p:animEffect transition="in" filter="fade">
                                      <p:cBhvr>
                                        <p:cTn id="8" dur="4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4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4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rocket lifts off with an engine that never stops burning and climbs at a steady 5 m/s. Does it escape?</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 — nothing leaves the Earth without reaching 11.2 km/s at some point</a:t>
            </a:r>
          </a:p>
        </p:txBody>
      </p:sp>
      <p:sp>
        <p:nvSpPr>
          <p:cNvPr id="8" name="text"/>
          <p:cNvSpPr txBox="1"/>
          <p:nvPr/>
        </p:nvSpPr>
        <p:spPr>
          <a:xfrm>
            <a:off x="558800" y="3493770"/>
            <a:ext cx="61468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Yes, given enough fuel: 11.2 km/s is the speed an unpowered projectile needs at the surface, not a toll every departure must pay</a:t>
            </a:r>
          </a:p>
        </p:txBody>
      </p:sp>
      <p:sp>
        <p:nvSpPr>
          <p:cNvPr id="9" name="text"/>
          <p:cNvSpPr txBox="1"/>
          <p:nvPr/>
        </p:nvSpPr>
        <p:spPr>
          <a:xfrm>
            <a:off x="558800" y="42875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Only if it can reach 11.2 km/s before it climbs out of the atmosphere</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The gravitational force GMm/r² plotted against r from the surface at R out to 5R at its true inverse-square values, with the area under the curve from R outward shaded and labelled as the work needed to escape to infinity, its value left unstated." descr="The gravitational force GMm/r² plotted against r from the surface at R out to 5R at its true inverse-square values, with the area under the curve from R outward shaded and labelled as the work needed to escape to infinity, its value left unstated."/>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gravitational force GMm/r² plotted against r from the surface at R out to 5R at its true inverse-square values, with the area under the curve from R outward shaded and labelled as the work needed to escape to infinity, its value left unstated.</a:t>
            </a:r>
          </a:p>
        </p:txBody>
      </p:sp>
      <p:sp>
        <p:nvSpPr>
          <p:cNvPr id="13"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3354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Yes, given enough fuel: 11.2 km/s is the speed an unpowered projectile needs at the surface, not a toll every departure must pay</a:t>
            </a:r>
          </a:p>
        </p:txBody>
      </p:sp>
      <p:sp>
        <p:nvSpPr>
          <p:cNvPr id="7" name="text"/>
          <p:cNvSpPr txBox="1"/>
          <p:nvPr/>
        </p:nvSpPr>
        <p:spPr>
          <a:xfrm>
            <a:off x="558800" y="332696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3460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The shaded area is the whole of the requirement: GMm/R of work, and nothing in an integral says how fast it must be delivered. Setting ½mv² equal to that area gives v_esc = √(2GM/R), but only because a cannonball has no way to add energy after it leaves the barrel — everything it will ever have must be there at the start. An engine can pay the same bill in instalments. And notice what the picture also settles: the area is finite, because 1/r² dies away fast enough for the total to converge, which is the reason escape is possible at all rather than infinitely expensive.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ASTROPHYSICS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Astrophysics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By Kepler’s third law T² = 4π²r³/GM, doubling the orbital radius multiplies the period by…</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2√2 ≈ 2.8</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4</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2√2 ≈ 2.8</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 ∝ r³ᐟ², so doubling r multiplies T by 2³ᐟ² = 2√2 ≈ 2.8. The period grows faster than the radius — farther orbits are longer and slower.</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2 is the answer for T ∝ r — treating the period as simply proportional to the size of the orbit, as though every planet went round at the same speed. It does not: farther planets are both going round a longer path and moving more slowly, and the law has to carry both effects.</a:t>
            </a:r>
          </a:p>
        </p:txBody>
      </p:sp>
      <p:sp>
        <p:nvSpPr>
          <p:cNvPr id="11" name="text"/>
          <p:cNvSpPr txBox="1"/>
          <p:nvPr/>
        </p:nvSpPr>
        <p:spPr>
          <a:xfrm>
            <a:off x="558800" y="432308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T ∝ r³ᐟ², so doubling r multiplies T by 2³ᐟ² = 2√2 ≈ 2.8.</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4 is 2², which is what comes out if T² ∝ r³ is misread as T ∝ r² — squaring the 2 rather than raising it to the power three-halves. The check is to go back through the law: T² multiplies by 2³ = 8, and T therefore by √8 = 2.83, not 4.</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ASTROPHYSICS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Astrophysics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33</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star’s temperature is measured with a 2% uncertainty and its radius with 3%. Use the differential of L = 4πR²σT⁴ to find the resulting uncertainty in L, and identify the dominant term.</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star’s temperature is measured with a 2% uncertainty and its radius with 3%. Use the differential of L = 4πR²σT⁴ to find the resulting uncertainty in L, and identify the dominant term.</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Take logarithms: ln L = ln(4πσ) + 2 ln R + 4 ln T, then differentiate: dL/L = 2 dR/R + 4 dT/T.</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Worst case: dL/L = 2 × 3% + 4 × 2% = 6% + 8% = 14%.</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temperature term dominates despite the smaller input error — the fourth power quadruples every temperature slip, so spectral temperature is the measurement to fight for.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Up to 14%, with the 4 dT/T term (8%) dominating</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ASTROPHYSICS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Astrophysics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Escape velocity from the Earth is 11.2 km/s. Could a rocket that never exceeds walking pace leave the Earth for ever?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Eleven kilometres per second is thirty times the speed of sound, and it is quoted as the price of leaving. A ladder to orbit sounds like a contradiction in terms.</a:t>
            </a:r>
          </a:p>
        </p:txBody>
      </p:sp>
      <p:sp>
        <p:nvSpPr>
          <p:cNvPr id="7" name="text"/>
          <p:cNvSpPr txBox="1"/>
          <p:nvPr/>
        </p:nvSpPr>
        <p:spPr>
          <a:xfrm>
            <a:off x="558800" y="287401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081655"/>
            <a:ext cx="6146800" cy="168402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Yes, given enough fuel. Escape velocity is the launch speed an UNPOWERED projectile needs at the surface, because all of its energy has to be banked in one instant. A motor that keeps burning supplies the same energy slowly, and √(2GM/R) never enters the calculation.</a:t>
            </a:r>
          </a:p>
        </p:txBody>
      </p:sp>
      <p:sp>
        <p:nvSpPr>
          <p:cNvPr id="9" name="panel"/>
          <p:cNvSpPr/>
          <p:nvPr/>
        </p:nvSpPr>
        <p:spPr>
          <a:xfrm>
            <a:off x="7010400" y="1854200"/>
            <a:ext cx="4622800" cy="2701907"/>
          </a:xfrm>
          <a:prstGeom prst="rect">
            <a:avLst/>
          </a:prstGeom>
          <a:solidFill>
            <a:srgbClr val="FFFFFF"/>
          </a:solidFill>
          <a:ln w="9525">
            <a:solidFill>
              <a:srgbClr val="C6C8BB"/>
            </a:solidFill>
          </a:ln>
        </p:spPr>
      </p:sp>
      <p:pic>
        <p:nvPicPr>
          <p:cNvPr id="10" name="The gravitational force GMm/r² plotted against r from the surface at R out to 5R at its true inverse-square values, with the area under the curve from R outward shaded and labelled as the work needed to escape to infinity, its value left unstated." descr="The gravitational force GMm/r² plotted against r from the surface at R out to 5R at its true inverse-square values, with the area under the curve from R outward shaded and labelled as the work needed to escape to infinity, its value left unstated."/>
          <p:cNvPicPr>
            <a:picLocks noChangeAspect="1"/>
          </p:cNvPicPr>
          <p:nvPr/>
        </p:nvPicPr>
        <p:blipFill>
          <a:blip r:embed="rId3"/>
          <a:stretch>
            <a:fillRect/>
          </a:stretch>
        </p:blipFill>
        <p:spPr>
          <a:xfrm>
            <a:off x="7124700" y="1968500"/>
            <a:ext cx="4394200" cy="2473307"/>
          </a:xfrm>
          <a:prstGeom prst="rect">
            <a:avLst/>
          </a:prstGeom>
        </p:spPr>
      </p:pic>
      <p:sp>
        <p:nvSpPr>
          <p:cNvPr id="11" name="text"/>
          <p:cNvSpPr txBox="1"/>
          <p:nvPr/>
        </p:nvSpPr>
        <p:spPr>
          <a:xfrm>
            <a:off x="7010400" y="461960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gravitational force GMm/r² plotted against r from the surface at R out to 5R at its true inverse-square values, with the area under the curve from R outward shaded and labelled as the work needed to escape to infinity, its value left unstated.</a:t>
            </a:r>
          </a:p>
        </p:txBody>
      </p:sp>
      <p:sp>
        <p:nvSpPr>
          <p:cNvPr id="12" name="text"/>
          <p:cNvSpPr txBox="1"/>
          <p:nvPr/>
        </p:nvSpPr>
        <p:spPr>
          <a:xfrm>
            <a:off x="7010400" y="566100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Starting from the escape-velocity integral, derive the Schwarzschild radius, evaluate it for the Sun and for a 4 × 10⁶ M☉ galactic-centre black hole, and state the limit of the derivation.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58078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Starting from the escape-velocity integral, derive the Schwarzschild radius, evaluate it for the Sun and for a 4 × 10⁶ M☉ galactic-centre black hole, and state the limit of the derivation.</a:t>
            </a:r>
          </a:p>
        </p:txBody>
      </p:sp>
      <p:sp>
        <p:nvSpPr>
          <p:cNvPr id="9" name="step-number"/>
          <p:cNvSpPr txBox="1"/>
          <p:nvPr/>
        </p:nvSpPr>
        <p:spPr>
          <a:xfrm>
            <a:off x="558800" y="319673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19673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Escape needs ½mv² = ∫ᴿ^∞ GMm/r² dr = GMm/R. Set v = c: ½c² = GM/R, so r_s = 2GM/c².</a:t>
            </a:r>
          </a:p>
        </p:txBody>
      </p:sp>
      <p:sp>
        <p:nvSpPr>
          <p:cNvPr id="11" name="step-number"/>
          <p:cNvSpPr txBox="1"/>
          <p:nvPr/>
        </p:nvSpPr>
        <p:spPr>
          <a:xfrm>
            <a:off x="558800" y="3590437"/>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590437"/>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Sun: r_s = (2 × 6.67 × 10⁻¹¹ × 2.0 × 10³⁰) ÷ 9.0 × 10¹⁶ ≈ 3.0 × 10³ m — 3 km. Sagittarius A*: 4 × 10⁶ times that ≈ 1.2 × 10¹⁰ m, about 17 solar radii — snug inside Mercury’s orbit.</a:t>
            </a:r>
          </a:p>
        </p:txBody>
      </p:sp>
      <p:sp>
        <p:nvSpPr>
          <p:cNvPr id="13" name="step-number"/>
          <p:cNvSpPr txBox="1"/>
          <p:nvPr/>
        </p:nvSpPr>
        <p:spPr>
          <a:xfrm>
            <a:off x="558800" y="4175907"/>
            <a:ext cx="381000" cy="66865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75907"/>
            <a:ext cx="106934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caveat: the argument treats light as a massy projectile, which is wrong physics. General relativity does it properly — curved spacetime, no forces — and lands on the identical formula. The agreement is a famous coincidence of the algebra, and the number itself is exactly right.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33</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r_s = 2GM/c²: ≈ 3 km for the Sun, ≈ 1.2 × 10¹⁰ m for Sgr A*</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SPACE &amp; STARS PHYSICS  ·  ASTROPHYSICS CALCULUS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Space &amp; Stars Physics — Astrophysics Calculus.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32 / 33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SPACE &amp; STARS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2686538"/>
            <a:ext cx="838200" cy="190500"/>
          </a:xfrm>
          <a:prstGeom prst="roundRect">
            <a:avLst>
              <a:gd name="adj" fmla="val 30000"/>
            </a:avLst>
          </a:prstGeom>
          <a:noFill/>
          <a:ln w="9525">
            <a:solidFill>
              <a:srgbClr val="C6C8BB"/>
            </a:solidFill>
          </a:ln>
        </p:spPr>
      </p:sp>
      <p:sp>
        <p:nvSpPr>
          <p:cNvPr id="7" name="hint"/>
          <p:cNvSpPr txBox="1"/>
          <p:nvPr/>
        </p:nvSpPr>
        <p:spPr>
          <a:xfrm>
            <a:off x="558800" y="268653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8" name="text"/>
          <p:cNvSpPr txBox="1"/>
          <p:nvPr/>
        </p:nvSpPr>
        <p:spPr>
          <a:xfrm>
            <a:off x="1549400" y="267383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This lesson on giophysics.com</a:t>
            </a:r>
          </a:p>
        </p:txBody>
      </p:sp>
      <p:sp>
        <p:nvSpPr>
          <p:cNvPr id="9" name="text"/>
          <p:cNvSpPr txBox="1"/>
          <p:nvPr/>
        </p:nvSpPr>
        <p:spPr>
          <a:xfrm>
            <a:off x="558800" y="291386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https://giophysics.com/chapter-53/astro-calculus/</a:t>
            </a:r>
          </a:p>
        </p:txBody>
      </p:sp>
      <p:sp>
        <p:nvSpPr>
          <p:cNvPr id="10" name="panel"/>
          <p:cNvSpPr/>
          <p:nvPr/>
        </p:nvSpPr>
        <p:spPr>
          <a:xfrm>
            <a:off x="558800" y="3226923"/>
            <a:ext cx="838200" cy="190500"/>
          </a:xfrm>
          <a:prstGeom prst="roundRect">
            <a:avLst>
              <a:gd name="adj" fmla="val 30000"/>
            </a:avLst>
          </a:prstGeom>
          <a:noFill/>
          <a:ln w="9525">
            <a:solidFill>
              <a:srgbClr val="C6C8BB"/>
            </a:solidFill>
          </a:ln>
        </p:spPr>
      </p:sp>
      <p:sp>
        <p:nvSpPr>
          <p:cNvPr id="11" name="hint"/>
          <p:cNvSpPr txBox="1"/>
          <p:nvPr/>
        </p:nvSpPr>
        <p:spPr>
          <a:xfrm>
            <a:off x="558800" y="322692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2" name="text"/>
          <p:cNvSpPr txBox="1"/>
          <p:nvPr/>
        </p:nvSpPr>
        <p:spPr>
          <a:xfrm>
            <a:off x="1549400" y="321422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The live, interactive version of these slides</a:t>
            </a:r>
          </a:p>
        </p:txBody>
      </p:sp>
      <p:sp>
        <p:nvSpPr>
          <p:cNvPr id="13" name="text"/>
          <p:cNvSpPr txBox="1"/>
          <p:nvPr/>
        </p:nvSpPr>
        <p:spPr>
          <a:xfrm>
            <a:off x="558800" y="345425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https://giophysics.com/chapter-53/presentation/?lesson=calculus</a:t>
            </a:r>
          </a:p>
        </p:txBody>
      </p:sp>
      <p:sp>
        <p:nvSpPr>
          <p:cNvPr id="14" name="panel"/>
          <p:cNvSpPr/>
          <p:nvPr/>
        </p:nvSpPr>
        <p:spPr>
          <a:xfrm>
            <a:off x="558800" y="3767308"/>
            <a:ext cx="838200" cy="190500"/>
          </a:xfrm>
          <a:prstGeom prst="roundRect">
            <a:avLst>
              <a:gd name="adj" fmla="val 30000"/>
            </a:avLst>
          </a:prstGeom>
          <a:noFill/>
          <a:ln w="9525">
            <a:solidFill>
              <a:srgbClr val="C6C8BB"/>
            </a:solidFill>
          </a:ln>
        </p:spPr>
      </p:sp>
      <p:sp>
        <p:nvSpPr>
          <p:cNvPr id="15" name="hint"/>
          <p:cNvSpPr txBox="1"/>
          <p:nvPr/>
        </p:nvSpPr>
        <p:spPr>
          <a:xfrm>
            <a:off x="558800" y="3767308"/>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16" name="text"/>
          <p:cNvSpPr txBox="1"/>
          <p:nvPr/>
        </p:nvSpPr>
        <p:spPr>
          <a:xfrm>
            <a:off x="1549400" y="3754608"/>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All Space &amp; Stars Physics lessons</a:t>
            </a:r>
          </a:p>
        </p:txBody>
      </p:sp>
      <p:sp>
        <p:nvSpPr>
          <p:cNvPr id="17" name="text"/>
          <p:cNvSpPr txBox="1"/>
          <p:nvPr/>
        </p:nvSpPr>
        <p:spPr>
          <a:xfrm>
            <a:off x="558800" y="3994638"/>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https://giophysics.com/chapter-53/</a:t>
            </a:r>
          </a:p>
        </p:txBody>
      </p:sp>
      <p:sp>
        <p:nvSpPr>
          <p:cNvPr id="18" name="panel"/>
          <p:cNvSpPr/>
          <p:nvPr/>
        </p:nvSpPr>
        <p:spPr>
          <a:xfrm>
            <a:off x="558800" y="4307693"/>
            <a:ext cx="838200" cy="190500"/>
          </a:xfrm>
          <a:prstGeom prst="roundRect">
            <a:avLst>
              <a:gd name="adj" fmla="val 30000"/>
            </a:avLst>
          </a:prstGeom>
          <a:noFill/>
          <a:ln w="9525">
            <a:solidFill>
              <a:srgbClr val="C6C8BB"/>
            </a:solidFill>
          </a:ln>
        </p:spPr>
      </p:sp>
      <p:sp>
        <p:nvSpPr>
          <p:cNvPr id="19" name="hint"/>
          <p:cNvSpPr txBox="1"/>
          <p:nvPr/>
        </p:nvSpPr>
        <p:spPr>
          <a:xfrm>
            <a:off x="558800" y="4307693"/>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0" name="text"/>
          <p:cNvSpPr txBox="1"/>
          <p:nvPr/>
        </p:nvSpPr>
        <p:spPr>
          <a:xfrm>
            <a:off x="1549400" y="4294993"/>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Download the lesson PDF</a:t>
            </a:r>
          </a:p>
        </p:txBody>
      </p:sp>
      <p:sp>
        <p:nvSpPr>
          <p:cNvPr id="21" name="text"/>
          <p:cNvSpPr txBox="1"/>
          <p:nvPr/>
        </p:nvSpPr>
        <p:spPr>
          <a:xfrm>
            <a:off x="558800" y="4535023"/>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https://giophysics.com/downloads/53-6-astro-calculus.pdf</a:t>
            </a:r>
          </a:p>
        </p:txBody>
      </p:sp>
      <p:sp>
        <p:nvSpPr>
          <p:cNvPr id="22" name="panel"/>
          <p:cNvSpPr/>
          <p:nvPr/>
        </p:nvSpPr>
        <p:spPr>
          <a:xfrm>
            <a:off x="558800" y="431800"/>
            <a:ext cx="11074400" cy="12700"/>
          </a:xfrm>
          <a:prstGeom prst="rect">
            <a:avLst/>
          </a:prstGeom>
          <a:solidFill>
            <a:srgbClr val="C6C8BB"/>
          </a:solidFill>
          <a:ln>
            <a:noFill/>
          </a:ln>
        </p:spPr>
      </p:sp>
      <p:sp>
        <p:nvSpPr>
          <p:cNvPr id="23"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24"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5" name="panel"/>
          <p:cNvSpPr/>
          <p:nvPr/>
        </p:nvSpPr>
        <p:spPr>
          <a:xfrm>
            <a:off x="558800" y="6299200"/>
            <a:ext cx="11074400" cy="12700"/>
          </a:xfrm>
          <a:prstGeom prst="rect">
            <a:avLst/>
          </a:prstGeom>
          <a:solidFill>
            <a:srgbClr val="C6C8BB"/>
          </a:solidFill>
          <a:ln>
            <a:noFill/>
          </a:ln>
        </p:spPr>
      </p:sp>
      <p:sp>
        <p:nvSpPr>
          <p:cNvPr id="26"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27"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1854200"/>
            <a:ext cx="11074400" cy="24765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The chapter’s headline results are all short derivations: Kepler’s T² = 4π²r³/GM from Newton’s second law, escape velocity √(2GM/R) from an energy integral, the age of the universe 1/H₀ from Hubble’s law, and the Schwarzschild radius 2GM/c² from setting v_esc = c.</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For the Sun, r_s = 2GM/c² = (2 × 6.67 × 10⁻¹¹ × 2.0 × 10³⁰) ÷ (3.0 × 10⁸)² ≈ 3 km — squeeze the Sun inside three kilometres and not even light escapes.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Newton’s laws, integrated to the stars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501900"/>
            <a:ext cx="11074400" cy="158496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Set the Sun’s gravity equal to the centripetal force for a circular orbit — GMm/r² = mv²/r with v = 2πr/T — and Kepler’s third law appears with its constant attached: T² = (4π²/GM) r³. Integrate the work needed to lift a mass from a planet’s surface to infinity — ∫ GMm/r² dr from R to ∞ = GMm/R — and equating it to ½mv² gives the escape velocity v_esc = √(2GM/R). Differentiate the Stefan–Boltzmann law logarithmically — dL/L = 2 dR/R + 4 dT/T — and you can propagate observational errors: a 2% slip in temperature becomes an 8% error in luminosity.</a:t>
            </a:r>
          </a:p>
        </p:txBody>
      </p:sp>
      <p:sp>
        <p:nvSpPr>
          <p:cNvPr id="7" name="text"/>
          <p:cNvSpPr txBox="1"/>
          <p:nvPr/>
        </p:nvSpPr>
        <p:spPr>
          <a:xfrm>
            <a:off x="558800" y="425196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Hubble’s law integrates into a timescale: every galaxy at distance d receding at v = H₀d has been travelling for d/v = 1/H₀, the Hubble time. And pushing escape velocity to its limit — v_esc = c — yields r = 2GM/c², the Schwarzschild radius, which happens to be exactly the answer general relativity gives for the event horizon of a black hole.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Deriving Kepler, weighing everything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GMm/r² = mv²/r, substitute v = 2πr/T, and rearrange: T² = (4π²/GM)r³. The bracket is constant for a given central body, so T²/r³ is the same for all eight planets — the pattern Kepler mined from decades of data, produced here in three lines. Rearranged as M = 4π²r³/GT², it weighs the Sun from the Earth’s orbit, the Earth from the Moon’s, and the black hole at the galaxy’s heart from the stars that swing around it.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energy integral and two speed limits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Work to escape = ∫ᴿ^∞ (GMm/r²) dr = [−GMm/r]ᴿ^∞ = GMm/R — finite, because gravity dies off fast enough. Setting ½mv² = GMm/R gives v_esc = √(2GM/R): 11.2 km/s for the Earth, 618 km/s for the Sun. Push further: demand v_esc = c and solve for the radius — r = 2GM/c².</a:t>
            </a:r>
          </a:p>
        </p:txBody>
      </p:sp>
      <p:sp>
        <p:nvSpPr>
          <p:cNvPr id="7" name="text"/>
          <p:cNvSpPr txBox="1"/>
          <p:nvPr/>
        </p:nvSpPr>
        <p:spPr>
          <a:xfrm>
            <a:off x="558800" y="378928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Compress any mass inside that radius and escape requires exceeding lightspeed, which nothing does. The 20-solar-mass corpse of lesson 28.2 needs only a 60 km sphere.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Differentials as error budgets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Take ln of L = 4πR²σT⁴ and differentiate: dL/L = 2 dR/R + 4 dT/T. The logarithmic derivative turns every power into a lever arm on the fractional error, so a 2% temperature error alone drags an 8% luminosity error behind it. The same tool runs the distance ladder: since b = L/4πd², db/b = dL/L − 2 dd/d, meaning a luminosity miscalibration is halved when it reaches the distance — a fact cosmologists lean on when arguing over H₀ and the universe’s age, T ≈ 1/H₀.</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SPACE &amp; STARS PHYSICS  ·  ASTROPHYSICS CALCULUS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Space &amp; Stars Physics — Astrophysics Calculus.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33</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33</Slides>
  <Notes>33</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 &amp; Stars Physics — Astrophysics Calculus</dc:title>
  <dc:subject>Space &amp; Stars Physics</dc:subject>
  <dc:creator>GioPhysics</dc:creator>
  <cp:keywords>lesson, Space &amp; Stars Physics, chapter-53,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