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Space &amp; Stars Physics — Redshift &amp; the Big Bang. Lesson 5 of 6.</a:t>
            </a:r>
          </a:p>
          <a:p>
            <a:pPr marL="0" indent="0">
              <a:buNone/>
            </a:pPr>
            <a:r>
              <a:rPr lang="en-GB" sz="1200" dirty="0"/>
              <a:t>[Intro] Point a spectroscope at almost any galaxy and its spectral lines sit at the wrong wavelengths — all shifted red, and the fainter the galaxy, the bigger the shift. Run that film backwards and everything was once together: hot, dense, everywhere at once. The universe has a history, and it is written in stretched light.</a:t>
            </a:r>
          </a:p>
          <a:p>
            <a:pPr marL="0" indent="0">
              <a:buNone/>
            </a:pPr>
            <a:r>
              <a:rPr lang="en-GB" sz="1200" dirty="0"/>
              <a:t>[Source] https://giophysics.com/chapter-53/redshift-big-bang/</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Redshift: z = Δλ/λ ≈ v/c</a:t>
            </a:r>
          </a:p>
          <a:p>
            <a:pPr marL="0" indent="0">
              <a:buNone/>
            </a:pPr>
            <a:r>
              <a:rPr lang="en-GB" sz="1200" dirty="0"/>
              <a:t>[In plain English] Compare the received wavelength with the laboratory value for the same spectral line. The fractional stretch is the redshift — and, for modest speeds, the speed as a fraction of c.</a:t>
            </a:r>
          </a:p>
          <a:p>
            <a:pPr marL="0" indent="0">
              <a:buNone/>
            </a:pPr>
            <a:r>
              <a:rPr lang="en-GB" sz="1200" dirty="0"/>
              <a:t>[Note] λ = emitted wavelength; approximation for v ≪ c</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Hubble’s law: v = H₀d</a:t>
            </a:r>
          </a:p>
          <a:p>
            <a:pPr marL="0" indent="0">
              <a:buNone/>
            </a:pPr>
            <a:r>
              <a:rPr lang="en-GB" sz="1200" dirty="0"/>
              <a:t>[In plain English] Twice as far means receding twice as fast — the straight-line signature of uniform expansion, and the same law any other galaxy would measure from its own vantage point.</a:t>
            </a:r>
          </a:p>
          <a:p>
            <a:pPr marL="0" indent="0">
              <a:buNone/>
            </a:pPr>
            <a:r>
              <a:rPr lang="en-GB" sz="1200" dirty="0"/>
              <a:t>[Note] H₀ ≈ 70 km s⁻¹ Mpc⁻¹</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Age of the universe: T ≈ 1/H₀</a:t>
            </a:r>
          </a:p>
          <a:p>
            <a:pPr marL="0" indent="0">
              <a:buNone/>
            </a:pPr>
            <a:r>
              <a:rPr lang="en-GB" sz="1200" dirty="0"/>
              <a:t>[In plain English] If a galaxy at distance d recedes at v = H₀d, then travelling time d/v = 1/H₀ is the same for every galaxy — the time since everything was together.</a:t>
            </a:r>
          </a:p>
          <a:p>
            <a:pPr marL="0" indent="0">
              <a:buNone/>
            </a:pPr>
            <a:r>
              <a:rPr lang="en-GB" sz="1200" dirty="0"/>
              <a:t>[Note] ≈ 14 billion years for H₀ = 70</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The afterglow: CMB at T = 2.7 K</a:t>
            </a:r>
          </a:p>
          <a:p>
            <a:pPr marL="0" indent="0">
              <a:buNone/>
            </a:pPr>
            <a:r>
              <a:rPr lang="en-GB" sz="1200" dirty="0"/>
              <a:t>[In plain English] Light released by the 3000 K fireball has been stretched ~1100-fold by expansion, arriving as a near-perfect 2.7 K blackbody. Its existence and temperature were predicted before they were found.</a:t>
            </a:r>
          </a:p>
          <a:p>
            <a:pPr marL="0" indent="0">
              <a:buNone/>
            </a:pPr>
            <a:r>
              <a:rPr lang="en-GB" sz="1200" dirty="0"/>
              <a:t>[Note] Microwaves from every direction in the sky</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Two hydrogen spectra on one wavelength scale from 400 to 700 nm: the laboratory pattern above and the same pattern from a distant galaxy below, dashed droppers joining each rest wavelength to its shifted position, and the two shift arrows drawn to their true lengths so the red line has moved further along the scale than the blue one.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The Big Bang was not an explosion at a point in empty space, and the redshift is not galaxies rocketing through space away from a centre. Space itself expands: every observer, in every galaxy, sees the same law v = H₀d in every direction, and none of them is the middle. Asking ‘where did it happen?’ has the answer ‘everywhere — including exactly where you are sitting’.</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Hydrogen’s Hα line is emitted at 656.3 nm but received from a galaxy at 682.6 nm. Find the redshift and the recession speed.</a:t>
            </a:r>
          </a:p>
          <a:p>
            <a:pPr marL="0" indent="0">
              <a:buNone/>
            </a:pPr>
            <a:r>
              <a:rPr lang="en-GB" sz="1200" dirty="0"/>
              <a:t>[Answer] z = 0.040, v ≈ 12 000 km/s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Δλ = 682.6 − 656.3 = 26.3 nm.</a:t>
            </a:r>
          </a:p>
          <a:p>
            <a:pPr marL="0" indent="0">
              <a:buNone/>
            </a:pPr>
            <a:r>
              <a:rPr lang="en-GB" sz="1200" dirty="0"/>
              <a:t>[Step 2] z = Δλ/λ = 26.3 ÷ 656.3 = 0.040.</a:t>
            </a:r>
          </a:p>
          <a:p>
            <a:pPr marL="0" indent="0">
              <a:buNone/>
            </a:pPr>
            <a:r>
              <a:rPr lang="en-GB" sz="1200" dirty="0"/>
              <a:t>[Step 3] v ≈ zc = 0.040 × 3.0 × 10⁵ = 1.2 × 10⁴ km/s.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z = 0.040, v ≈ 12 000 km/s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Using Hubble’s law with H₀ = 70 km/s/Mpc, find the distance to the galaxy of the previous example, in Mpc and in light-years.</a:t>
            </a:r>
          </a:p>
          <a:p>
            <a:pPr marL="0" indent="0">
              <a:buNone/>
            </a:pPr>
            <a:r>
              <a:rPr lang="en-GB" sz="1200" dirty="0"/>
              <a:t>[Answer] ≈ 170 Mpc ≈ 560 million light-years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Sound &amp; the Doppler effect; Line spectra as fingerprints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d = v/H₀ = 12 000 ÷ 70 ≈ 170 Mpc.</a:t>
            </a:r>
          </a:p>
          <a:p>
            <a:pPr marL="0" indent="0">
              <a:buNone/>
            </a:pPr>
            <a:r>
              <a:rPr lang="en-GB" sz="1200" dirty="0"/>
              <a:t>[Step 2] 1 Mpc = 3.26 million light-years, so d ≈ 170 × 3.26 × 10⁶ ≈ 5.6 × 10⁸ ly.</a:t>
            </a:r>
          </a:p>
          <a:p>
            <a:pPr marL="0" indent="0">
              <a:buNone/>
            </a:pPr>
            <a:r>
              <a:rPr lang="en-GB" sz="1200" dirty="0"/>
              <a:t>[Step 3] The light entering the spectroscope left that galaxy 560 million years ago — before animals walked on land.</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170 Mpc ≈ 560 million light-years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An astronomer in a galaxy 500 Mpc away measures her own galaxies and plots this same graph. What does she get?</a:t>
            </a:r>
          </a:p>
          <a:p>
            <a:pPr marL="0" indent="0">
              <a:buNone/>
            </a:pPr>
            <a:r>
              <a:rPr lang="en-GB" sz="1200" dirty="0"/>
              <a:t>[Options] A A line sloping the other way — from over there, everything is rushing toward her   B The same line, with the same gradient H₀, and herself sitting at rest at the origin   C A flat line, if her galaxy happens to be the true centre that we are not</a:t>
            </a:r>
          </a:p>
          <a:p>
            <a:pPr marL="0" indent="0">
              <a:buNone/>
            </a:pPr>
            <a:r>
              <a:rPr lang="en-GB" sz="1200" dirty="0"/>
              <a:t>[Figure] Recession velocity against distance for a scatter of galaxies, each plotted as a cross because these are real measurements, with a single straight line drawn through the origin and its gradient named H₀ but not evaluated.</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The same line, with the same gradient H₀, and herself sitting at rest at the origin. The Big Bang was not an explosion at a point in pre-existing space, which is the picture that makes options 1 and 3 seem possible. Space itself expands, so the separation between any two galaxies grows in proportion to how far apart they already are — and that proportionality is precisely what produces v = H₀d for every observer, in every galaxy, in every direction. Asking where the Big Bang happened has the answer "everywhere", including exactly where you are sitting.</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The redshift of distant galaxies is best explained by…</a:t>
            </a:r>
          </a:p>
          <a:p>
            <a:pPr marL="0" indent="0">
              <a:buNone/>
            </a:pPr>
            <a:r>
              <a:rPr lang="en-GB" sz="1200" dirty="0"/>
              <a:t>[Options] A Galaxies flying away from a central point through fixed space   B Space itself expanding, stretching light waves in transit   C Distant galaxies being made of heavier, redder elements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The redshift of distant galaxies is best explained by…</a:t>
            </a:r>
          </a:p>
          <a:p>
            <a:pPr marL="0" indent="0">
              <a:buNone/>
            </a:pPr>
            <a:r>
              <a:rPr lang="en-GB" sz="1200" dirty="0"/>
              <a:t>[Option by option] A: This is the firework picture, and it is the one thing the Big Bang was not. If galaxies were flying outward through fixed space from a centre, observers at different distances from that centre would measure different laws — and someone would be able to find the middle. Nobody can, because there is not one.  B: Correct. Cosmological redshift is the stretching of a wavelength by the expansion of the space it is crossing, which is why every galaxy sees the same Hubble law with itself at rest.  C: The spectra rule this out directly. The lines come back in exactly the pattern hydrogen makes in a laboratory tube — same lines, same spacing ratios — the whole set slid along by one common factor 1 + z. Different elements would give a different pattern, not a stretched one.</a:t>
            </a:r>
          </a:p>
          <a:p>
            <a:pPr marL="0" indent="0">
              <a:buNone/>
            </a:pPr>
            <a:r>
              <a:rPr lang="en-GB" sz="1200" dirty="0"/>
              <a:t>[Answer] B — Space itself expanding, stretching light waves in transit</a:t>
            </a:r>
          </a:p>
          <a:p>
            <a:pPr marL="0" indent="0">
              <a:buNone/>
            </a:pPr>
            <a:r>
              <a:rPr lang="en-GB" sz="1200" dirty="0"/>
              <a:t>[Why] Cosmological redshift is the stretching of wavelengths by expanding space. That is why every galaxy sees the same Hubble law with itself at rest — expansion has no centre, and the line patterns match ordinary elements exactly, just uniformly stretched.</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Convert H₀ = 70 km/s/Mpc to SI units and hence estimate the age of the universe as 1/H₀ (1 Mpc = 3.09 × 10²² m).</a:t>
            </a:r>
          </a:p>
          <a:p>
            <a:pPr marL="0" indent="0">
              <a:buNone/>
            </a:pPr>
            <a:r>
              <a:rPr lang="en-GB" sz="1200" dirty="0"/>
              <a:t>[Answer] H₀ ≈ 2.3 × 10⁻¹⁸ s⁻¹, so T ≈ 14 billion years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H₀ = (70 × 10³ m/s) ÷ 3.09 × 10²² m = 2.27 × 10⁻¹⁸ s⁻¹ — a fractional stretch of space per second.</a:t>
            </a:r>
          </a:p>
          <a:p>
            <a:pPr marL="0" indent="0">
              <a:buNone/>
            </a:pPr>
            <a:r>
              <a:rPr lang="en-GB" sz="1200" dirty="0"/>
              <a:t>[Step 2] T = 1/H₀ = 4.4 × 10¹⁷ s.</a:t>
            </a:r>
          </a:p>
          <a:p>
            <a:pPr marL="0" indent="0">
              <a:buNone/>
            </a:pPr>
            <a:r>
              <a:rPr lang="en-GB" sz="1200" dirty="0"/>
              <a:t>[Step 3] In years: 4.4 × 10¹⁷ ÷ 3.15 × 10⁷ ≈ 1.4 × 10¹⁰ — about 14 billion years, impressively close to the precision value of 13.8 despite ignoring how the expansion rate has changed.</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H₀ ≈ 2.3 × 10⁻¹⁸ s⁻¹, so T ≈ 14 billion years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The CMB is a 2.7 K blackbody today, released when the universe was transparent at about 3000 K. Use Wien’s law to find its peak wavelength now, and estimate the redshift of the CMB.</a:t>
            </a:r>
          </a:p>
          <a:p>
            <a:pPr marL="0" indent="0">
              <a:buNone/>
            </a:pPr>
            <a:r>
              <a:rPr lang="en-GB" sz="1200" dirty="0"/>
              <a:t>[Answer] λ_max ≈ 1.1 mm; z ≈ 1100 — the fireball, redshifted into the microwave sky</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Every galaxy we can see is rushing away from us, and the farther one is, the faster it goes. Does that put us at the centre of the universe? This is not a subtle measurement. Point a spectrograph anywhere in the sky and the lines come back shifted toward the red, in every direction, without exception.</a:t>
            </a:r>
          </a:p>
          <a:p>
            <a:pPr marL="0" indent="0">
              <a:buNone/>
            </a:pPr>
            <a:r>
              <a:rPr lang="en-GB" sz="1200" dirty="0"/>
              <a:t>[Answer] No — and the evidence for that is the same law. Space itself is expanding, so every galaxy sees exactly the same thing, with itself apparently at rest and everything else fleeing. An astronomer in any of them would derive v = H₀d and be just as tempted to feel central. An expansion with no centre is the one arrangement that fits.</a:t>
            </a:r>
          </a:p>
          <a:p>
            <a:pPr marL="0" indent="0">
              <a:buNone/>
            </a:pPr>
            <a:r>
              <a:rPr lang="en-GB" sz="1200" dirty="0"/>
              <a:t>[Figure] Recession velocity against distance for a scatter of galaxies, each plotted as a cross because these are real measurements, with a single straight line drawn through the origin and its gradient named H₀ but not evaluated.</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λ_max = 2.9 × 10⁻³ ÷ 2.7 ≈ 1.1 × 10⁻³ m — about a millimetre: microwaves, hence the name.</a:t>
            </a:r>
          </a:p>
          <a:p>
            <a:pPr marL="0" indent="0">
              <a:buNone/>
            </a:pPr>
            <a:r>
              <a:rPr lang="en-GB" sz="1200" dirty="0"/>
              <a:t>[Step 2] Expansion stretches all wavelengths by the factor 1 + z, and a blackbody’s temperature scales inversely with wavelength, so 1 + z = T_then/T_now = 3000 ÷ 2.7 ≈ 1100.</a:t>
            </a:r>
          </a:p>
          <a:p>
            <a:pPr marL="0" indent="0">
              <a:buNone/>
            </a:pPr>
            <a:r>
              <a:rPr lang="en-GB" sz="1200" dirty="0"/>
              <a:t>[Step 3] z ≈ 1100 — the oldest light observable, stretched a thousandfold in transit. Its near-perfect uniformity (parts in 10⁵) is simultaneously the Big Bang’s best evidence and the seed map of every galaxy that later grew.</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λ_max ≈ 1.1 mm; z ≈ 1100 — the fireball, redshifted into the microwave sky</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https://giophysics.com/chapter-53/presentation/?lesson=cosmology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Distant galaxies show redshift z = Δλ/λ increasing with distance according to Hubble’s law v = H₀d, evidence that space is expanding from a hot, dense beginning — the Big Bang — whose cooled afterglow survives as the 2.7 K cosmic microwave background.</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galaxy whose hydrogen line at 656 nm arrives at 682 nm has z = 26/656 ≈ 0.04, so v ≈ 0.04c ≈ 12 000 km/s — placing it about 170 Mpc away by Hubble’s law.</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 galaxy’s redshift z = Δλ/λ measures how much its spectral lines are stretched; for modest speeds z ≈ v/c gives the recession velocity. Hubble’s discovery (1929) was that recession velocity is proportional to distance: v = H₀d, with H₀ ≈ 70 km/s per megaparsec. This is not galaxies flying through space away from us — it is space itself expanding, stretching the light in transit (cosmological redshift) and carrying every galaxy away from every other. There is no centre: raisins in a rising loaf all see the other raisins receding, the distant ones fastest. Running the expansion backward gives the Big Bang, about 13.8 billion years ago, and the age estimate falls out of the law itself: T ≈ 1/H₀. The clinching evidence is the cosmic microwave background (CMB) — the fireball’s afterglow, released when the universe became transparent at ~3000 K and now redshifted a thousandfold into a 2.7 K microwave glow arriving uniformly from every direction in the sky.</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Every element absorbs at fixed laboratory wavelengths, so a galaxy’s spectrum carries a barcode of dark lines. In a receding galaxy the whole barcode slides toward the red by one common factor 1 + z. The pattern is unmistakable — the same line spacings, uniformly stretched — which is how we know it is motion and expansion, not different chemistry.</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Paint dots on a balloon and inflate it: every dot sees every other dot recede, the distant ones fastest, and no dot is the centre — the expansion has no centre on the surface. The care: only the rubber between the dots stretches. The dots themselves (galaxies, atoms, you) are held together by gravity and electromagnetism and do not expand. And the balloon needs a room to expand into, but the universe does not — space itself is the rubber, and the ‘explosion’ happened everywhere at once.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Two independent witnesses agree. First, Hubble’s law: uniform expansion pointing back to a hot dense start ~1/H₀ ago, with distant galaxies — seen as they were billions of years ago — looking visibly younger. Second, the CMB, found accidentally by Penzias and Wilson in 1965: a uniform 2.7 K microwave bath with exactly the blackbody spectrum a cooling fireball must leave. A third: the universe is about a quarter helium by mass, just what fusion in the first three minutes predicts. Rival theories explained one clue; the Big Bang explains all three.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hyperlink" Target="https://giophysics.com/chapter-53/presentation/?lesson=cosmology"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4/sound-doppler/" TargetMode="External"/><Relationship Id="rId4" Type="http://schemas.openxmlformats.org/officeDocument/2006/relationships/hyperlink" Target="https://giophysics.com/chapter-46/energy-level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s://giophysics.com/chapter-53/presentation/?lesson=cosmology"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53/presentation/?lesson=cosmology"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53/astro-calculus/" TargetMode="External"/><Relationship Id="rId4" Type="http://schemas.openxmlformats.org/officeDocument/2006/relationships/hyperlink" Target="https://giophysics.com/chapter-53/redshift-big-bang/" TargetMode="External"/><Relationship Id="rId5" Type="http://schemas.openxmlformats.org/officeDocument/2006/relationships/hyperlink" Target="https://giophysics.com/chapter-53/presentation/?lesson=cosmology" TargetMode="External"/><Relationship Id="rId6" Type="http://schemas.openxmlformats.org/officeDocument/2006/relationships/hyperlink" Target="https://giophysics.com/chapter-53/" TargetMode="External"/><Relationship Id="rId7" Type="http://schemas.openxmlformats.org/officeDocument/2006/relationships/hyperlink" Target="https://giophysics.com/downloads/53-5-redshift-big-bang.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28 · Space &amp; Stars Physics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The sky is a time machine</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Redshift &amp; the Big Bang</a:t>
            </a:r>
          </a:p>
        </p:txBody>
      </p:sp>
      <p:sp>
        <p:nvSpPr>
          <p:cNvPr id="6" name="text"/>
          <p:cNvSpPr txBox="1"/>
          <p:nvPr/>
        </p:nvSpPr>
        <p:spPr>
          <a:xfrm>
            <a:off x="558800" y="2211070"/>
            <a:ext cx="11074400" cy="61912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Point a spectroscope at almost any galaxy and its spectral lines sit at the wrong wavelengths — all shifted red, and the fainter the galaxy, the bigger the shift. Run that film backwards and everything was once together: hot, dense, everywhere at once. The universe has a history, and it is written in stretched light.</a:t>
            </a:r>
          </a:p>
        </p:txBody>
      </p:sp>
      <p:sp>
        <p:nvSpPr>
          <p:cNvPr id="7" name="panel"/>
          <p:cNvSpPr/>
          <p:nvPr/>
        </p:nvSpPr>
        <p:spPr>
          <a:xfrm>
            <a:off x="558800" y="2982595"/>
            <a:ext cx="11074400" cy="12700"/>
          </a:xfrm>
          <a:prstGeom prst="rect">
            <a:avLst/>
          </a:prstGeom>
          <a:solidFill>
            <a:srgbClr val="C6C8BB"/>
          </a:solidFill>
          <a:ln>
            <a:noFill/>
          </a:ln>
        </p:spPr>
      </p:sp>
      <p:sp>
        <p:nvSpPr>
          <p:cNvPr id="8" name="fact-label"/>
          <p:cNvSpPr txBox="1"/>
          <p:nvPr/>
        </p:nvSpPr>
        <p:spPr>
          <a:xfrm>
            <a:off x="558800" y="316039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316039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5 of 6 in Space &amp; Stars Physics</a:t>
            </a:r>
          </a:p>
        </p:txBody>
      </p:sp>
      <p:sp>
        <p:nvSpPr>
          <p:cNvPr id="10" name="fact-label"/>
          <p:cNvSpPr txBox="1"/>
          <p:nvPr/>
        </p:nvSpPr>
        <p:spPr>
          <a:xfrm>
            <a:off x="558800" y="343916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43916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41 minutes of it</a:t>
            </a:r>
          </a:p>
        </p:txBody>
      </p:sp>
      <p:sp>
        <p:nvSpPr>
          <p:cNvPr id="12" name="fact-label"/>
          <p:cNvSpPr txBox="1"/>
          <p:nvPr/>
        </p:nvSpPr>
        <p:spPr>
          <a:xfrm>
            <a:off x="558800" y="371792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71792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https://giophysics.com/chapter-53/redshift-big-bang/</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REDSHIFT &amp; THE BIG BANG</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Redshift &amp; the Big Bang.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Redshift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z = Δλ/λ ≈ v/c</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λ = emitted wavelength; approximation for v ≪ c</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Compare the received wavelength with the laboratory value for the same spectral line. The fractional stretch is the redshift — and, for modest speeds, the speed as a fraction of c.</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REDSHIFT &amp; THE BIG BANG</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Redshift &amp; the Big Bang.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Hubble’s law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v = H₀d</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H₀ ≈ 70 km s⁻¹ Mpc⁻¹</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Twice as far means receding twice as fast — the straight-line signature of uniform expansion, and the same law any other galaxy would measure from its own vantage point.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REDSHIFT &amp; THE BIG BANG</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Redshift &amp; the Big Bang.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Age of the universe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T ≈ 1/H₀</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 14 billion years for H₀ = 70</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If a galaxy at distance d recedes at v = H₀d, then travelling time d/v = 1/H₀ is the same for every galaxy — the time since everything was together.</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REDSHIFT &amp; THE BIG BANG</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Redshift &amp; the Big Bang.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afterglow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CMB at T = 2.7 K</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Microwaves from every direction in the sky</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Light released by the 3000 K fireball has been stretched ~1100-fold by expansion, arriving as a near-perfect 2.7 K blackbody. Its existence and temperature were predicted before they were found.</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REDSHIFT &amp; THE BIG BANG</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Redshift &amp; the Big Bang.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same barcode, stretched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704988" y="1854200"/>
            <a:ext cx="6782025" cy="3402330"/>
          </a:xfrm>
          <a:prstGeom prst="rect">
            <a:avLst/>
          </a:prstGeom>
          <a:solidFill>
            <a:srgbClr val="FFFFFF"/>
          </a:solidFill>
          <a:ln w="9525">
            <a:solidFill>
              <a:srgbClr val="C6C8BB"/>
            </a:solidFill>
          </a:ln>
        </p:spPr>
      </p:sp>
      <p:pic>
        <p:nvPicPr>
          <p:cNvPr id="7" name="Two hydrogen spectra on one wavelength scale from 400 to 700 nm: the laboratory pattern above and the same pattern from a distant galaxy below, dashed droppers joining each rest wavelength to its shifted position, and the two shift arrows drawn to their true lengths so the red line has moved further along the scale than the blue one." descr="Two hydrogen spectra on one wavelength scale from 400 to 700 nm: the laboratory pattern above and the same pattern from a distant galaxy below, dashed droppers joining each rest wavelength to its shifted position, and the two shift arrows drawn to their true lengths so the red line has moved further along the scale than the blue one."/>
          <p:cNvPicPr>
            <a:picLocks noChangeAspect="1"/>
          </p:cNvPicPr>
          <p:nvPr/>
        </p:nvPicPr>
        <p:blipFill>
          <a:blip r:embed="rId3"/>
          <a:stretch>
            <a:fillRect/>
          </a:stretch>
        </p:blipFill>
        <p:spPr>
          <a:xfrm>
            <a:off x="2819288" y="1968500"/>
            <a:ext cx="6553425"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hydrogen spectra on one wavelength scale from 400 to 700 nm: the laboratory pattern above and the same pattern from a distant galaxy below, dashed droppers joining each rest wavelength to its shifted position, and the two shift arrows drawn to their true lengths so the red line has moved further along the scale than the blue one.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REDSHIFT &amp; THE BIG BANG</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Redshift &amp; the Big Bang.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035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Big Bang was not an explosion at a point in empty space, and the redshift is not galaxies rocketing through space away from a centre. Space itself expands: every observer, in every galaxy, sees the same law v = H₀d in every direction, and none of them is the middle. Asking ‘where did it happen?’ has the answer ‘everywhere — including exactly where you are sitting’.</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REDSHIFT &amp; THE BIG BANG</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Redshift &amp; the Big Bang.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Hydrogen’s Hα line is emitted at 656.3 nm but received from a galaxy at 682.6 nm. Find the redshift and the recession speed.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REDSHIFT &amp; THE BIG BANG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Redshift &amp; the Big Bang.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Hydrogen’s Hα line is emitted at 656.3 nm but received from a galaxy at 682.6 nm. Find the redshift and the recession speed.</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Δλ = 682.6 − 656.3 = 26.3 nm.</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z = Δλ/λ = 26.3 ÷ 656.3 = 0.040.</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zc = 0.040 × 3.0 × 10⁵ = 1.2 × 10⁴ km/s.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REDSHIFT &amp; THE BIG BANG</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Redshift &amp; the Big Bang.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z = 0.040, v ≈ 12 000 km/s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SPACE &amp; STARS PHYSICS  ·  REDSHIFT &amp; THE BIG BANG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Space &amp; Stars Physics — Redshift &amp; the Big Bang.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Using Hubble’s law with H₀ = 70 km/s/Mpc, find the distance to the galaxy of the previous example, in Mpc and in light-years.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REDSHIFT &amp; THE BIG BANG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Redshift &amp; the Big Bang.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Sound &amp; the Doppler effect</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https://giophysics.com/chapter-24/sound-doppler/</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Line spectra as fingerprints</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https://giophysics.com/chapter-46/energy-levels/</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REDSHIFT &amp; THE BIG BANG</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Redshift &amp; the Big Bang.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Using Hubble’s law with H₀ = 70 km/s/Mpc, find the distance to the galaxy of the previous example, in Mpc and in light-years.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 = v/H₀ = 12 000 ÷ 70 ≈ 170 Mpc.</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1 Mpc = 3.26 million light-years, so d ≈ 170 × 3.26 × 10⁶ ≈ 5.6 × 10⁸ ly.</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light entering the spectroscope left that galaxy 560 million years ago — before animals walked on land.</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REDSHIFT &amp; THE BIG BANG</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Redshift &amp; the Big Bang.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170 Mpc ≈ 560 million light-years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SPACE &amp; STARS PHYSICS  ·  REDSHIFT &amp; THE BIG BANG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Space &amp; Stars Physics — Redshift &amp; the Big Bang.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An astronomer in a galaxy 500 Mpc away measures her own galaxies and plots this same graph. What does she get?</a:t>
            </a:r>
          </a:p>
        </p:txBody>
      </p:sp>
      <p:sp>
        <p:nvSpPr>
          <p:cNvPr id="7" name="text"/>
          <p:cNvSpPr txBox="1"/>
          <p:nvPr/>
        </p:nvSpPr>
        <p:spPr>
          <a:xfrm>
            <a:off x="558800" y="29476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A line sloping the other way — from over there, everything is rushing toward her</a:t>
            </a:r>
          </a:p>
        </p:txBody>
      </p:sp>
      <p:sp>
        <p:nvSpPr>
          <p:cNvPr id="8" name="text"/>
          <p:cNvSpPr txBox="1"/>
          <p:nvPr/>
        </p:nvSpPr>
        <p:spPr>
          <a:xfrm>
            <a:off x="558800" y="34937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The same line, with the same gradient H₀, and herself sitting at rest at the origin</a:t>
            </a:r>
          </a:p>
        </p:txBody>
      </p:sp>
      <p:sp>
        <p:nvSpPr>
          <p:cNvPr id="9" name="text"/>
          <p:cNvSpPr txBox="1"/>
          <p:nvPr/>
        </p:nvSpPr>
        <p:spPr>
          <a:xfrm>
            <a:off x="558800" y="40398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A flat line, if her galaxy happens to be the true centre that we are not</a:t>
            </a:r>
          </a:p>
        </p:txBody>
      </p:sp>
      <p:sp>
        <p:nvSpPr>
          <p:cNvPr id="10" name="panel"/>
          <p:cNvSpPr/>
          <p:nvPr/>
        </p:nvSpPr>
        <p:spPr>
          <a:xfrm>
            <a:off x="7010400" y="1854200"/>
            <a:ext cx="4622800" cy="2836872"/>
          </a:xfrm>
          <a:prstGeom prst="rect">
            <a:avLst/>
          </a:prstGeom>
          <a:solidFill>
            <a:srgbClr val="FFFFFF"/>
          </a:solidFill>
          <a:ln w="9525">
            <a:solidFill>
              <a:srgbClr val="C6C8BB"/>
            </a:solidFill>
          </a:ln>
        </p:spPr>
      </p:sp>
      <p:pic>
        <p:nvPicPr>
          <p:cNvPr id="11" name="Recession velocity against distance for a scatter of galaxies, each plotted as a cross because these are real measurements, with a single straight line drawn through the origin and its gradient named H₀ but not evaluated." descr="Recession velocity against distance for a scatter of galaxies, each plotted as a cross because these are real measurements, with a single straight line drawn through the origin and its gradient named H₀ but not evaluated."/>
          <p:cNvPicPr>
            <a:picLocks noChangeAspect="1"/>
          </p:cNvPicPr>
          <p:nvPr/>
        </p:nvPicPr>
        <p:blipFill>
          <a:blip r:embed="rId3"/>
          <a:stretch>
            <a:fillRect/>
          </a:stretch>
        </p:blipFill>
        <p:spPr>
          <a:xfrm>
            <a:off x="7124700" y="1968500"/>
            <a:ext cx="4394200" cy="2608272"/>
          </a:xfrm>
          <a:prstGeom prst="rect">
            <a:avLst/>
          </a:prstGeom>
        </p:spPr>
      </p:pic>
      <p:sp>
        <p:nvSpPr>
          <p:cNvPr id="12" name="text"/>
          <p:cNvSpPr txBox="1"/>
          <p:nvPr/>
        </p:nvSpPr>
        <p:spPr>
          <a:xfrm>
            <a:off x="7010400" y="4754572"/>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Recession velocity against distance for a scatter of galaxies, each plotted as a cross because these are real measurements, with a single straight line drawn through the origin and its gradient named H₀ but not evaluated.</a:t>
            </a:r>
          </a:p>
        </p:txBody>
      </p:sp>
      <p:sp>
        <p:nvSpPr>
          <p:cNvPr id="13" name="text"/>
          <p:cNvSpPr txBox="1"/>
          <p:nvPr/>
        </p:nvSpPr>
        <p:spPr>
          <a:xfrm>
            <a:off x="7010400" y="5597852"/>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REDSHIFT &amp; THE BIG BANG</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Redshift &amp; the Big Bang.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633540"/>
            <a:ext cx="11074400" cy="69342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The same line, with the same gradient H₀, and herself sitting at rest at the origin</a:t>
            </a:r>
          </a:p>
        </p:txBody>
      </p:sp>
      <p:sp>
        <p:nvSpPr>
          <p:cNvPr id="7" name="text"/>
          <p:cNvSpPr txBox="1"/>
          <p:nvPr/>
        </p:nvSpPr>
        <p:spPr>
          <a:xfrm>
            <a:off x="558800" y="332696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3460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Big Bang was not an explosion at a point in pre-existing space, which is the picture that makes options 1 and 3 seem possible. Space itself expands, so the separation between any two galaxies grows in proportion to how far apart they already are — and that proportionality is precisely what produces v = H₀d for every observer, in every galaxy, in every direction. Asking where the Big Bang happened has the answer "everywhere", including exactly where you are sitting.</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SPACE &amp; STARS PHYSICS  ·  REDSHIFT &amp; THE BIG BANG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Space &amp; Stars Physics — Redshift &amp; the Big Bang.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redshift of distant galaxies is best explained by…</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Galaxies flying away from a central point through fixed space</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Space itself expanding, stretching light waves in transit</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Distant galaxies being made of heavier, redder elements</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REDSHIFT &amp; THE BIG BANG</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Redshift &amp; the Big Bang.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Space itself expanding, stretching light waves in transit</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Cosmological redshift is the stretching of wavelengths by expanding space. That is why every galaxy sees the same Hubble law with itself at rest — expansion has no centre, and the line patterns match ordinary elements exactly, just uniformly stretched.</a:t>
            </a:r>
          </a:p>
        </p:txBody>
      </p:sp>
      <p:sp>
        <p:nvSpPr>
          <p:cNvPr id="9" name="text"/>
          <p:cNvSpPr txBox="1"/>
          <p:nvPr/>
        </p:nvSpPr>
        <p:spPr>
          <a:xfrm>
            <a:off x="558800" y="352488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73253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This is the firework picture, and it is the one thing the Big Bang was not. If galaxies were flying outward through fixed space from a centre, observers at different distances from that centre would measure different laws — and someone would be able to find the middle. Nobody can, because there is not one.</a:t>
            </a:r>
          </a:p>
        </p:txBody>
      </p:sp>
      <p:sp>
        <p:nvSpPr>
          <p:cNvPr id="11" name="text"/>
          <p:cNvSpPr txBox="1"/>
          <p:nvPr/>
        </p:nvSpPr>
        <p:spPr>
          <a:xfrm>
            <a:off x="558800" y="455422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Cosmological redshift is the stretching of a wavelength by the expansion of the space it is crossing, which is why every galaxy sees the same Hubble law with itself at rest.</a:t>
            </a:r>
          </a:p>
        </p:txBody>
      </p:sp>
      <p:sp>
        <p:nvSpPr>
          <p:cNvPr id="12" name="text"/>
          <p:cNvSpPr txBox="1"/>
          <p:nvPr/>
        </p:nvSpPr>
        <p:spPr>
          <a:xfrm>
            <a:off x="558800" y="504698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The spectra rule this out directly. The lines come back in exactly the pattern hydrogen makes in a laboratory tube — same lines, same spacing ratios — the whole set slid along by one common factor 1 + z. Different elements would give a different pattern, not a stretched one.</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SPACE &amp; STARS PHYSICS  ·  REDSHIFT &amp; THE BIG BANG</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Space &amp; Stars Physics — Redshift &amp; the Big Bang.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Convert H₀ = 70 km/s/Mpc to SI units and hence estimate the age of the universe as 1/H₀ (1 Mpc = 3.09 × 10²² 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REDSHIFT &amp; THE BIG BANG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Redshift &amp; the Big Bang.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9644"/>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Convert H₀ = 70 km/s/Mpc to SI units and hence estimate the age of the universe as 1/H₀ (1 Mpc = 3.09 × 10²² m).</a:t>
            </a:r>
          </a:p>
        </p:txBody>
      </p:sp>
      <p:sp>
        <p:nvSpPr>
          <p:cNvPr id="9" name="step-number"/>
          <p:cNvSpPr txBox="1"/>
          <p:nvPr/>
        </p:nvSpPr>
        <p:spPr>
          <a:xfrm>
            <a:off x="558800" y="3229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29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H₀ = (70 × 10³ m/s) ÷ 3.09 × 10²² m = 2.27 × 10⁻¹⁸ s⁻¹ — a fractional stretch of space per second.</a:t>
            </a:r>
          </a:p>
        </p:txBody>
      </p:sp>
      <p:sp>
        <p:nvSpPr>
          <p:cNvPr id="11" name="step-number"/>
          <p:cNvSpPr txBox="1"/>
          <p:nvPr/>
        </p:nvSpPr>
        <p:spPr>
          <a:xfrm>
            <a:off x="558800" y="3622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22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1/H₀ = 4.4 × 10¹⁷ s.</a:t>
            </a:r>
          </a:p>
        </p:txBody>
      </p:sp>
      <p:sp>
        <p:nvSpPr>
          <p:cNvPr id="13" name="step-number"/>
          <p:cNvSpPr txBox="1"/>
          <p:nvPr/>
        </p:nvSpPr>
        <p:spPr>
          <a:xfrm>
            <a:off x="558800" y="4016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16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 years: 4.4 × 10¹⁷ ÷ 3.15 × 10⁷ ≈ 1.4 × 10¹⁰ — about 14 billion years, impressively close to the precision value of 13.8 despite ignoring how the expansion rate has changed.</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REDSHIFT &amp; THE BIG BANG</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Redshift &amp; the Big Bang.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H₀ ≈ 2.3 × 10⁻¹⁸ s⁻¹, so T ≈ 14 billion years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SPACE &amp; STARS PHYSICS  ·  REDSHIFT &amp; THE BIG BANG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Space &amp; Stars Physics — Redshift &amp; the Big Bang.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CMB is a 2.7 K blackbody today, released when the universe was transparent at about 3000 K. Use Wien’s law to find its peak wavelength now, and estimate the redshift of the CMB.</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REDSHIFT &amp; THE BIG BANG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Redshift &amp; the Big Bang.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100" b="1" i="0" dirty="0">
                <a:solidFill>
                  <a:srgbClr val="102E29"/>
                </a:solidFill>
                <a:latin typeface="Arial"/>
                <a:cs typeface="Arial"/>
              </a:rPr>
              <a:t>Every galaxy we can see is rushing away from us, and the farther one is, the faster it goes. Does that put us at the centre of the universe?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This is not a subtle measurement. Point a spectrograph anywhere in the sky and the lines come back shifted toward the red, in every direction, without exception.</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96469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 — and the evidence for that is the same law. Space itself is expanding, so every galaxy sees exactly the same thing, with itself apparently at rest and everything else fleeing. An astronomer in any of them would derive v = H₀d and be just as tempted to feel central. An expansion with no centre is the one arrangement that fits.</a:t>
            </a:r>
          </a:p>
        </p:txBody>
      </p:sp>
      <p:sp>
        <p:nvSpPr>
          <p:cNvPr id="9" name="panel"/>
          <p:cNvSpPr/>
          <p:nvPr/>
        </p:nvSpPr>
        <p:spPr>
          <a:xfrm>
            <a:off x="7010400" y="1854200"/>
            <a:ext cx="4622800" cy="2836872"/>
          </a:xfrm>
          <a:prstGeom prst="rect">
            <a:avLst/>
          </a:prstGeom>
          <a:solidFill>
            <a:srgbClr val="FFFFFF"/>
          </a:solidFill>
          <a:ln w="9525">
            <a:solidFill>
              <a:srgbClr val="C6C8BB"/>
            </a:solidFill>
          </a:ln>
        </p:spPr>
      </p:sp>
      <p:pic>
        <p:nvPicPr>
          <p:cNvPr id="10" name="Recession velocity against distance for a scatter of galaxies, each plotted as a cross because these are real measurements, with a single straight line drawn through the origin and its gradient named H₀ but not evaluated." descr="Recession velocity against distance for a scatter of galaxies, each plotted as a cross because these are real measurements, with a single straight line drawn through the origin and its gradient named H₀ but not evaluated."/>
          <p:cNvPicPr>
            <a:picLocks noChangeAspect="1"/>
          </p:cNvPicPr>
          <p:nvPr/>
        </p:nvPicPr>
        <p:blipFill>
          <a:blip r:embed="rId3"/>
          <a:stretch>
            <a:fillRect/>
          </a:stretch>
        </p:blipFill>
        <p:spPr>
          <a:xfrm>
            <a:off x="7124700" y="1968500"/>
            <a:ext cx="4394200" cy="2608272"/>
          </a:xfrm>
          <a:prstGeom prst="rect">
            <a:avLst/>
          </a:prstGeom>
        </p:spPr>
      </p:pic>
      <p:sp>
        <p:nvSpPr>
          <p:cNvPr id="11" name="text"/>
          <p:cNvSpPr txBox="1"/>
          <p:nvPr/>
        </p:nvSpPr>
        <p:spPr>
          <a:xfrm>
            <a:off x="7010400" y="4754572"/>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Recession velocity against distance for a scatter of galaxies, each plotted as a cross because these are real measurements, with a single straight line drawn through the origin and its gradient named H₀ but not evaluated.</a:t>
            </a:r>
          </a:p>
        </p:txBody>
      </p:sp>
      <p:sp>
        <p:nvSpPr>
          <p:cNvPr id="12" name="text"/>
          <p:cNvSpPr txBox="1"/>
          <p:nvPr/>
        </p:nvSpPr>
        <p:spPr>
          <a:xfrm>
            <a:off x="7010400" y="5597852"/>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REDSHIFT &amp; THE BIG BANG</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Redshift &amp; the Big Bang.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666512"/>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CMB is a 2.7 K blackbody today, released when the universe was transparent at about 3000 K. Use Wien’s law to find its peak wavelength now, and estimate the redshift of the CMB.</a:t>
            </a:r>
          </a:p>
        </p:txBody>
      </p:sp>
      <p:sp>
        <p:nvSpPr>
          <p:cNvPr id="9" name="step-number"/>
          <p:cNvSpPr txBox="1"/>
          <p:nvPr/>
        </p:nvSpPr>
        <p:spPr>
          <a:xfrm>
            <a:off x="558800" y="3282462"/>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82462"/>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λ_max = 2.9 × 10⁻³ ÷ 2.7 ≈ 1.1 × 10⁻³ m — about a millimetre: microwaves, hence the name.</a:t>
            </a:r>
          </a:p>
        </p:txBody>
      </p:sp>
      <p:sp>
        <p:nvSpPr>
          <p:cNvPr id="11" name="step-number"/>
          <p:cNvSpPr txBox="1"/>
          <p:nvPr/>
        </p:nvSpPr>
        <p:spPr>
          <a:xfrm>
            <a:off x="558800" y="3676162"/>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76162"/>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Expansion stretches all wavelengths by the factor 1 + z, and a blackbody’s temperature scales inversely with wavelength, so 1 + z = T_then/T_now = 3000 ÷ 2.7 ≈ 1100.</a:t>
            </a:r>
          </a:p>
        </p:txBody>
      </p:sp>
      <p:sp>
        <p:nvSpPr>
          <p:cNvPr id="13" name="step-number"/>
          <p:cNvSpPr txBox="1"/>
          <p:nvPr/>
        </p:nvSpPr>
        <p:spPr>
          <a:xfrm>
            <a:off x="558800" y="4261632"/>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61632"/>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z ≈ 1100 — the oldest light observable, stretched a thousandfold in transit. Its near-perfect uniformity (parts in 10⁵) is simultaneously the Big Bang’s best evidence and the seed map of every galaxy that later grew.</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REDSHIFT &amp; THE BIG BANG</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Redshift &amp; the Big Bang.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λ_max ≈ 1.1 mm; z ≈ 1100 — the fireball, redshifted into the microwave sky</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SPACE &amp; STARS PHYSICS  ·  REDSHIFT &amp; THE BIG BANG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Space &amp; Stars Physics — Redshift &amp; the Big Bang.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SPACE &amp; STARS PHYSICS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28.6 Astrophysics Calculus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https://giophysics.com/chapter-53/astro-calculus/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https://giophysics.com/chapter-53/redshift-big-bang/</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https://giophysics.com/chapter-53/presentation/?lesson=cosmology</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Space &amp; Stars Physics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https://giophysics.com/chapter-53/</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https://giophysics.com/downloads/53-5-redshift-big-bang.pdf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REDSHIFT &amp; THE BIG BANG</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Redshift &amp; the Big Bang.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24765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Distant galaxies show redshift z = Δλ/λ increasing with distance according to Hubble’s law v = H₀d, evidence that space is expanding from a hot, dense beginning — the Big Bang — whose cooled afterglow survives as the 2.7 K cosmic microwave background.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REDSHIFT &amp; THE BIG BANG</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Redshift &amp; the Big Bang.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galaxy whose hydrogen line at 656 nm arrives at 682 nm has z = 26/656 ≈ 0.04, so v ≈ 0.04c ≈ 12 000 km/s — placing it about 170 Mpc away by Hubble’s law.</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REDSHIFT &amp; THE BIG BANG</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Redshift &amp; the Big Bang.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sky is a time machine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132080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galaxy’s redshift z = Δλ/λ measures how much its spectral lines are stretched; for modest speeds z ≈ v/c gives the recession velocity. Hubble’s discovery (1929) was that recession velocity is proportional to distance: v = H₀d, with H₀ ≈ 70 km/s per megaparsec. This is not galaxies flying through space away from us — it is space itself expanding, stretching the light in transit (cosmological redshift) and carrying every galaxy away from every other.</a:t>
            </a:r>
          </a:p>
        </p:txBody>
      </p:sp>
      <p:sp>
        <p:nvSpPr>
          <p:cNvPr id="7" name="text"/>
          <p:cNvSpPr txBox="1"/>
          <p:nvPr/>
        </p:nvSpPr>
        <p:spPr>
          <a:xfrm>
            <a:off x="558800" y="3340100"/>
            <a:ext cx="11074400" cy="11557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There is no centre: raisins in a rising loaf all see the other raisins receding, the distant ones fastest. Running the expansion backward gives the Big Bang, about 13.8 billion years ago, and the age estimate falls out of the law itself: T ≈ 1/H₀. The clinching evidence is the cosmic microwave background (CMB) — the fireball’s afterglow, released when the universe became transparent at ~3000 K and now redshifted a thousandfold into a 2.7 K microwave glow arriving uniformly from every direction in the sky.</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REDSHIFT &amp; THE BIG BANG</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Redshift &amp; the Big Bang.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Reading a galaxy’s spectrum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Every element absorbs at fixed laboratory wavelengths, so a galaxy’s spectrum carries a barcode of dark lines. In a receding galaxy the whole barcode slides toward the red by one common factor 1 + z. The pattern is unmistakable — the same line spacings, uniformly stretched — which is how we know it is motion and expansion, not different chemistry.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REDSHIFT &amp; THE BIG BANG</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Redshift &amp; the Big Bang.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balloon, handled with care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9434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Paint dots on a balloon and inflate it: every dot sees every other dot recede, the distant ones fastest, and no dot is the centre — the expansion has no centre on the surface. The care: only the rubber between the dots stretches.</a:t>
            </a:r>
          </a:p>
        </p:txBody>
      </p:sp>
      <p:sp>
        <p:nvSpPr>
          <p:cNvPr id="7" name="text"/>
          <p:cNvSpPr txBox="1"/>
          <p:nvPr/>
        </p:nvSpPr>
        <p:spPr>
          <a:xfrm>
            <a:off x="558800" y="355814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dots themselves (galaxies, atoms, you) are held together by gravity and electromagnetism and do not expand. And the balloon needs a room to expand into, but the universe does not — space itself is the rubber, and the ‘explosion’ happened everywhere at once.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REDSHIFT &amp; THE BIG BANG</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Redshift &amp; the Big Bang.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the Big Bang won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854569"/>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Two independent witnesses agree. First, Hubble’s law: uniform expansion pointing back to a hot dense start ~1/H₀ ago, with distant galaxies — seen as they were billions of years ago — looking visibly younger. Second, the CMB, found accidentally by Penzias and Wilson in 1965: a uniform 2.7 K microwave bath with exactly the blackbody spectrum a cooling fireball must leave.</a:t>
            </a:r>
          </a:p>
        </p:txBody>
      </p:sp>
      <p:sp>
        <p:nvSpPr>
          <p:cNvPr id="7" name="text"/>
          <p:cNvSpPr txBox="1"/>
          <p:nvPr/>
        </p:nvSpPr>
        <p:spPr>
          <a:xfrm>
            <a:off x="558800" y="393152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third: the universe is about a quarter helium by mass, just what fusion in the first three minutes predicts. Rival theories explained one clue; the Big Bang explains all three.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REDSHIFT &amp; THE BIG BANG</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Redshift &amp; the Big Bang.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Space &amp; Stars Physics — Redshift &amp; the Big Bang</dc:title>
  <dc:subject>Space &amp; Stars Physics</dc:subject>
  <dc:creator>GioPhysics</dc:creator>
  <cp:keywords>lesson, Space &amp; Stars Physics, chapter-53,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