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Space &amp; Stars Physics — Measuring the Universe. Lesson 4 of 6.</a:t>
            </a:r>
          </a:p>
          <a:p>
            <a:pPr marL="0" indent="0">
              <a:buNone/>
            </a:pPr>
            <a:r>
              <a:rPr lang="en-GB" sz="1200" dirty="0"/>
              <a:t>[Intro] No tape measure reaches the stars, so astronomers built a ladder. Rung one: geometry — watch a nearby star shift against the background as the Earth swings around its orbit. Rung two: physics — find objects whose true brightness is known, and let the inverse square law read off the distance. Each rung stands on the one below it, all the way to the edge of the observable universe.</a:t>
            </a:r>
          </a:p>
          <a:p>
            <a:pPr marL="0" indent="0">
              <a:buNone/>
            </a:pPr>
            <a:r>
              <a:rPr lang="en-GB" sz="1200" dirty="0"/>
              <a:t>[Source] https://giophysics.com/chapter-53/cosmic-distances/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Parallax distance: d = 1/p</a:t>
            </a:r>
          </a:p>
          <a:p>
            <a:pPr marL="0" indent="0">
              <a:buNone/>
            </a:pPr>
            <a:r>
              <a:rPr lang="en-GB" sz="1200" dirty="0"/>
              <a:t>[In plain English] A parsec is defined as the distance at which the Earth–Sun radius subtends one arcsecond. Halve the parallax and you double the distance — nearby stars wobble more.</a:t>
            </a:r>
          </a:p>
          <a:p>
            <a:pPr marL="0" indent="0">
              <a:buNone/>
            </a:pPr>
            <a:r>
              <a:rPr lang="en-GB" sz="1200" dirty="0"/>
              <a:t>[Note] d in parsecs when p is in arcseconds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Inverse square law: b = L/4πd²</a:t>
            </a:r>
          </a:p>
          <a:p>
            <a:pPr marL="0" indent="0">
              <a:buNone/>
            </a:pPr>
            <a:r>
              <a:rPr lang="en-GB" sz="1200" dirty="0"/>
              <a:t>[In plain English] A star’s light spreads over a sphere of area 4πd². Know the true luminosity L and measure b, and the distance falls out — the engine of every standard candle.</a:t>
            </a:r>
          </a:p>
          <a:p>
            <a:pPr marL="0" indent="0">
              <a:buNone/>
            </a:pPr>
            <a:r>
              <a:rPr lang="en-GB" sz="1200" dirty="0"/>
              <a:t>[Note] b = apparent brightness, W/m²</a:t>
            </a:r>
          </a:p>
          <a:p>
            <a:pPr marL="0" indent="0">
              <a:buNone/>
            </a:pPr>
            <a:r>
              <a:rPr lang="en-GB" sz="1200" dirty="0"/>
              <a:t>[Graph] Brightness with distance. For fixed luminosity, doubling distance reduces observed brightness to one quarter.</a:t>
            </a:r>
          </a:p>
          <a:p>
            <a:pPr marL="0" indent="0">
              <a:buNone/>
            </a:pPr>
            <a:r>
              <a:rPr lang="en-GB" sz="1200" dirty="0"/>
              <a:t>[Axes] Horizontal: distance d. Vertical: brightness b. Values are normalised — the graph teaches the shape, not a measurement.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units: 1 pc = 3.26 ly = 3.09 × 10¹⁶ m</a:t>
            </a:r>
          </a:p>
          <a:p>
            <a:pPr marL="0" indent="0">
              <a:buNone/>
            </a:pPr>
            <a:r>
              <a:rPr lang="en-GB" sz="1200" dirty="0"/>
              <a:t>[In plain English] A light-year is a distance, not a time. The AU rules the Solar System, the light-year rules headlines, and the parsec rules the research papers.</a:t>
            </a:r>
          </a:p>
          <a:p>
            <a:pPr marL="0" indent="0">
              <a:buNone/>
            </a:pPr>
            <a:r>
              <a:rPr lang="en-GB" sz="1200" dirty="0"/>
              <a:t>[Note] 1 ly = 9.5 × 10¹⁵ m, 1 AU = 1.5 × 10¹¹ m</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Cepheid of known luminosity L at the apex of a cone of light, four rays drawn from it through the corners of a square of area A at distance d and continuing to a square at distance 2d that is four times the area, with no brightness written on either square.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light-year measures distance, not time — it is how far light travels in a year, about 9.5 × 10¹⁵ m. And a larger parallax means a CLOSER star, not a farther one: d = 1/p is a reciprocal, so the nearest stars wobble the most. Distant stars barely shift at all — which is exactly why they can serve as the fixed background.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Proxima Centauri has a parallax of 0.768 arcseconds. Find its distance in parsecs and light-years.</a:t>
            </a:r>
          </a:p>
          <a:p>
            <a:pPr marL="0" indent="0">
              <a:buNone/>
            </a:pPr>
            <a:r>
              <a:rPr lang="en-GB" sz="1200" dirty="0"/>
              <a:t>[Answer] 1.30 pc = 4.25 light-years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d = 1/p = 1 ÷ 0.768 = 1.30 pc.</a:t>
            </a:r>
          </a:p>
          <a:p>
            <a:pPr marL="0" indent="0">
              <a:buNone/>
            </a:pPr>
            <a:r>
              <a:rPr lang="en-GB" sz="1200" dirty="0"/>
              <a:t>[Step 2] In light-years: 1.30 × 3.26 = 4.25 ly.</a:t>
            </a:r>
          </a:p>
          <a:p>
            <a:pPr marL="0" indent="0">
              <a:buNone/>
            </a:pPr>
            <a:r>
              <a:rPr lang="en-GB" sz="1200" dirty="0"/>
              <a:t>[Step 3] The nearest star beyond the Sun — and its parallax is still under a thousandth of a degree.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1.30 pc = 4.25 light-years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Sun’s luminosity is 3.8 × 10²⁶ W and the Earth sits 1.5 × 10¹¹ m away. Use the inverse square law to find the apparent brightness of sunlight at the Earth.</a:t>
            </a:r>
          </a:p>
          <a:p>
            <a:pPr marL="0" indent="0">
              <a:buNone/>
            </a:pPr>
            <a:r>
              <a:rPr lang="en-GB" sz="1200" dirty="0"/>
              <a:t>[Answer] ≈ 1300 W/m² — the measured solar constant confirms the law</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 = L/4πd² = 3.8 × 10²⁶ ÷ (4π × (1.5 × 10¹¹)²).</a:t>
            </a:r>
          </a:p>
          <a:p>
            <a:pPr marL="0" indent="0">
              <a:buNone/>
            </a:pPr>
            <a:r>
              <a:rPr lang="en-GB" sz="1200" dirty="0"/>
              <a:t>[Step 2] b = 3.8 × 10²⁶ ÷ 2.8 × 10²³ ≈ 1.3 × 10³ W/m².</a:t>
            </a:r>
          </a:p>
          <a:p>
            <a:pPr marL="0" indent="0">
              <a:buNone/>
            </a:pPr>
            <a:r>
              <a:rPr lang="en-GB" sz="1200" dirty="0"/>
              <a:t>[Step 3] About 1.3 kW per square metre — the solar constant, and the reason a square metre of solar panel is worth having.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The HR diagram (luminosity); Electromagnetic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1300 W/m² — the measured solar constant confirms the law</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square root has been skipped in the rearrangement. Rearranging b = L/4πd² gives d² = L/4πb and then d = √(L/4πb) = 5.5 × 10²⁰ m — about 18 kpc, a plausible distance inside our own galaxy. The 3.0 × 10⁴¹ m of the unrooted answer is roughly 10²⁵ light-years, which is a trillion times the size of the observable universe; an astronomical answer that absurd is almost always a missing root or a missing square.</a:t>
            </a:r>
          </a:p>
          <a:p>
            <a:pPr marL="0" indent="0">
              <a:buNone/>
            </a:pPr>
            <a:r>
              <a:rPr lang="en-GB" sz="1200" dirty="0"/>
              <a:t>[It should say] d = √(L/4πb) = √(3.0 × 10⁴¹) = 5.5 × 10²⁰ 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Star X shifts twice as far across the sky between January and July as star Y does. Which of them is farther away?</a:t>
            </a:r>
          </a:p>
          <a:p>
            <a:pPr marL="0" indent="0">
              <a:buNone/>
            </a:pPr>
            <a:r>
              <a:rPr lang="en-GB" sz="1200" dirty="0"/>
              <a:t>[Options] A Star X — a bigger shift means a bigger distance   B Star Y — d = 1/p, so the bigger the wobble, the closer the star   C They are the same distance; the size of the shift depends on how bright the star is</a:t>
            </a:r>
          </a:p>
          <a:p>
            <a:pPr marL="0" indent="0">
              <a:buNone/>
            </a:pPr>
            <a:r>
              <a:rPr lang="en-GB" sz="1200" dirty="0"/>
              <a:t>[Figure] The Earth drawn at its January and July positions on opposite sides of the Sun, 1 AU marked from the Sun to one of them, and two sight lines from those positions to a nearby star carried on past it to a field of distant background stars, with the parallax angle p marked at the star where it is subtended.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Star Y — d = 1/p, so the bigger the wobble, the closer the star. Look at where the angle is drawn: it is subtended at the star, by the Earth's orbit. Push the star further away and the same 1 AU baseline covers a smaller angle, which is why the background stars in the figure do not appear to move at all — they are so remote that their parallax is unmeasurable, and that is exactly what qualifies them to be the fixed background. The relation is a reciprocal, d = 1/p, so nearest means most wobble. Brightness does not enter it: parallax is geometry, and it works on a faint star as well as a brilliant one.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star’s parallax angle is measured as 0.1 arcseconds. How far away is it?</a:t>
            </a:r>
          </a:p>
          <a:p>
            <a:pPr marL="0" indent="0">
              <a:buNone/>
            </a:pPr>
            <a:r>
              <a:rPr lang="en-GB" sz="1200" dirty="0"/>
              <a:t>[Options] A 1 parsec   B 10 parsecs   C 100 parsecs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star’s parallax angle is measured as 0.1 arcseconds. How far away is it?</a:t>
            </a:r>
          </a:p>
          <a:p>
            <a:pPr marL="0" indent="0">
              <a:buNone/>
            </a:pPr>
            <a:r>
              <a:rPr lang="en-GB" sz="1200" dirty="0"/>
              <a:t>[Option by option] A: 1 pc would need p = 1 arcsecond, which is ten times the measured angle — and no star in the sky has a parallax that large. Proxima Centauri, the nearest of all, manages 0.768 arcseconds.  B: Correct. d = 1/p = 1/0.1 = 10 pc, about 33 light-years.  C: 100 pc comes from 1/0.01 — the parallax read as 0.01 arcseconds rather than 0.1, a decimal place lost. It is worth keeping a feel for the scale: 0.1 arcsecond is a fairly typical measurable parallax, and it puts the star at tens of parsecs, not hundreds.</a:t>
            </a:r>
          </a:p>
          <a:p>
            <a:pPr marL="0" indent="0">
              <a:buNone/>
            </a:pPr>
            <a:r>
              <a:rPr lang="en-GB" sz="1200" dirty="0"/>
              <a:t>[Answer] B — 10 parsecs</a:t>
            </a:r>
          </a:p>
          <a:p>
            <a:pPr marL="0" indent="0">
              <a:buNone/>
            </a:pPr>
            <a:r>
              <a:rPr lang="en-GB" sz="1200" dirty="0"/>
              <a:t>[Why] d = 1/p = 1/0.1 = 10 pc (about 33 light-years). The reciprocal is the whole formula — small wobble, large distance.</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Cepheid’s pulsation period reveals its luminosity to be 1.0 × 10⁴ L☉ (L☉ = 3.8 × 10²⁶ W). Its apparent brightness is 1.0 × 10⁻¹² W/m². How far away is it?</a:t>
            </a:r>
          </a:p>
          <a:p>
            <a:pPr marL="0" indent="0">
              <a:buNone/>
            </a:pPr>
            <a:r>
              <a:rPr lang="en-GB" sz="1200" dirty="0"/>
              <a:t>[Answer] ≈ 5.5 × 10²⁰ m ≈ 18 kpc</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L = 10⁴ × 3.8 × 10²⁶ = 3.8 × 10³⁰ W.</a:t>
            </a:r>
          </a:p>
          <a:p>
            <a:pPr marL="0" indent="0">
              <a:buNone/>
            </a:pPr>
            <a:r>
              <a:rPr lang="en-GB" sz="1200" dirty="0"/>
              <a:t>[Step 2] Rearrange b = L/4πd²: d = √(L/4πb) = √(3.8 × 10³⁰ ÷ (4π × 10⁻¹²)).</a:t>
            </a:r>
          </a:p>
          <a:p>
            <a:pPr marL="0" indent="0">
              <a:buNone/>
            </a:pPr>
            <a:r>
              <a:rPr lang="en-GB" sz="1200" dirty="0"/>
              <a:t>[Step 3] d = √(3.0 × 10⁴¹) = 5.5 × 10²⁰ m ≈ 18 000 pc ≈ 58 000 ly — across the galaxy, measured with a stopwatch and a light meter.</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5.5 × 10²⁰ m ≈ 18 kpc</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Explain why the cosmic distance ladder needs multiple rungs at all, and why an error in the parallax rung matters for the age of the universe.</a:t>
            </a:r>
          </a:p>
          <a:p>
            <a:pPr marL="0" indent="0">
              <a:buNone/>
            </a:pPr>
            <a:r>
              <a:rPr lang="en-GB" sz="1200" dirty="0"/>
              <a:t>[Answer] Ranges force a ladder; calibration chains the rungs, so low-rung errors propagate all the way to 1/H₀</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How would you measure the distance to a star without leaving your chair — using only a camera in January and the same camera in July? You cannot send anything there, you cannot bounce anything off it, and light from it has been travelling for years before it arrives. All you will ever have is two photographs.</a:t>
            </a:r>
          </a:p>
          <a:p>
            <a:pPr marL="0" indent="0">
              <a:buNone/>
            </a:pPr>
            <a:r>
              <a:rPr lang="en-GB" sz="1200" dirty="0"/>
              <a:t>[Answer] By parallax. Between January and July the Earth moves to the far side of its orbit, giving you a baseline of 2 AU — the biggest pair of eyes anyone has — and a nearby star shifts against the distant background. Half that shift is the parallax angle p, and d = 1/p gives the distance in parsecs straight away.</a:t>
            </a:r>
          </a:p>
          <a:p>
            <a:pPr marL="0" indent="0">
              <a:buNone/>
            </a:pPr>
            <a:r>
              <a:rPr lang="en-GB" sz="1200" dirty="0"/>
              <a:t>[Figure] The Earth drawn at its January and July positions on opposite sides of the Sun, 1 AU marked from the Sun to one of them, and two sight lines from those positions to a nearby star carried on past it to a field of distant background stars, with the parallax angle p marked at the star where it is subtended.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Each method has a range. Parallax dies beyond a few kpc (the angles drown in measurement noise); Cepheids are too dim to resolve beyond ~30 Mpc; only Type Ia supernovae reach the Gpc distances where cosmic expansion dominates.</a:t>
            </a:r>
          </a:p>
          <a:p>
            <a:pPr marL="0" indent="0">
              <a:buNone/>
            </a:pPr>
            <a:r>
              <a:rPr lang="en-GB" sz="1200" dirty="0"/>
              <a:t>[Step 2] Each rung is calibrated by the one below: parallax fixes Cepheid luminosities, Cepheids fix the supernova peak luminosity. An error low on the ladder silently rescales every rung above — the errors multiply, not cancel.</a:t>
            </a:r>
          </a:p>
          <a:p>
            <a:pPr marL="0" indent="0">
              <a:buNone/>
            </a:pPr>
            <a:r>
              <a:rPr lang="en-GB" sz="1200" dirty="0"/>
              <a:t>[Step 3] Hubble’s law (next lesson) turns supernova distances into the expansion rate H₀, and the age of the universe is roughly 1/H₀. So a 2% miscalibration of parallax becomes a 2% error in H₀ and therefore in the age of the universe — the current ‘Hubble tension’ is exactly such a rung-by-rung accounting argument, made at the percent level.</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Ranges force a ladder; calibration chains the rungs, so low-rung errors propagate all the way to 1/H₀</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https://giophysics.com/chapter-53/presentation/?lesson=distances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Stellar distances come from parallax — d = 1/p, with d in parsecs and p in arcseconds — for nearby stars, and from standard candles plus the inverse square law b = L/4πd² for everything beyond.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Proxima Centauri shows a parallax of 0.768 arcseconds, so d = 1/0.768 = 1.30 pc = 4.25 light-years — the nearest star, and the ladder’s first firmly measured rung.</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Astronomy needs its own units: the astronomical unit (1 AU = 1.5 × 10¹¹ m, the Earth–Sun distance), the light-year (9.5 × 10¹⁵ m, the distance light travels in a year), and the parsec (3.26 ly), defined by parallax itself. Stellar parallax is the apparent shift of a nearby star against distant background stars as the Earth moves from one side of its orbit to the other; half the total angular shift is the parallax angle p, and d = 1/p gives the distance in parsecs when p is in arcseconds. Parallax fades below measurability beyond a few thousand parsecs, so the ladder continues with standard candles — objects of known luminosity. Measure apparent brightness b, and the inverse square law b = L/4πd² returns the distance. Cepheid variables (whose pulsation period reveals their luminosity) reach nearby galaxies; Type Ia supernovae (exploding white dwarfs with a near-uniform peak luminosity) reach billions of light-years. Every rung is calibrated by the rung below — and inherits its uncertainties.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Hold up a thumb and blink one eye then the other — it jumps against the background. The Earth’s orbit gives astronomy a 2 AU ‘eye separation’: photograph a star field in January and July and the nearby stars shift slightly against the distant ones. The angles are tiny — under one arcsecond, a coin seen from kilometres away — which is why space telescopes matter: Gaia measures microarcseconds, extending the geometric rung to a good slice of the galaxy.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If you know a bulb is 100 W, its apparent dimness tells you how far away it is. Cepheid variables are the classic astronomical bulb: their brightness pulses with a period locked to their luminosity (discovered by Henrietta Leavitt in 1912), so timing the pulse reveals L, and b = L/4πd² does the rest. Type Ia supernovae go further: a white dwarf pushed past 1.4 solar masses detonates with nearly the same peak luminosity every time — a candle bright enough to be seen across billions of light-years.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Radar ranging fixes the AU. Parallax, calibrated in AU, fixes distances to nearby Cepheids. Those Cepheids calibrate the period–luminosity law, which fixes distances to galaxies containing both Cepheids and Type Ia supernovae — which then calibrate the supernovae for the deep universe. Each rung inherits the errors of every rung beneath it, which is why astronomers obsess over the low rungs: a 1% shift in parallax calibration moves the measured size of the entire universe by 1%.</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hyperlink" Target="https://giophysics.com/chapter-53/presentation/?lesson=distances"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hyperlink" Target="https://giophysics.com/chapter-53/presentation/?lesson=distanc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53/hr-diagram/" TargetMode="External"/><Relationship Id="rId4" Type="http://schemas.openxmlformats.org/officeDocument/2006/relationships/hyperlink" Target="https://giophysics.com/chapter-24/electromagnetic-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53/presentation/?lesson=distance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3/presentation/?lesson=distance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53/redshift-big-bang/" TargetMode="External"/><Relationship Id="rId4" Type="http://schemas.openxmlformats.org/officeDocument/2006/relationships/hyperlink" Target="https://giophysics.com/chapter-53/cosmic-distances/" TargetMode="External"/><Relationship Id="rId5" Type="http://schemas.openxmlformats.org/officeDocument/2006/relationships/hyperlink" Target="https://giophysics.com/chapter-53/presentation/?lesson=distances" TargetMode="External"/><Relationship Id="rId6" Type="http://schemas.openxmlformats.org/officeDocument/2006/relationships/hyperlink" Target="https://giophysics.com/chapter-53/" TargetMode="External"/><Relationship Id="rId7" Type="http://schemas.openxmlformats.org/officeDocument/2006/relationships/hyperlink" Target="https://giophysics.com/downloads/53-4-cosmic-distanc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28 · Space &amp; Stars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A ladder built one rung at a time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Measuring the Universe</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No tape measure reaches the stars, so astronomers built a ladder. Rung one: geometry — watch a nearby star shift against the background as the Earth swings around its orbit. Rung two: physics — find objects whose true brightness is known, and let the inverse square law read off the distance. Each rung stands on the one below it, all the way to the edge of the observable universe.</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Space &amp; Stars Physics</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https://giophysics.com/chapter-53/cosmic-distances/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Parallax distance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 = 1/p</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 in parsecs when p is in arcseconds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parsec is defined as the distance at which the Earth–Sun radius subtends one arcsecond. Halve the parallax and you double the distance — nearby stars wobble more.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Inverse square law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b = L/4πd²</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 = apparent brightness, W/m²</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star’s light spreads over a sphere of area 4πd². Know the true luminosity L and measure b, and the distance falls out — the engine of every standard candle.</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Brightness with distance: For fixed luminosity, doubling distance reduces observed brightness to one quarter." descr="Brightness with distance: For fixed luminosity, doubling distance reduces observed brightness to one quarter."/>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Brightness with distance</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units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1 pc = 3.26 ly = 3.09 × 10¹⁶ m</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1 ly = 9.5 × 10¹⁵ m, 1 AU = 1.5 × 10¹¹ m</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light-year is a distance, not a time. The AU rules the Solar System, the light-year rules headlines, and the parsec rules the research papers.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Spreading over four times the area</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809260" y="1854200"/>
            <a:ext cx="6573479" cy="3600450"/>
          </a:xfrm>
          <a:prstGeom prst="rect">
            <a:avLst/>
          </a:prstGeom>
          <a:solidFill>
            <a:srgbClr val="FFFFFF"/>
          </a:solidFill>
          <a:ln w="9525">
            <a:solidFill>
              <a:srgbClr val="C6C8BB"/>
            </a:solidFill>
          </a:ln>
        </p:spPr>
      </p:sp>
      <p:pic>
        <p:nvPicPr>
          <p:cNvPr id="7" name="A Cepheid of known luminosity L at the apex of a cone of light, four rays drawn from it through the corners of a square of area A at distance d and continuing to a square at distance 2d that is four times the area, with no brightness written on either square." descr="A Cepheid of known luminosity L at the apex of a cone of light, four rays drawn from it through the corners of a square of area A at distance d and continuing to a square at distance 2d that is four times the area, with no brightness written on either square."/>
          <p:cNvPicPr>
            <a:picLocks noChangeAspect="1"/>
          </p:cNvPicPr>
          <p:nvPr/>
        </p:nvPicPr>
        <p:blipFill>
          <a:blip r:embed="rId3"/>
          <a:stretch>
            <a:fillRect/>
          </a:stretch>
        </p:blipFill>
        <p:spPr>
          <a:xfrm>
            <a:off x="2923560" y="1968500"/>
            <a:ext cx="6344879"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Cepheid of known luminosity L at the apex of a cone of light, four rays drawn from it through the corners of a square of area A at distance d and continuing to a square at distance 2d that is four times the area, with no brightness written on either square.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light-year measures distance, not time — it is how far light travels in a year, about 9.5 × 10¹⁵ m. And a larger parallax means a CLOSER star, not a farther one: d = 1/p is a reciprocal, so the nearest stars wobble the most. Distant stars barely shift at all — which is exactly why they can serve as the fixed background.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Proxima Centauri has a parallax of 0.768 arcseconds. Find its distance in parsecs and light-years.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Proxima Centauri has a parallax of 0.768 arcseconds. Find its distance in parsecs and light-years.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1/p = 1 ÷ 0.768 = 1.30 pc.</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light-years: 1.30 × 3.26 = 4.25 ly.</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nearest star beyond the Sun — and its parallax is still under a thousandth of a degree.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1.30 pc = 4.25 light-years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MEASURING THE UNIVERSE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Measuring the Universe.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Sun’s luminosity is 3.8 × 10²⁶ W and the Earth sits 1.5 × 10¹¹ m away. Use the inverse square law to find the apparent brightness of sunlight at the Earth.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Sun’s luminosity is 3.8 × 10²⁶ W and the Earth sits 1.5 × 10¹¹ m away. Use the inverse square law to find the apparent brightness of sunlight at the Earth.</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L/4πd² = 3.8 × 10²⁶ ÷ (4π × (1.5 × 10¹¹)²).</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 = 3.8 × 10²⁶ ÷ 2.8 × 10²³ ≈ 1.3 × 10³ W/m².</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About 1.3 kW per square metre — the solar constant, and the reason a square metre of solar panel is worth having.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The HR diagram (luminosity)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https://giophysics.com/chapter-53/hr-diagram/</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Electromagnetic waves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1300 W/m² — the measured solar constant confirms the law</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MEASURING THE UNIVERSE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Measuring the Universe.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Cepheid's period reveals a luminosity of 1.0 × 10⁴ L☉ = 3.8 × 10³⁰ W. Its apparent brightness is 1.0 × 10⁻¹² W/m². Find its distance.</a:t>
            </a:r>
          </a:p>
        </p:txBody>
      </p:sp>
      <p:sp>
        <p:nvSpPr>
          <p:cNvPr id="8" name="step-number"/>
          <p:cNvSpPr txBox="1"/>
          <p:nvPr/>
        </p:nvSpPr>
        <p:spPr>
          <a:xfrm>
            <a:off x="558800" y="24396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4396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inverse square law is b = L/4πd².</a:t>
            </a:r>
          </a:p>
        </p:txBody>
      </p:sp>
      <p:sp>
        <p:nvSpPr>
          <p:cNvPr id="10" name="step-number"/>
          <p:cNvSpPr txBox="1"/>
          <p:nvPr/>
        </p:nvSpPr>
        <p:spPr>
          <a:xfrm>
            <a:off x="558800" y="28333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8333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Rearranging: d = L/4πb</a:t>
            </a:r>
          </a:p>
        </p:txBody>
      </p:sp>
      <p:sp>
        <p:nvSpPr>
          <p:cNvPr id="12" name="step-number"/>
          <p:cNvSpPr txBox="1"/>
          <p:nvPr/>
        </p:nvSpPr>
        <p:spPr>
          <a:xfrm>
            <a:off x="558800" y="32270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2270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3.8 × 10³⁰ / (4π × 1.0 × 10⁻¹²) = 3.0 × 10⁴¹ m</a:t>
            </a:r>
          </a:p>
        </p:txBody>
      </p:sp>
      <p:sp>
        <p:nvSpPr>
          <p:cNvPr id="14" name="step-number"/>
          <p:cNvSpPr txBox="1"/>
          <p:nvPr/>
        </p:nvSpPr>
        <p:spPr>
          <a:xfrm>
            <a:off x="558800" y="362077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62077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Cepheid is 3.0 × 10⁴¹ m away.</a:t>
            </a:r>
          </a:p>
        </p:txBody>
      </p:sp>
      <p:sp>
        <p:nvSpPr>
          <p:cNvPr id="16" name="text"/>
          <p:cNvSpPr txBox="1"/>
          <p:nvPr/>
        </p:nvSpPr>
        <p:spPr>
          <a:xfrm>
            <a:off x="558800" y="401447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22211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square root has been skipped in the rearrangement. Rearranging b = L/4πd² gives d² = L/4πb and then d = √(L/4πb) = 5.5 × 10²⁰ m — about 18 kpc, a plausible distance inside our own galaxy. The 3.0 × 10⁴¹ m of the unrooted answer is roughly 10²⁵ light-years, which is a trillion times the size of the observable universe; an astronomical answer that absurd is almost always a missing root or a missing square.</a:t>
            </a:r>
          </a:p>
        </p:txBody>
      </p:sp>
      <p:sp>
        <p:nvSpPr>
          <p:cNvPr id="18" name="text"/>
          <p:cNvSpPr txBox="1"/>
          <p:nvPr/>
        </p:nvSpPr>
        <p:spPr>
          <a:xfrm>
            <a:off x="558800" y="527367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48132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d = √(L/4πb) = √(3.0 × 10⁴¹) = 5.5 × 10²⁰ m</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Star X shifts twice as far across the sky between January and July as star Y does. Which of them is farther away?</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Star X — a bigger shift means a bigger distance</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Star Y — d = 1/p, so the bigger the wobble, the closer the star</a:t>
            </a:r>
          </a:p>
        </p:txBody>
      </p:sp>
      <p:sp>
        <p:nvSpPr>
          <p:cNvPr id="9" name="text"/>
          <p:cNvSpPr txBox="1"/>
          <p:nvPr/>
        </p:nvSpPr>
        <p:spPr>
          <a:xfrm>
            <a:off x="558800" y="37922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They are the same distance; the size of the shift depends on how bright the star is</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The Earth drawn at its January and July positions on opposite sides of the Sun, 1 AU marked from the Sun to one of them, and two sight lines from those positions to a nearby star carried on past it to a field of distant background stars, with the parallax angle p marked at the star where it is subtended." descr="The Earth drawn at its January and July positions on opposite sides of the Sun, 1 AU marked from the Sun to one of them, and two sight lines from those positions to a nearby star carried on past it to a field of distant background stars, with the parallax angle p marked at the star where it is subtended."/>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Earth drawn at its January and July positions on opposite sides of the Sun, 1 AU marked from the Sun to one of them, and two sight lines from those positions to a nearby star carried on past it to a field of distant background stars, with the parallax angle p marked at the star where it is subtended.</a:t>
            </a:r>
          </a:p>
        </p:txBody>
      </p:sp>
      <p:sp>
        <p:nvSpPr>
          <p:cNvPr id="13" name="text"/>
          <p:cNvSpPr txBox="1"/>
          <p:nvPr/>
        </p:nvSpPr>
        <p:spPr>
          <a:xfrm>
            <a:off x="7010400" y="572102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Star Y — d = 1/p, so the bigger the wobble, the closer the star</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Look at where the angle is drawn: it is subtended at the star, by the Earth's orbit. Push the star further away and the same 1 AU baseline covers a smaller angle, which is why the background stars in the figure do not appear to move at all — they are so remote that their parallax is unmeasurable, and that is exactly what qualifies them to be the fixed background. The relation is a reciprocal, d = 1/p, so nearest means most wobble. Brightness does not enter it: parallax is geometry, and it works on a faint star as well as a brilliant one.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MEASURING THE UNIVERSE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Measuring the Universe.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star’s parallax angle is measured as 0.1 arcseconds. How far away is it?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 parsec</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10 parsecs</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100 parsecs</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10 parsecs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d = 1/p = 1/0.1 = 10 pc (about 33 light-years). The reciprocal is the whole formula — small wobble, large distance.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1 pc would need p = 1 arcsecond, which is ten times the measured angle — and no star in the sky has a parallax that large. Proxima Centauri, the nearest of all, manages 0.768 arcseconds.</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d = 1/p = 1/0.1 = 10 pc, about 33 light-years.</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100 pc comes from 1/0.01 — the parallax read as 0.01 arcseconds rather than 0.1, a decimal place lost. It is worth keeping a feel for the scale: 0.1 arcsecond is a fairly typical measurable parallax, and it puts the star at tens of parsecs, not hundreds.</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MEASURING THE UNIVERSE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Measuring the Universe.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Cepheid’s pulsation period reveals its luminosity to be 1.0 × 10⁴ L☉ (L☉ = 3.8 × 10²⁶ W). Its apparent brightness is 1.0 × 10⁻¹² W/m². How far away is 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Cepheid’s pulsation period reveals its luminosity to be 1.0 × 10⁴ L☉ (L☉ = 3.8 × 10²⁶ W). Its apparent brightness is 1.0 × 10⁻¹² W/m². How far away is it?</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 = 10⁴ × 3.8 × 10²⁶ = 3.8 × 10³⁰ W.</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Rearrange b = L/4πd²: d = √(L/4πb) = √(3.8 × 10³⁰ ÷ (4π × 10⁻¹²)).</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 = √(3.0 × 10⁴¹) = 5.5 × 10²⁰ m ≈ 18 000 pc ≈ 58 000 ly — across the galaxy, measured with a stopwatch and a light meter.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5.5 × 10²⁰ m ≈ 18 kpc</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MEASURING THE UNIVERSE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Measuring the Universe.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Explain why the cosmic distance ladder needs multiple rungs at all, and why an error in the parallax rung matters for the age of the universe.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would you measure the distance to a star without leaving your chair — using only a camera in January and the same camera in July?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You cannot send anything there, you cannot bounce anything off it, and light from it has been travelling for years before it arrives. All you will ever have is two photographs.</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By parallax. Between January and July the Earth moves to the far side of its orbit, giving you a baseline of 2 AU — the biggest pair of eyes anyone has — and a nearby star shifts against the distant background. Half that shift is the parallax angle p, and d = 1/p gives the distance in parsecs straight away.</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The Earth drawn at its January and July positions on opposite sides of the Sun, 1 AU marked from the Sun to one of them, and two sight lines from those positions to a nearby star carried on past it to a field of distant background stars, with the parallax angle p marked at the star where it is subtended." descr="The Earth drawn at its January and July positions on opposite sides of the Sun, 1 AU marked from the Sun to one of them, and two sight lines from those positions to a nearby star carried on past it to a field of distant background stars, with the parallax angle p marked at the star where it is subtended."/>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Earth drawn at its January and July positions on opposite sides of the Sun, 1 AU marked from the Sun to one of them, and two sight lines from those positions to a nearby star carried on past it to a field of distant background stars, with the parallax angle p marked at the star where it is subtended.</a:t>
            </a:r>
          </a:p>
        </p:txBody>
      </p:sp>
      <p:sp>
        <p:nvSpPr>
          <p:cNvPr id="12" name="text"/>
          <p:cNvSpPr txBox="1"/>
          <p:nvPr/>
        </p:nvSpPr>
        <p:spPr>
          <a:xfrm>
            <a:off x="7010400" y="572102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0702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Explain why the cosmic distance ladder needs multiple rungs at all, and why an error in the parallax rung matters for the age of the universe.</a:t>
            </a:r>
          </a:p>
        </p:txBody>
      </p:sp>
      <p:sp>
        <p:nvSpPr>
          <p:cNvPr id="9" name="step-number"/>
          <p:cNvSpPr txBox="1"/>
          <p:nvPr/>
        </p:nvSpPr>
        <p:spPr>
          <a:xfrm>
            <a:off x="558800" y="312297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2297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method has a range. Parallax dies beyond a few kpc (the angles drown in measurement noise); Cepheids are too dim to resolve beyond ~30 Mpc; only Type Ia supernovae reach the Gpc distances where cosmic expansion dominates.</a:t>
            </a:r>
          </a:p>
        </p:txBody>
      </p:sp>
      <p:sp>
        <p:nvSpPr>
          <p:cNvPr id="11" name="step-number"/>
          <p:cNvSpPr txBox="1"/>
          <p:nvPr/>
        </p:nvSpPr>
        <p:spPr>
          <a:xfrm>
            <a:off x="558800" y="370844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0844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rung is calibrated by the one below: parallax fixes Cepheid luminosities, Cepheids fix the supernova peak luminosity. An error low on the ladder silently rescales every rung above — the errors multiply, not cancel.</a:t>
            </a:r>
          </a:p>
        </p:txBody>
      </p:sp>
      <p:sp>
        <p:nvSpPr>
          <p:cNvPr id="13" name="step-number"/>
          <p:cNvSpPr txBox="1"/>
          <p:nvPr/>
        </p:nvSpPr>
        <p:spPr>
          <a:xfrm>
            <a:off x="558800" y="4293919"/>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93919"/>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Hubble’s law (next lesson) turns supernova distances into the expansion rate H₀, and the age of the universe is roughly 1/H₀. So a 2% miscalibration of parallax becomes a 2% error in H₀ and therefore in the age of the universe — the current ‘Hubble tension’ is exactly such a rung-by-rung accounting argument, made at the percent level.</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Ranges force a ladder; calibration chains the rungs, so low-rung errors propagate all the way to 1/H₀</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MEASURING THE UNIVERSE</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Measuring the Universe.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SPACE &amp; STARS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28.5 Redshift &amp; the Big Bang</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https://giophysics.com/chapter-53/redshift-big-bang/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https://giophysics.com/chapter-53/cosmic-distances/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https://giophysics.com/chapter-53/presentation/?lesson=distances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Space &amp; Stars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https://giophysics.com/downloads/53-4-cosmic-distances.pdf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Stellar distances come from parallax — d = 1/p, with d in parsecs and p in arcseconds — for nearby stars, and from standard candles plus the inverse square law b = L/4πd² for everything beyond.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Proxima Centauri shows a parallax of 0.768 arcseconds, so d = 1/0.768 = 1.30 pc = 4.25 light-years — the nearest star, and the ladder’s first firmly measured rung.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ladder built one rung at a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5849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Astronomy needs its own units: the astronomical unit (1 AU = 1.5 × 10¹¹ m, the Earth–Sun distance), the light-year (9.5 × 10¹⁵ m, the distance light travels in a year), and the parsec (3.26 ly), defined by parallax itself. Stellar parallax is the apparent shift of a nearby star against distant background stars as the Earth moves from one side of its orbit to the other; half the total angular shift is the parallax angle p, and d = 1/p gives the distance in parsecs when p is in arcseconds. Parallax fades below measurability beyond a few thousand parsecs, so the ladder continues with standard candles — objects of known luminosity.</a:t>
            </a:r>
          </a:p>
        </p:txBody>
      </p:sp>
      <p:sp>
        <p:nvSpPr>
          <p:cNvPr id="7" name="text"/>
          <p:cNvSpPr txBox="1"/>
          <p:nvPr/>
        </p:nvSpPr>
        <p:spPr>
          <a:xfrm>
            <a:off x="558800" y="360426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Measure apparent brightness b, and the inverse square law b = L/4πd² returns the distance. Cepheid variables (whose pulsation period reveals their luminosity) reach nearby galaxies; Type Ia supernovae (exploding white dwarfs with a near-uniform peak luminosity) reach billions of light-years. Every rung is calibrated by the rung below — and inherits its uncertainties.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Parallax: distance from pure geometry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Hold up a thumb and blink one eye then the other — it jumps against the background. The Earth’s orbit gives astronomy a 2 AU ‘eye separation’: photograph a star field in January and July and the nearby stars shift slightly against the distant ones. The angles are tiny — under one arcsecond, a coin seen from kilometres away — which is why space telescopes matter: Gaia measures microarcseconds, extending the geometric rung to a good slice of the galaxy.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Standard candles: distance from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If you know a bulb is 100 W, its apparent dimness tells you how far away it is. Cepheid variables are the classic astronomical bulb: their brightness pulses with a period locked to their luminosity (discovered by Henrietta Leavitt in 1912), so timing the pulse reveals L, and b = L/4πd² does the rest. Type Ia supernovae go further: a white dwarf pushed past 1.4 solar masses detonates with nearly the same peak luminosity every time — a candle bright enough to be seen across billions of light-years.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ladder, rung by rung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Radar ranging fixes the AU. Parallax, calibrated in AU, fixes distances to nearby Cepheids.</a:t>
            </a:r>
          </a:p>
        </p:txBody>
      </p:sp>
      <p:sp>
        <p:nvSpPr>
          <p:cNvPr id="7" name="text"/>
          <p:cNvSpPr txBox="1"/>
          <p:nvPr/>
        </p:nvSpPr>
        <p:spPr>
          <a:xfrm>
            <a:off x="558800" y="3327009"/>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Those Cepheids calibrate the period–luminosity law, which fixes distances to galaxies containing both Cepheids and Type Ia supernovae — which then calibrate the supernovae for the deep universe. Each rung inherits the errors of every rung beneath it, which is why astronomers obsess over the low rungs: a 1% shift in parallax calibration moves the measured size of the entire universe by 1%.</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MEASURING THE UNIVERSE</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Measuring the Universe.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 &amp; Stars Physics — Measuring the Universe</dc:title>
  <dc:subject>Space &amp; Stars Physics</dc:subject>
  <dc:creator>GioPhysics</dc:creator>
  <cp:keywords>lesson, Space &amp; Stars Physics, chapter-53,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