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Space &amp; Stars Physics — Star Birth &amp; Life Cycles. Lesson 2 of 6.</a:t>
            </a:r>
          </a:p>
          <a:p>
            <a:pPr marL="0" indent="0">
              <a:buNone/>
            </a:pPr>
            <a:r>
              <a:rPr lang="en-GB" sz="1200" dirty="0"/>
              <a:t>[Intro] Every star is a tug of war: gravity pulling inward forever, pressure pushing back for as long as the fuel lasts. The mass a star is born with decides everything — how bright it burns, how long it lives, and whether it dies as a fading ember, a city-sized ball of neutrons, or a black hole.</a:t>
            </a:r>
          </a:p>
          <a:p>
            <a:pPr marL="0" indent="0">
              <a:buNone/>
            </a:pPr>
            <a:r>
              <a:rPr lang="en-GB" sz="1200" dirty="0"/>
              <a:t>[Source] https://giophysics.com/chapter-53/stellar-lifecycles/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What holds a dead star up is degeneracy pressure: electrons in a white dwarf, neutrons in a neutron star, packed so tightly that quantum mechanics forbids them being packed closer. Unlike gas pressure it cannot be turned up by heating, so it is a fixed ceiling and there is a maximum mass it can carry. Above about 1.4 solar masses of remnant — the Chandrasekhar limit — electron degeneracy pressure loses to gravity and the core keeps falling until electrons are crushed into protons, p + e⁻ → n + νₑ, leaving a ball of neutrons. Neutron degeneracy pressure has its own ceiling, the Oppenheimer–Volkoff limit at roughly 2–3 M☉, and beyond that nothing known can stop the collapse. Those two numbers are why the endings come in exactly three kinds rather than shading into one another.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Hydrostatic balance: gravity (in) = gas + radiation pressure (out)</a:t>
            </a:r>
          </a:p>
          <a:p>
            <a:pPr marL="0" indent="0">
              <a:buNone/>
            </a:pPr>
            <a:r>
              <a:rPr lang="en-GB" sz="1200" dirty="0"/>
              <a:t>[In plain English] Squeeze a star and its core gets hotter, fusion quickens, pressure rises, and it re-inflates. That self-correcting balance is why stars are so stable for so long.</a:t>
            </a:r>
          </a:p>
          <a:p>
            <a:pPr marL="0" indent="0">
              <a:buNone/>
            </a:pPr>
            <a:r>
              <a:rPr lang="en-GB" sz="1200" dirty="0"/>
              <a:t>[Note] Holds at every layer of a stable star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power source: 4 ¹H → ⁴He + energy</a:t>
            </a:r>
          </a:p>
          <a:p>
            <a:pPr marL="0" indent="0">
              <a:buNone/>
            </a:pPr>
            <a:r>
              <a:rPr lang="en-GB" sz="1200" dirty="0"/>
              <a:t>[In plain English] Four protons fuse (via the pp chain) into one helium nucleus that is slightly lighter than its ingredients. The missing 0.7% of mass, times c², is the starlight.</a:t>
            </a:r>
          </a:p>
          <a:p>
            <a:pPr marL="0" indent="0">
              <a:buNone/>
            </a:pPr>
            <a:r>
              <a:rPr lang="en-GB" sz="1200" dirty="0"/>
              <a:t>[Note] ≈ 0.7% of the mass becomes energy, E = Δmc²</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Mass–luminosity: L ∝ M³·⁵</a:t>
            </a:r>
          </a:p>
          <a:p>
            <a:pPr marL="0" indent="0">
              <a:buNone/>
            </a:pPr>
            <a:r>
              <a:rPr lang="en-GB" sz="1200" dirty="0"/>
              <a:t>[In plain English] Double the mass and the luminosity rises about elevenfold. Heavier cores are hotter and denser, and fusion rates are savagely sensitive to temperature.</a:t>
            </a:r>
          </a:p>
          <a:p>
            <a:pPr marL="0" indent="0">
              <a:buNone/>
            </a:pPr>
            <a:r>
              <a:rPr lang="en-GB" sz="1200" dirty="0"/>
              <a:t>[Note] Main-sequence stars only</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Lifetime: t ∝ M/L ∝ M⁻²·⁵</a:t>
            </a:r>
          </a:p>
          <a:p>
            <a:pPr marL="0" indent="0">
              <a:buNone/>
            </a:pPr>
            <a:r>
              <a:rPr lang="en-GB" sz="1200" dirty="0"/>
              <a:t>[In plain English] Fuel grows like M but spending like M³·⁵ — so the biggest stars die first. A 10 M☉ star lives about 30 million years; a red dwarf will outlast the current age of the universe.</a:t>
            </a:r>
          </a:p>
          <a:p>
            <a:pPr marL="0" indent="0">
              <a:buNone/>
            </a:pPr>
            <a:r>
              <a:rPr lang="en-GB" sz="1200" dirty="0"/>
              <a:t>[Note] Fuel over spending rate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star in cross-section with one thin shell picked out, carrying two arrows of equal length that both start at that shell: gravity pulling inward and gas and radiation pressure pushing outward, around a core marked at about 15 million K where four hydrogen nuclei become one helium.</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6.1. Two spectra drawn one above the other against a common horizontal wavelength scale that increases to the right. The upper strip is the spectrum of a source in the laboratory on Earth, with one spectral line marked in it. The lower strip is the spectrum of light received from the distant galaxy, in which the same line appears further to the right. A dashed line dropped from each line marks its position on the scale, and the gap between the two positions is labelled as the increase in wavelength.</a:t>
            </a:r>
          </a:p>
          <a:p>
            <a:pPr marL="0" indent="0">
              <a:buNone/>
            </a:pPr>
            <a:r>
              <a:rPr lang="en-GB" sz="1200" dirty="0"/>
              <a:t>[Where it came from] IGCSE Topic 6 · Space physics, question 6; syllabus 6.2.</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10.1. An empty graph grid on which the readings in the table can be plotted. The horizontal axis is labelled distance d / 10²⁴ m and runs from 0 to 10 with a numbered gridline at every unit; the vertical axis is labelled speed of recession v / 10⁶ m/s and runs from 0 to 25 with a numbered gridline every 5. No points are plotted on the grid.</a:t>
            </a:r>
          </a:p>
          <a:p>
            <a:pPr marL="0" indent="0">
              <a:buNone/>
            </a:pPr>
            <a:r>
              <a:rPr lang="en-GB" sz="1200" dirty="0"/>
              <a:t>[Where it came from] IGCSE Topic 6 · Space physics, question 10; syllabus 6.2.</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9.1. A schematic of a single induced fission event, read from left to right. A small neutron on the left travels to the right towards a large circle labelled ²³⁵U. An arrow from that nucleus leads to the products: two unequal fission fragments drawn as circles one above the other, each with its own arrow showing it moving away from the other. Printed below the fragments is the energy released in the event, about 200 MeV.</a:t>
            </a:r>
          </a:p>
          <a:p>
            <a:pPr marL="0" indent="0">
              <a:buNone/>
            </a:pPr>
            <a:r>
              <a:rPr lang="en-GB" sz="1200" dirty="0"/>
              <a:t>[Where it came from] IB Theme E · Nuclear and quantum physics, question 9; syllabus E.4, E.5.</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Sun will not explode as a supernova — it is about eight times too light. Supernovae are reserved for massive stars whose cores reach iron and collapse. The Sun’s fate is quieter: red giant, planetary nebula, then a white dwarf that cools for the rest of time. Nor do stars ‘burn’ in the chemical sense — no oxygen, no flames — fusion converts mass itself to energy, a million times more potent per kilogram than any fire.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Nuclear reactions &amp; binding energy; Gravitational potential energy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In the pp chain, four hydrogen-1 atoms (each 1.007825 u) become one helium-4 (4.002603 u). Find the mass defect and the energy released per helium nucleus made.</a:t>
            </a:r>
          </a:p>
          <a:p>
            <a:pPr marL="0" indent="0">
              <a:buNone/>
            </a:pPr>
            <a:r>
              <a:rPr lang="en-GB" sz="1200" dirty="0"/>
              <a:t>[Answer] Δm ≈ 0.0287 u, releasing ≈ 27 MeV</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Ingredients: 4 × 1.007825 = 4.031300 u. Product: 4.002603 u.</a:t>
            </a:r>
          </a:p>
          <a:p>
            <a:pPr marL="0" indent="0">
              <a:buNone/>
            </a:pPr>
            <a:r>
              <a:rPr lang="en-GB" sz="1200" dirty="0"/>
              <a:t>[Step 2] Δm = 4.031300 − 4.002603 = 0.028697 u — about 0.7% of the mass.</a:t>
            </a:r>
          </a:p>
          <a:p>
            <a:pPr marL="0" indent="0">
              <a:buNone/>
            </a:pPr>
            <a:r>
              <a:rPr lang="en-GB" sz="1200" dirty="0"/>
              <a:t>[Step 3] E = 0.0287 × 931.5 ≈ 26.7 MeV per helium nucleus — the Sun’s entire output, one nucleus at a time.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Δm ≈ 0.0287 u, releasing ≈ 27 MeV</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Estimate the Sun’s main-sequence lifetime, given M = 2.0 × 10³⁰ kg, L = 3.8 × 10²⁶ W, that ~10% of the hydrogen is available to the core, and that fusion converts 0.7% of fuel mass to energy.</a:t>
            </a:r>
          </a:p>
          <a:p>
            <a:pPr marL="0" indent="0">
              <a:buNone/>
            </a:pPr>
            <a:r>
              <a:rPr lang="en-GB" sz="1200" dirty="0"/>
              <a:t>[Answer] ≈ 10 billion years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Usable energy: E = 0.10 × 0.007 × Mc² = 7 × 10⁻⁴ × 2.0 × 10³⁰ × 9.0 × 10¹⁶ ≈ 1.3 × 10⁴⁴ J.</a:t>
            </a:r>
          </a:p>
          <a:p>
            <a:pPr marL="0" indent="0">
              <a:buNone/>
            </a:pPr>
            <a:r>
              <a:rPr lang="en-GB" sz="1200" dirty="0"/>
              <a:t>[Step 2] Lifetime: t = E/L = 1.3 × 10⁴⁴ ÷ 3.8 × 10²⁶ ≈ 3.3 × 10¹⁷ s.</a:t>
            </a:r>
          </a:p>
          <a:p>
            <a:pPr marL="0" indent="0">
              <a:buNone/>
            </a:pPr>
            <a:r>
              <a:rPr lang="en-GB" sz="1200" dirty="0"/>
              <a:t>[Step 3] In years: 3.3 × 10¹⁷ ÷ 3.15 × 10⁷ ≈ 1.0 × 10¹⁰ — about ten billion years, of which nearly five billion are already spent.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10 billion years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M/L has been multiplied instead of divided. The slip survives a first reading because the answer still sounds like a long time, and stellar lifetimes are long — but the sanity check is the direction: a star three thousand times more luminous cannot possibly last longer than the Sun. t ∝ M/L = 10/3200 = 1/320, so about 30 million years, and the whole point of the lesson is how brief that is.</a:t>
            </a:r>
          </a:p>
          <a:p>
            <a:pPr marL="0" indent="0">
              <a:buNone/>
            </a:pPr>
            <a:r>
              <a:rPr lang="en-GB" sz="1200" dirty="0"/>
              <a:t>[It should say] t ∝ 10/3200 = 3.1 × 10⁻³, so it lives about 0.003 × 10 billion years ≈ 30 million years.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Will the Sun ever look like this?</a:t>
            </a:r>
          </a:p>
          <a:p>
            <a:pPr marL="0" indent="0">
              <a:buNone/>
            </a:pPr>
            <a:r>
              <a:rPr lang="en-GB" sz="1200" dirty="0"/>
              <a:t>[Options] A Yes — every star eventually works its way up to an iron core and then collapses   B No — the Sun is about eight times too light to fuse past carbon and oxygen   C Yes, but only after it has spent a while as a white dwarf first</a:t>
            </a:r>
          </a:p>
          <a:p>
            <a:pPr marL="0" indent="0">
              <a:buNone/>
            </a:pPr>
            <a:r>
              <a:rPr lang="en-GB" sz="1200" dirty="0"/>
              <a:t>[Figure] A massive star drawn in cross-section just before collapse: six nested shells labelled from an unburnt hydrogen envelope inward through helium, carbon, oxygen and silicon to a solid iron core, with the shell radii shrinking sharply toward the centre and a note that fusing iron gives no energy back.</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No — the Sun is about eight times too light to fuse past carbon and oxygen. Each shell in the picture needs a hotter, denser core than the one outside it, and only gravity can supply that — so how far up the onion a star gets is decided by its mass. Below about 8 solar masses the core never reaches the temperature to fuse carbon in bulk, and the story ends quietly: red giant, planetary nebula, then a white dwarf cooling for the rest of time. The Sun will not explode. It is also worth saying that nothing here is burning in the chemical sense: no oxygen, no flames, just mass converted to energy at about a million times the yield of any fire.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What single property decides whether a star ends as a white dwarf, a neutron star, or a black hole?</a:t>
            </a:r>
          </a:p>
          <a:p>
            <a:pPr marL="0" indent="0">
              <a:buNone/>
            </a:pPr>
            <a:r>
              <a:rPr lang="en-GB" sz="1200" dirty="0"/>
              <a:t>[Options] A Its temperature   B Its mass   C Its distance from other stars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star ten times the Sun's mass has ten times the fuel. Does it live ten times as long? It is the same hydrogen, fusing by the same reactions, into the same helium. There is simply a great deal more of it.</a:t>
            </a:r>
          </a:p>
          <a:p>
            <a:pPr marL="0" indent="0">
              <a:buNone/>
            </a:pPr>
            <a:r>
              <a:rPr lang="en-GB" sz="1200" dirty="0"/>
              <a:t>[Answer] No — it lives about three hundred times less long: roughly 30 million years against the Sun's 10 billion. Luminosity climbs as L ∝ M³·⁵, so ten times the fuel is spent more than three thousand times faster. In stars, being rich is no help if you are also extravagant.</a:t>
            </a:r>
          </a:p>
          <a:p>
            <a:pPr marL="0" indent="0">
              <a:buNone/>
            </a:pPr>
            <a:r>
              <a:rPr lang="en-GB" sz="1200" dirty="0"/>
              <a:t>[Figure] A massive star drawn in cross-section just before collapse: six nested shells labelled from an unburnt hydrogen envelope inward through helium, carbon, oxygen and silicon to a solid iron core, with the shell radii shrinking sharply toward the centre and a note that fusing iron gives no energy back.</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What single property decides whether a star ends as a white dwarf, a neutron star, or a black hole?</a:t>
            </a:r>
          </a:p>
          <a:p>
            <a:pPr marL="0" indent="0">
              <a:buNone/>
            </a:pPr>
            <a:r>
              <a:rPr lang="en-GB" sz="1200" dirty="0"/>
              <a:t>[Option by option] A: Temperature is a symptom rather than a cause — a massive star is hot because it is massive, and the same mass decides the ending. Two stars can share a surface temperature and die completely differently.  B: Correct. Mass sets the core's fate: below about 8 M☉ the collapse halts at a white dwarf, above it a supernova leaves a neutron star, and above roughly 20 M☉ not even neutron degeneracy holds and a black hole forms.  C: Stars in crowded clusters really do interact, and a close binary can change a star's fate by stealing its envelope — but that is an exception being offered as the rule. A lone star with no neighbour at all still dies in exactly the way its mass dictates.</a:t>
            </a:r>
          </a:p>
          <a:p>
            <a:pPr marL="0" indent="0">
              <a:buNone/>
            </a:pPr>
            <a:r>
              <a:rPr lang="en-GB" sz="1200" dirty="0"/>
              <a:t>[Answer] B — Its mass</a:t>
            </a:r>
          </a:p>
          <a:p>
            <a:pPr marL="0" indent="0">
              <a:buNone/>
            </a:pPr>
            <a:r>
              <a:rPr lang="en-GB" sz="1200" dirty="0"/>
              <a:t>[Why] Mass sets the core’s fate: below about 8 M☉ the collapse stops at a white dwarf; above it, a supernova leaves a neutron star; above roughly 20 M☉, not even neutron pressure can resist and a black hole forms.</a:t>
            </a:r>
          </a:p>
          <a:p>
            <a:pPr marL="0" indent="0">
              <a:buNone/>
            </a:pPr>
            <a:r>
              <a:rPr lang="en-GB" sz="1200" dirty="0"/>
              <a:t>[Reveal] One click for the answer, then one for the reason.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star has 10 times the Sun’s mass. Using L ∝ M³·⁵ and t ∝ M/L, find its luminosity and main-sequence lifetime, and state how it will die.</a:t>
            </a:r>
          </a:p>
          <a:p>
            <a:pPr marL="0" indent="0">
              <a:buNone/>
            </a:pPr>
            <a:r>
              <a:rPr lang="en-GB" sz="1200" dirty="0"/>
              <a:t>[Answer] ≈ 3200 L☉, ≈ 30 Myr, ending in a supernova → neutron star</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L = 10³·⁵ ≈ 3200 L☉ — a 10× heavier star spends over 3000 times faster.</a:t>
            </a:r>
          </a:p>
          <a:p>
            <a:pPr marL="0" indent="0">
              <a:buNone/>
            </a:pPr>
            <a:r>
              <a:rPr lang="en-GB" sz="1200" dirty="0"/>
              <a:t>[Step 2] t = t☉ × M/L = 10¹⁰ × 10 ÷ 3200 ≈ 3 × 10⁷ years — thirty million years, a thousandth of the Sun’s span.</a:t>
            </a:r>
          </a:p>
          <a:p>
            <a:pPr marL="0" indent="0">
              <a:buNone/>
            </a:pPr>
            <a:r>
              <a:rPr lang="en-GB" sz="1200" dirty="0"/>
              <a:t>[Step 3] At 10 M☉ it is above the ~8 M☉ line: red supergiant, iron core, supernova — leaving a neutron star.</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3200 L☉, ≈ 30 Myr, ending in a supernova → neutron star</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supernova leaves a 1.4 M☉ neutron star of radius 10 km. Find its density, compare it with nuclear density, and explain why supernovae matter for the existence of planets like ours.</a:t>
            </a:r>
          </a:p>
          <a:p>
            <a:pPr marL="0" indent="0">
              <a:buNone/>
            </a:pPr>
            <a:r>
              <a:rPr lang="en-GB" sz="1200" dirty="0"/>
              <a:t>[Answer] ρ ≈ 7 × 10¹⁷ kg/m³ — nuclear matter; supernovae make and deliver the heavy elements</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ρ = M/V = (1.4 × 2.0 × 10³⁰) ÷ (4/3 × π × (10⁴)³) = 2.8 × 10³⁰ ÷ 4.2 × 10¹² ≈ 6.7 × 10¹⁷ kg/m³.</a:t>
            </a:r>
          </a:p>
          <a:p>
            <a:pPr marL="0" indent="0">
              <a:buNone/>
            </a:pPr>
            <a:r>
              <a:rPr lang="en-GB" sz="1200" dirty="0"/>
              <a:t>[Step 2] That is nuclear density — the star is effectively one giant nucleus; a sugar-cube of it would have the mass of a mountain range (≈ 7 × 10¹¹ kg).</a:t>
            </a:r>
          </a:p>
          <a:p>
            <a:pPr marL="0" indent="0">
              <a:buNone/>
            </a:pPr>
            <a:r>
              <a:rPr lang="en-GB" sz="1200" dirty="0"/>
              <a:t>[Step 3] Fusion in stars stops at iron, the most tightly bound nucleus. Everything heavier — gold, iodine, uranium — is forged in the supernova itself and scattered into space, enriching the clouds that build the next stars and their planets. The calcium in your bones went through at least one supernova.</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ρ ≈ 7 × 10¹⁷ kg/m³ — nuclear matter; supernovae make and deliver the heavy elements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https://giophysics.com/chapter-53/presentation/?lesson=lifecycle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star forms when gravity collapses a nebula until core fusion ignites; it then holds a balance between gravity and pressure until the fuel fails, ending as a white dwarf (Sun-like mass), a neutron star (above about 8 solar masses), or a black hole (above about 20).</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The Sun, at 1 M☉, has about 10 billion years on the main sequence and will end as a white dwarf. Betelgeuse, at roughly 18 M☉, will live only about 10 million years before exploding as a supernova.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Stars condense from nebulae — vast clouds of hydrogen, helium, and dust. Gravity pulls a clump together into a protostar, compression heats the core, and at about 15 million K hydrogen begins fusing into helium: a star is born. On the main sequence the star sits in hydrostatic equilibrium — inward gravity balanced by outward gas and radiation pressure — and stays there for most of its life. Luminosity climbs steeply with mass (roughly L ∝ M³·⁵) while the fuel grows only as M, so massive stars are gluttons: lifetime ∝ M/L ∝ M⁻²·⁵. When the core’s hydrogen runs out, the balance breaks and mass decides the ending. A Sun-like star swells into a red giant, sheds its envelope as a planetary nebula, and leaves a white dwarf that slowly cools. A star above about 8 solar masses becomes a red supergiant, fuses its way up to iron, then collapses and rebounds as a supernova — leaving a neutron star, or, above roughly 20 solar masses, a black hole. Supernovae also forge the elements heavier than iron and blast them into space, seeding the next generation of stars and planets.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nebula clump collapses under its own gravity, converting gravitational potential energy to heat — the glowing protostar phase. When the core reaches ignition temperature, fusion switches on and the outward pressure finally holds gravity to a draw: the star settles onto the main sequence. There it spends about 90% of its life quietly turning hydrogen into helium — which is why 90% of the stars we see are main-sequence stars.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When the core hydrogen is spent, the core contracts and heats while fusion moves to a shell around it — the envelope inflates enormously and cools at the surface: a red giant. The core ignites helium, building carbon and oxygen, but a Sun-like star can go no further. The bloated envelope drifts off as a planetary nebula, unveiling the dead core: a white dwarf — about a solar mass squeezed into an Earth-sized ball, held up not by fusion but by electron degeneracy pressure, cooling forever.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star above ~8 M☉ keeps fusing: carbon, neon, oxygen, silicon — an onion of shells — until the core is iron, the one ash that releases no energy by fusing. Pressure support fails, the core collapses in under a second, and the rebound plus a flood of neutrinos blows the star apart: a supernova that briefly outshines its galaxy. The collapse forges elements beyond iron and hurls the whole periodic table into space. The remnant core is a neutron star — or, above roughly 20 M☉ at birth, nothing can halt the collapse and a black hole forms.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hyperlink" Target="https://giophysics.com/chapter-53/presentation/?lesson=lifecycle"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hyperlink" Target="https://giophysics.com/curricula/igcse/exams/space-physics#q6"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hyperlink" Target="https://giophysics.com/curricula/igcse/exams/space-physics#q10"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hyperlink" Target="https://giophysics.com/curricula/ib/exams/nuclear-and-quantum-physics#q9"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6/nuclear-reactions/" TargetMode="External"/><Relationship Id="rId4" Type="http://schemas.openxmlformats.org/officeDocument/2006/relationships/hyperlink" Target="https://giophysics.com/chapter-6/gravitational-potential-energy/"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hyperlink" Target="https://giophysics.com/chapter-53/presentation/?lesson=lifecycle"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3/presentation/?lesson=lifecycl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hyperlink" Target="https://giophysics.com/chapter-53/hr-diagram/" TargetMode="External"/><Relationship Id="rId4" Type="http://schemas.openxmlformats.org/officeDocument/2006/relationships/hyperlink" Target="https://giophysics.com/chapter-53/stellar-lifecycles/" TargetMode="External"/><Relationship Id="rId5" Type="http://schemas.openxmlformats.org/officeDocument/2006/relationships/hyperlink" Target="https://giophysics.com/chapter-53/presentation/?lesson=lifecycle" TargetMode="External"/><Relationship Id="rId6" Type="http://schemas.openxmlformats.org/officeDocument/2006/relationships/hyperlink" Target="https://giophysics.com/chapter-53/" TargetMode="External"/><Relationship Id="rId7" Type="http://schemas.openxmlformats.org/officeDocument/2006/relationships/hyperlink" Target="https://giophysics.com/downloads/53-2-stellar-lifecycl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28 · Space &amp; Stars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Gravity versus pressure, refereed by mass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Star Birth &amp; Life Cycles</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Every star is a tug of war: gravity pulling inward forever, pressure pushing back for as long as the fuel lasts. The mass a star is born with decides everything — how bright it burns, how long it lives, and whether it dies as a fading ember, a city-sized ball of neutrons, or a black hole.</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6 in Space &amp; Stars Physics</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44.5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https://giophysics.com/chapter-53/stellar-lifecycles/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sets the ceilings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676769"/>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What holds a dead star up is degeneracy pressure: electrons in a white dwarf, neutrons in a neutron star, packed so tightly that quantum mechanics forbids them being packed closer. Unlike gas pressure it cannot be turned up by heating, so it is a fixed ceiling and there is a maximum mass it can carry. Above about 1.4 solar masses of remnant — the Chandrasekhar limit — electron degeneracy pressure loses to gravity and the core keeps falling until electrons are crushed into protons, p + e⁻ → n + νₑ, leaving a ball of neutrons.</a:t>
            </a:r>
          </a:p>
        </p:txBody>
      </p:sp>
      <p:sp>
        <p:nvSpPr>
          <p:cNvPr id="7" name="text"/>
          <p:cNvSpPr txBox="1"/>
          <p:nvPr/>
        </p:nvSpPr>
        <p:spPr>
          <a:xfrm>
            <a:off x="558800" y="39848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Neutron degeneracy pressure has its own ceiling, the Oppenheimer–Volkoff limit at roughly 2–3 M☉, and beyond that nothing known can stop the collapse. Those two numbers are why the endings come in exactly three kinds rather than shading into one another.</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Hydrostatic balance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gravity (in) = gas + radiation pressure (out)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Holds at every layer of a stable star</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Squeeze a star and its core gets hotter, fusion quickens, pressure rises, and it re-inflates. That self-correcting balance is why stars are so stable for so long.</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power source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4 ¹H → ⁴He + energy</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 0.7% of the mass becomes energy, E = Δmc²</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Four protons fuse (via the pp chain) into one helium nucleus that is slightly lighter than its ingredients. The missing 0.7% of mass, times c², is the starlight.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Mass–luminosity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L ∝ M³·⁵</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Main-sequence stars only</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Double the mass and the luminosity rises about elevenfold. Heavier cores are hotter and denser, and fusion rates are savagely sensitive to temperature.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Lifetime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t ∝ M/L ∝ M⁻²·⁵</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Fuel over spending rate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Fuel grows like M but spending like M³·⁵ — so the biggest stars die first. A 10 M☉ star lives about 30 million years; a red dwarf will outlast the current age of the universe.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balance that is a star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A star in cross-section with one thin shell picked out, carrying two arrows of equal length that both start at that shell: gravity pulling inward and gas and radiation pressure pushing outward, around a core marked at about 15 million K where four hydrogen nuclei become one helium." descr="A star in cross-section with one thin shell picked out, carrying two arrows of equal length that both start at that shell: gravity pulling inward and gas and radiation pressure pushing outward, around a core marked at about 15 million K where four hydrogen nuclei become one helium."/>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star in cross-section with one thin shell picked out, carrying two arrows of equal length that both start at that shell: gravity pulling inward and gas and radiation pressure pushing outward, around a core marked at about 15 million K where four hydrogen nuclei become one helium.</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6.1 — IGCSE Topic 6 · Space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6 of that paper · syllabus 6.2</a:t>
            </a:r>
          </a:p>
        </p:txBody>
      </p:sp>
      <p:sp>
        <p:nvSpPr>
          <p:cNvPr id="6" name="panel"/>
          <p:cNvSpPr/>
          <p:nvPr/>
        </p:nvSpPr>
        <p:spPr>
          <a:xfrm>
            <a:off x="2909536" y="1854200"/>
            <a:ext cx="6372927" cy="3204210"/>
          </a:xfrm>
          <a:prstGeom prst="rect">
            <a:avLst/>
          </a:prstGeom>
          <a:solidFill>
            <a:srgbClr val="FFFFFF"/>
          </a:solidFill>
          <a:ln w="9525">
            <a:solidFill>
              <a:srgbClr val="C6C8BB"/>
            </a:solidFill>
          </a:ln>
        </p:spPr>
      </p:sp>
      <p:pic>
        <p:nvPicPr>
          <p:cNvPr id="7" name="Two spectra drawn one above the other against a common horizontal wavelength scale that increases to the right. The upper strip is the spectrum of a source in the laboratory on Earth, with one spectral line marked in it. The lower strip is the spectrum of light received from the distant galaxy, in which the same line appears further to the right. A dashed line dropped from each line marks its position on the scale, and the gap between the two positions is labelled as the increase in wavelength." descr="Two spectra drawn one above the other against a common horizontal wavelength scale that increases to the right. The upper strip is the spectrum of a source in the laboratory on Earth, with one spectral line marked in it. The lower strip is the spectrum of light received from the distant galaxy, in which the same line appears further to the right. A dashed line dropped from each line marks its position on the scale, and the gap between the two positions is labelled as the increase in wavelength."/>
          <p:cNvPicPr>
            <a:picLocks noChangeAspect="1"/>
          </p:cNvPicPr>
          <p:nvPr/>
        </p:nvPicPr>
        <p:blipFill>
          <a:blip r:embed="rId3"/>
          <a:stretch>
            <a:fillRect/>
          </a:stretch>
        </p:blipFill>
        <p:spPr>
          <a:xfrm>
            <a:off x="3023836" y="1968500"/>
            <a:ext cx="6144327"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spectra drawn one above the other against a common horizontal wavelength scale that increases to the right. The upper strip is the spectrum of a source in the laboratory on Earth, with one spectral line marked in it. The lower strip is the spectrum of light received from the distant galaxy, in which the same line appears further to the right. A dashed line dropped from each line marks its position on the scale, and the gap between the two positions is labelled as the increase in wavelength.</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10.1 — IGCSE Topic 6 · Space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10 of that paper · syllabus 6.2</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n empty graph grid on which the readings in the table can be plotted. The horizontal axis is labelled distance d / 10²⁴ m and runs from 0 to 10 with a numbered gridline at every unit; the vertical axis is labelled speed of recession v / 10⁶ m/s and runs from 0 to 25 with a numbered gridline every 5. No points are plotted on the grid." descr="An empty graph grid on which the readings in the table can be plotted. The horizontal axis is labelled distance d / 10²⁴ m and runs from 0 to 10 with a numbered gridline at every unit; the vertical axis is labelled speed of recession v / 10⁶ m/s and runs from 0 to 25 with a numbered gridline every 5. No points are plotted on the grid."/>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empty graph grid on which the readings in the table can be plotted. The horizontal axis is labelled distance d / 10²⁴ m and runs from 0 to 10 with a numbered gridline at every unit; the vertical axis is labelled speed of recession v / 10⁶ m/s and runs from 0 to 25 with a numbered gridline every 5. No points are plotted on the grid.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9.1 — IB Theme E · Nuclear and quantum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9 of that paper · syllabus E.4, E.5</a:t>
            </a:r>
          </a:p>
        </p:txBody>
      </p:sp>
      <p:sp>
        <p:nvSpPr>
          <p:cNvPr id="6" name="panel"/>
          <p:cNvSpPr/>
          <p:nvPr/>
        </p:nvSpPr>
        <p:spPr>
          <a:xfrm>
            <a:off x="2995664" y="1854200"/>
            <a:ext cx="6200673" cy="3402330"/>
          </a:xfrm>
          <a:prstGeom prst="rect">
            <a:avLst/>
          </a:prstGeom>
          <a:solidFill>
            <a:srgbClr val="FFFFFF"/>
          </a:solidFill>
          <a:ln w="9525">
            <a:solidFill>
              <a:srgbClr val="C6C8BB"/>
            </a:solidFill>
          </a:ln>
        </p:spPr>
      </p:sp>
      <p:pic>
        <p:nvPicPr>
          <p:cNvPr id="7" name="A schematic of a single induced fission event, read from left to right. A small neutron on the left travels to the right towards a large circle labelled ²³⁵U. An arrow from that nucleus leads to the products: two unequal fission fragments drawn as circles one above the other, each with its own arrow showing it moving away from the other. Printed below the fragments is the energy released in the event, about 200 MeV." descr="A schematic of a single induced fission event, read from left to right. A small neutron on the left travels to the right towards a large circle labelled ²³⁵U. An arrow from that nucleus leads to the products: two unequal fission fragments drawn as circles one above the other, each with its own arrow showing it moving away from the other. Printed below the fragments is the energy released in the event, about 200 MeV."/>
          <p:cNvPicPr>
            <a:picLocks noChangeAspect="1"/>
          </p:cNvPicPr>
          <p:nvPr/>
        </p:nvPicPr>
        <p:blipFill>
          <a:blip r:embed="rId3"/>
          <a:stretch>
            <a:fillRect/>
          </a:stretch>
        </p:blipFill>
        <p:spPr>
          <a:xfrm>
            <a:off x="3109964" y="1968500"/>
            <a:ext cx="5972073"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schematic of a single induced fission event, read from left to right. A small neutron on the left travels to the right towards a large circle labelled ²³⁵U. An arrow from that nucleus leads to the products: two unequal fission fragments drawn as circles one above the other, each with its own arrow showing it moving away from the other. Printed below the fragments is the energy released in the event, about 200 MeV.</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9083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Sun will not explode as a supernova — it is about eight times too light. Supernovae are reserved for massive stars whose cores reach iron and collapse.</a:t>
            </a:r>
          </a:p>
        </p:txBody>
      </p:sp>
      <p:sp>
        <p:nvSpPr>
          <p:cNvPr id="7" name="text"/>
          <p:cNvSpPr txBox="1"/>
          <p:nvPr/>
        </p:nvSpPr>
        <p:spPr>
          <a:xfrm>
            <a:off x="558800" y="360172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Sun’s fate is quieter: red giant, planetary nebula, then a white dwarf that cools for the rest of time. Nor do stars ‘burn’ in the chemical sense — no oxygen, no flames — fusion converts mass itself to energy, a million times more potent per kilogram than any fire.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Nuclear reactions &amp; binding energy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https://giophysics.com/chapter-46/nuclear-reactions/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Gravitational potential energy</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https://giophysics.com/chapter-6/gravitational-potential-energy/</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 the pp chain, four hydrogen-1 atoms (each 1.007825 u) become one helium-4 (4.002603 u). Find the mass defect and the energy released per helium nucleus made.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the pp chain, four hydrogen-1 atoms (each 1.007825 u) become one helium-4 (4.002603 u). Find the mass defect and the energy released per helium nucleus made.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Ingredients: 4 × 1.007825 = 4.031300 u. Product: 4.002603 u.</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Δm = 4.031300 − 4.002603 = 0.028697 u — about 0.7% of the mass.</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0.0287 × 931.5 ≈ 26.7 MeV per helium nucleus — the Sun’s entire output, one nucleus at a time.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Δm ≈ 0.0287 u, releasing ≈ 27 MeV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STAR BIRTH &amp; LIFE CYCLES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Star Birth &amp; Life Cycles.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Estimate the Sun’s main-sequence lifetime, given M = 2.0 × 10³⁰ kg, L = 3.8 × 10²⁶ W, that ~10% of the hydrogen is available to the core, and that fusion converts 0.7% of fuel mass to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Estimate the Sun’s main-sequence lifetime, given M = 2.0 × 10³⁰ kg, L = 3.8 × 10²⁶ W, that ~10% of the hydrogen is available to the core, and that fusion converts 0.7% of fuel mass to energy.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Usable energy: E = 0.10 × 0.007 × Mc² = 7 × 10⁻⁴ × 2.0 × 10³⁰ × 9.0 × 10¹⁶ ≈ 1.3 × 10⁴⁴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Lifetime: t = E/L = 1.3 × 10⁴⁴ ÷ 3.8 × 10²⁶ ≈ 3.3 × 10¹⁷ s.</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years: 3.3 × 10¹⁷ ÷ 3.15 × 10⁷ ≈ 1.0 × 10¹⁰ — about ten billion years, of which nearly five billion are already spent.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10 billion years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STAR BIRTH &amp; LIFE CYCLES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Star Birth &amp; Life Cycles.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star has 10 times the Sun's mass. Estimate its main-sequence lifetime.</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Luminosity goes as L ∝ M³·⁵, so L = 10³·⁵ = 3200 times the Sun's.</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Lifetime goes as fuel divided by burn rate: t ∝ M/L.</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10 × 3200 = 32 000, so it lives 32 000 × 10 billion years.</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That is about 3 × 10¹⁴ years.</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M/L has been multiplied instead of divided. The slip survives a first reading because the answer still sounds like a long time, and stellar lifetimes are long — but the sanity check is the direction: a star three thousand times more luminous cannot possibly last longer than the Sun. t ∝ M/L = 10/3200 = 1/320, so about 30 million years, and the whole point of the lesson is how brief that is.</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t ∝ 10/3200 = 3.1 × 10⁻³, so it lives about 0.003 × 10 billion years ≈ 30 million years.</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Will the Sun ever look like this?</a:t>
            </a:r>
          </a:p>
        </p:txBody>
      </p:sp>
      <p:sp>
        <p:nvSpPr>
          <p:cNvPr id="7" name="text"/>
          <p:cNvSpPr txBox="1"/>
          <p:nvPr/>
        </p:nvSpPr>
        <p:spPr>
          <a:xfrm>
            <a:off x="558800" y="232029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Yes — every star eventually works its way up to an iron core and then collapses</a:t>
            </a:r>
          </a:p>
        </p:txBody>
      </p:sp>
      <p:sp>
        <p:nvSpPr>
          <p:cNvPr id="8" name="text"/>
          <p:cNvSpPr txBox="1"/>
          <p:nvPr/>
        </p:nvSpPr>
        <p:spPr>
          <a:xfrm>
            <a:off x="558800" y="286639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No — the Sun is about eight times too light to fuse past carbon and oxygen</a:t>
            </a:r>
          </a:p>
        </p:txBody>
      </p:sp>
      <p:sp>
        <p:nvSpPr>
          <p:cNvPr id="9" name="text"/>
          <p:cNvSpPr txBox="1"/>
          <p:nvPr/>
        </p:nvSpPr>
        <p:spPr>
          <a:xfrm>
            <a:off x="558800" y="341249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Yes, but only after it has spent a while as a white dwarf first</a:t>
            </a:r>
          </a:p>
        </p:txBody>
      </p:sp>
      <p:sp>
        <p:nvSpPr>
          <p:cNvPr id="10" name="panel"/>
          <p:cNvSpPr/>
          <p:nvPr/>
        </p:nvSpPr>
        <p:spPr>
          <a:xfrm>
            <a:off x="7242800" y="1854200"/>
            <a:ext cx="4157999" cy="2807970"/>
          </a:xfrm>
          <a:prstGeom prst="rect">
            <a:avLst/>
          </a:prstGeom>
          <a:solidFill>
            <a:srgbClr val="FFFFFF"/>
          </a:solidFill>
          <a:ln w="9525">
            <a:solidFill>
              <a:srgbClr val="C6C8BB"/>
            </a:solidFill>
          </a:ln>
        </p:spPr>
      </p:sp>
      <p:pic>
        <p:nvPicPr>
          <p:cNvPr id="11" name="A massive star drawn in cross-section just before collapse: six nested shells labelled from an unburnt hydrogen envelope inward through helium, carbon, oxygen and silicon to a solid iron core, with the shell radii shrinking sharply toward the centre and a note that fusing iron gives no energy back." descr="A massive star drawn in cross-section just before collapse: six nested shells labelled from an unburnt hydrogen envelope inward through helium, carbon, oxygen and silicon to a solid iron core, with the shell radii shrinking sharply toward the centre and a note that fusing iron gives no energy back."/>
          <p:cNvPicPr>
            <a:picLocks noChangeAspect="1"/>
          </p:cNvPicPr>
          <p:nvPr/>
        </p:nvPicPr>
        <p:blipFill>
          <a:blip r:embed="rId3"/>
          <a:stretch>
            <a:fillRect/>
          </a:stretch>
        </p:blipFill>
        <p:spPr>
          <a:xfrm>
            <a:off x="7357100" y="1968500"/>
            <a:ext cx="3929399" cy="2579370"/>
          </a:xfrm>
          <a:prstGeom prst="rect">
            <a:avLst/>
          </a:prstGeom>
        </p:spPr>
      </p:pic>
      <p:sp>
        <p:nvSpPr>
          <p:cNvPr id="12" name="text"/>
          <p:cNvSpPr txBox="1"/>
          <p:nvPr/>
        </p:nvSpPr>
        <p:spPr>
          <a:xfrm>
            <a:off x="7010400" y="472567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massive star drawn in cross-section just before collapse: six nested shells labelled from an unburnt hydrogen envelope inward through helium, carbon, oxygen and silicon to a solid iron core, with the shell radii shrinking sharply toward the centre and a note that fusing iron gives no energy back.</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335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No — the Sun is about eight times too light to fuse past carbon and oxygen</a:t>
            </a:r>
          </a:p>
        </p:txBody>
      </p:sp>
      <p:sp>
        <p:nvSpPr>
          <p:cNvPr id="7" name="text"/>
          <p:cNvSpPr txBox="1"/>
          <p:nvPr/>
        </p:nvSpPr>
        <p:spPr>
          <a:xfrm>
            <a:off x="558800" y="33269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3460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Each shell in the picture needs a hotter, denser core than the one outside it, and only gravity can supply that — so how far up the onion a star gets is decided by its mass. Below about 8 solar masses the core never reaches the temperature to fuse carbon in bulk, and the story ends quietly: red giant, planetary nebula, then a white dwarf cooling for the rest of time. The Sun will not explode. It is also worth saying that nothing here is burning in the chemical sense: no oxygen, no flames, just mass converted to energy at about a million times the yield of any fire.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STAR BIRTH &amp; LIFE CYCLES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Star Birth &amp; Life Cycles.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37</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What single property decides whether a star ends as a white dwarf, a neutron star, or a black hole?</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Its temperature</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Its mass</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Its distance from other stars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star ten times the Sun's mass has ten times the fuel. Does it live ten times as long?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is the same hydrogen, fusing by the same reactions, into the same helium. There is simply a great deal more of it.</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40335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 it lives about three hundred times less long: roughly 30 million years against the Sun's 10 billion. Luminosity climbs as L ∝ M³·⁵, so ten times the fuel is spent more than three thousand times faster. In stars, being rich is no help if you are also extravagant.</a:t>
            </a:r>
          </a:p>
        </p:txBody>
      </p:sp>
      <p:sp>
        <p:nvSpPr>
          <p:cNvPr id="9" name="panel"/>
          <p:cNvSpPr/>
          <p:nvPr/>
        </p:nvSpPr>
        <p:spPr>
          <a:xfrm>
            <a:off x="7242800" y="1854200"/>
            <a:ext cx="4157999" cy="2807970"/>
          </a:xfrm>
          <a:prstGeom prst="rect">
            <a:avLst/>
          </a:prstGeom>
          <a:solidFill>
            <a:srgbClr val="FFFFFF"/>
          </a:solidFill>
          <a:ln w="9525">
            <a:solidFill>
              <a:srgbClr val="C6C8BB"/>
            </a:solidFill>
          </a:ln>
        </p:spPr>
      </p:sp>
      <p:pic>
        <p:nvPicPr>
          <p:cNvPr id="10" name="A massive star drawn in cross-section just before collapse: six nested shells labelled from an unburnt hydrogen envelope inward through helium, carbon, oxygen and silicon to a solid iron core, with the shell radii shrinking sharply toward the centre and a note that fusing iron gives no energy back." descr="A massive star drawn in cross-section just before collapse: six nested shells labelled from an unburnt hydrogen envelope inward through helium, carbon, oxygen and silicon to a solid iron core, with the shell radii shrinking sharply toward the centre and a note that fusing iron gives no energy back."/>
          <p:cNvPicPr>
            <a:picLocks noChangeAspect="1"/>
          </p:cNvPicPr>
          <p:nvPr/>
        </p:nvPicPr>
        <p:blipFill>
          <a:blip r:embed="rId3"/>
          <a:stretch>
            <a:fillRect/>
          </a:stretch>
        </p:blipFill>
        <p:spPr>
          <a:xfrm>
            <a:off x="7357100" y="1968500"/>
            <a:ext cx="3929399" cy="2579370"/>
          </a:xfrm>
          <a:prstGeom prst="rect">
            <a:avLst/>
          </a:prstGeom>
        </p:spPr>
      </p:pic>
      <p:sp>
        <p:nvSpPr>
          <p:cNvPr id="11" name="text"/>
          <p:cNvSpPr txBox="1"/>
          <p:nvPr/>
        </p:nvSpPr>
        <p:spPr>
          <a:xfrm>
            <a:off x="7010400" y="472567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massive star drawn in cross-section just before collapse: six nested shells labelled from an unburnt hydrogen envelope inward through helium, carbon, oxygen and silicon to a solid iron core, with the shell radii shrinking sharply toward the centre and a note that fusing iron gives no energy back.</a:t>
            </a:r>
          </a:p>
        </p:txBody>
      </p:sp>
      <p:sp>
        <p:nvSpPr>
          <p:cNvPr id="12"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Its mass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Mass sets the core’s fate: below about 8 M☉ the collapse stops at a white dwarf; above it, a supernova leaves a neutron star; above roughly 20 M☉, not even neutron pressure can resist and a black hole forms.</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Temperature is a symptom rather than a cause — a massive star is hot because it is massive, and the same mass decides the ending. Two stars can share a surface temperature and die completely differently.</a:t>
            </a:r>
          </a:p>
        </p:txBody>
      </p:sp>
      <p:sp>
        <p:nvSpPr>
          <p:cNvPr id="11" name="text"/>
          <p:cNvSpPr txBox="1"/>
          <p:nvPr/>
        </p:nvSpPr>
        <p:spPr>
          <a:xfrm>
            <a:off x="558800" y="41084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Mass sets the core's fate: below about 8 M☉ the collapse halts at a white dwarf, above it a supernova leaves a neutron star, and above roughly 20 M☉ not even neutron degeneracy holds and a black hole forms.</a:t>
            </a:r>
          </a:p>
        </p:txBody>
      </p:sp>
      <p:sp>
        <p:nvSpPr>
          <p:cNvPr id="12" name="text"/>
          <p:cNvSpPr txBox="1"/>
          <p:nvPr/>
        </p:nvSpPr>
        <p:spPr>
          <a:xfrm>
            <a:off x="558800" y="46012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Stars in crowded clusters really do interact, and a close binary can change a star's fate by stealing its envelope — but that is an exception being offered as the rule. A lone star with no neighbour at all still dies in exactly the way its mass dictates.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STAR BIRTH &amp; LIFE CYCLES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Star Birth &amp; Life Cycles.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37</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star has 10 times the Sun’s mass. Using L ∝ M³·⁵ and t ∝ M/L, find its luminosity and main-sequence lifetime, and state how it will die.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star has 10 times the Sun’s mass. Using L ∝ M³·⁵ and t ∝ M/L, find its luminosity and main-sequence lifetime, and state how it will die.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 = 10³·⁵ ≈ 3200 L☉ — a 10× heavier star spends over 3000 times faster.</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t☉ × M/L = 10¹⁰ × 10 ÷ 3200 ≈ 3 × 10⁷ years — thirty million years, a thousandth of the Sun’s span.</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10 M☉ it is above the ~8 M☉ line: red supergiant, iron core, supernova — leaving a neutron star.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3200 L☉, ≈ 30 Myr, ending in a supernova → neutron star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STAR BIRTH &amp; LIFE CYCLES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Star Birth &amp; Life Cycles.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33 / 37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supernova leaves a 1.4 M☉ neutron star of radius 10 km. Find its density, compare it with nuclear density, and explain why supernovae matter for the existence of planets like ours.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37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8078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supernova leaves a 1.4 M☉ neutron star of radius 10 km. Find its density, compare it with nuclear density, and explain why supernovae matter for the existence of planets like ours.</a:t>
            </a:r>
          </a:p>
        </p:txBody>
      </p:sp>
      <p:sp>
        <p:nvSpPr>
          <p:cNvPr id="9" name="step-number"/>
          <p:cNvSpPr txBox="1"/>
          <p:nvPr/>
        </p:nvSpPr>
        <p:spPr>
          <a:xfrm>
            <a:off x="558800" y="319673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9673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ρ = M/V = (1.4 × 2.0 × 10³⁰) ÷ (4/3 × π × (10⁴)³) = 2.8 × 10³⁰ ÷ 4.2 × 10¹² ≈ 6.7 × 10¹⁷ kg/m³.</a:t>
            </a:r>
          </a:p>
        </p:txBody>
      </p:sp>
      <p:sp>
        <p:nvSpPr>
          <p:cNvPr id="11" name="step-number"/>
          <p:cNvSpPr txBox="1"/>
          <p:nvPr/>
        </p:nvSpPr>
        <p:spPr>
          <a:xfrm>
            <a:off x="558800" y="3590437"/>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90437"/>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That is nuclear density — the star is effectively one giant nucleus; a sugar-cube of it would have the mass of a mountain range (≈ 7 × 10¹¹ kg).</a:t>
            </a:r>
          </a:p>
        </p:txBody>
      </p:sp>
      <p:sp>
        <p:nvSpPr>
          <p:cNvPr id="13" name="step-number"/>
          <p:cNvSpPr txBox="1"/>
          <p:nvPr/>
        </p:nvSpPr>
        <p:spPr>
          <a:xfrm>
            <a:off x="558800" y="4175907"/>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75907"/>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Fusion in stars stops at iron, the most tightly bound nucleus. Everything heavier — gold, iodine, uranium — is forged in the supernova itself and scattered into space, enriching the clouds that build the next stars and their planets. The calcium in your bones went through at least one supernova.</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35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ρ ≈ 7 × 10¹⁷ kg/m³ — nuclear matter; supernovae make and deliver the heavy elements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STAR BIRTH &amp; LIFE CYCLES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Star Birth &amp; Life Cycles.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36 / 37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SPACE &amp; STARS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28.3 The Hertzsprung–Russell Diagram</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https://giophysics.com/chapter-53/hr-diagram/</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https://giophysics.com/chapter-53/stellar-lifecycles/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https://giophysics.com/chapter-53/presentation/?lesson=lifecycle</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Space &amp; Stars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https://giophysics.com/downloads/53-2-stellar-lifecycles.pdf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37 / 37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star forms when gravity collapses a nebula until core fusion ignites; it then holds a balance between gravity and pressure until the fuel fails, ending as a white dwarf (Sun-like mass), a neutron star (above about 8 solar masses), or a black hole (above about 20).</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Sun, at 1 M☉, has about 10 billion years on the main sequence and will end as a white dwarf. Betelgeuse, at roughly 18 M☉, will live only about 10 million years before exploding as a supernova.</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Gravity versus pressure, refereed by mass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Stars condense from nebulae — vast clouds of hydrogen, helium, and dust. Gravity pulls a clump together into a protostar, compression heats the core, and at about 15 million K hydrogen begins fusing into helium: a star is born. On the main sequence the star sits in hydrostatic equilibrium — inward gravity balanced by outward gas and radiation pressure — and stays there for most of its life.</a:t>
            </a:r>
          </a:p>
        </p:txBody>
      </p:sp>
      <p:sp>
        <p:nvSpPr>
          <p:cNvPr id="7" name="text"/>
          <p:cNvSpPr txBox="1"/>
          <p:nvPr/>
        </p:nvSpPr>
        <p:spPr>
          <a:xfrm>
            <a:off x="558800" y="307594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Luminosity climbs steeply with mass (roughly L ∝ M³·⁵) while the fuel grows only as M, so massive stars are gluttons: lifetime ∝ M/L ∝ M⁻²·⁵. When the core’s hydrogen runs out, the balance breaks and mass decides the ending. A Sun-like star swells into a red giant, sheds its envelope as a planetary nebula, and leaves a white dwarf that slowly cools.</a:t>
            </a:r>
          </a:p>
        </p:txBody>
      </p:sp>
      <p:sp>
        <p:nvSpPr>
          <p:cNvPr id="8" name="text"/>
          <p:cNvSpPr txBox="1"/>
          <p:nvPr/>
        </p:nvSpPr>
        <p:spPr>
          <a:xfrm>
            <a:off x="558800" y="393446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star above about 8 solar masses becomes a red supergiant, fuses its way up to iron, then collapses and rebounds as a supernova — leaving a neutron star, or, above roughly 20 solar masses, a black hole. Supernovae also forge the elements heavier than iron and blast them into space, seeding the next generation of stars and planets.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From cloud to main sequence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nebula clump collapses under its own gravity, converting gravitational potential energy to heat — the glowing protostar phase. When the core reaches ignition temperature, fusion switches on and the outward pressure finally holds gravity to a draw: the star settles onto the main sequence. There it spends about 90% of its life quietly turning hydrogen into helium — which is why 90% of the stars we see are main-sequence stars.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Sun-like ending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0208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When the core hydrogen is spent, the core contracts and heats while fusion moves to a shell around it — the envelope inflates enormously and cools at the surface: a red giant. The core ignites helium, building carbon and oxygen, but a Sun-like star can go no further. The bloated envelope drifts off as a planetary nebula, unveiling the dead core: a white dwarf — about a solar mass squeezed into an Earth-sized ball, held up not by fusion but by electron degeneracy pressure, cooling forever.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massive ending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star above ~8 M☉ keeps fusing: carbon, neon, oxygen, silicon — an onion of shells — until the core is iron, the one ash that releases no energy by fusing. Pressure support fails, the core collapses in under a second, and the rebound plus a flood of neutrinos blows the star apart: a supernova that briefly outshines its galaxy.</a:t>
            </a:r>
          </a:p>
        </p:txBody>
      </p:sp>
      <p:sp>
        <p:nvSpPr>
          <p:cNvPr id="7" name="text"/>
          <p:cNvSpPr txBox="1"/>
          <p:nvPr/>
        </p:nvSpPr>
        <p:spPr>
          <a:xfrm>
            <a:off x="558800" y="378928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collapse forges elements beyond iron and hurls the whole periodic table into space. The remnant core is a neutron star — or, above roughly 20 M☉ at birth, nothing can halt the collapse and a black hole forms.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STAR BIRTH &amp; LIFE CYCLES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Star Birth &amp; Life Cycles.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37</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37</Slides>
  <Notes>37</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Space &amp; Stars Physics — Star Birth &amp; Life Cycles</dc:title>
  <dc:subject>Space &amp; Stars Physics</dc:subject>
  <dc:creator>GioPhysics</dc:creator>
  <cp:keywords>lesson, Space &amp; Stars Physics, chapter-53,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