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Space &amp; Stars Physics — The Earth &amp; the Solar System. Lesson 1 of 6.</a:t>
            </a:r>
          </a:p>
          <a:p>
            <a:pPr marL="0" indent="0">
              <a:buNone/>
            </a:pPr>
            <a:r>
              <a:rPr lang="en-GB" sz="1200" dirty="0"/>
              <a:t>[Intro] The Sun rises because the Earth spins; summer comes because the spin axis leans; the Moon changes shape because we watch its sunlit half from different angles. None of it is mysterious — it is one tilted, spinning planet riding a gravitational clockwork that Newton could wind forward or back for centuries.</a:t>
            </a:r>
          </a:p>
          <a:p>
            <a:pPr marL="0" indent="0">
              <a:buNone/>
            </a:pPr>
            <a:r>
              <a:rPr lang="en-GB" sz="1200" dirty="0"/>
              <a:t>[Source] https://giophysics.com/chapter-53/solar-system/</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Orbital speed: v = 2πr/T</a:t>
            </a:r>
          </a:p>
          <a:p>
            <a:pPr marL="0" indent="0">
              <a:buNone/>
            </a:pPr>
            <a:r>
              <a:rPr lang="en-GB" sz="1200" dirty="0"/>
              <a:t>[In plain English] A near-circular orbit is just a circle traversed once per period. Know any two of r, T, and v and the third follows — this one equation handles planets, moons, and satellites alike.</a:t>
            </a:r>
          </a:p>
          <a:p>
            <a:pPr marL="0" indent="0">
              <a:buNone/>
            </a:pPr>
            <a:r>
              <a:rPr lang="en-GB" sz="1200" dirty="0"/>
              <a:t>[Note] Circumference of the orbit divided by the period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Gravity as the glue: g = GM/r²</a:t>
            </a:r>
          </a:p>
          <a:p>
            <a:pPr marL="0" indent="0">
              <a:buNone/>
            </a:pPr>
            <a:r>
              <a:rPr lang="en-GB" sz="1200" dirty="0"/>
              <a:t>[In plain English] The Sun’s gravitational field weakens with the square of distance. That inverse square is why inner planets must orbit fast to keep falling around the Sun rather than into it.</a:t>
            </a:r>
          </a:p>
          <a:p>
            <a:pPr marL="0" indent="0">
              <a:buNone/>
            </a:pPr>
            <a:r>
              <a:rPr lang="en-GB" sz="1200" dirty="0"/>
              <a:t>[Note] G = 6.67 × 10⁻¹¹ N m² kg⁻²</a:t>
            </a:r>
          </a:p>
          <a:p>
            <a:pPr marL="0" indent="0">
              <a:buNone/>
            </a:pPr>
            <a:r>
              <a:rPr lang="en-GB" sz="1200" dirty="0"/>
              <a:t>[Graph] Field strength with distance. Outside a spherical mass, doubling distance from its centre reduces field strength to one quarter.</a:t>
            </a:r>
          </a:p>
          <a:p>
            <a:pPr marL="0" indent="0">
              <a:buNone/>
            </a:pPr>
            <a:r>
              <a:rPr lang="en-GB" sz="1200" dirty="0"/>
              <a:t>[Axes] Horizontal: distance r. Vertical: field strength g. Values are normalised — the graph teaches the shape, not a measurement.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Kepler’s pattern: T² ∝ r³</a:t>
            </a:r>
          </a:p>
          <a:p>
            <a:pPr marL="0" indent="0">
              <a:buNone/>
            </a:pPr>
            <a:r>
              <a:rPr lang="en-GB" sz="1200" dirty="0"/>
              <a:t>[In plain English] Farther orbits are both longer and slower, so the period grows faster than the radius. Jupiter at 5.2 AU takes not 5.2 years but √(5.2³) ≈ 12 years.</a:t>
            </a:r>
          </a:p>
          <a:p>
            <a:pPr marL="0" indent="0">
              <a:buNone/>
            </a:pPr>
            <a:r>
              <a:rPr lang="en-GB" sz="1200" dirty="0"/>
              <a:t>[Note] In AU and years: T² = r³ for the Sun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comet's highly elliptical orbit with the Sun at one focus and the other focus left empty: perihelion at 0.59 AU where the speed is marked 54 km/s, aphelion at 35 AU where the speed carries only the symbol vₐ, and the tail drawn pointing radially away from the Sun rather than trailing the motion.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3.1. A planet moving on a nearly circular orbit around its star. The star is a disc at the centre of a dashed circle and the planet is a smaller disc on that circle, level with the star and to its right. The distance from the centre of the star out to the planet is marked 1.1 × 10¹¹ m, an arrow at the planet points along the orbit to show the direction in which it travels, and a note beneath states that one complete orbit takes 1.9 × 10⁷ s.</a:t>
            </a:r>
          </a:p>
          <a:p>
            <a:pPr marL="0" indent="0">
              <a:buNone/>
            </a:pPr>
            <a:r>
              <a:rPr lang="en-GB" sz="1200" dirty="0"/>
              <a:t>[Where it came from] IGCSE Topic 6 · Space physics, question 3; syllabus 6.1.</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7.1. A not-to-scale plan view of the Sun, the Earth and the Moon. The Sun is a disc at the centre of a large dashed circle, and the Earth is a smaller disc sitting on that circle to the right of the Sun. A second, much smaller dashed circle is drawn around the Earth with the Moon on it, up and to the right of the Earth. A short arrow on each dashed circle shows the direction in which the Earth travels around the Sun and the Moon around the Earth.</a:t>
            </a:r>
          </a:p>
          <a:p>
            <a:pPr marL="0" indent="0">
              <a:buNone/>
            </a:pPr>
            <a:r>
              <a:rPr lang="en-GB" sz="1200" dirty="0"/>
              <a:t>[Where it came from] IGCSE Topic 6 · Space physics, question 7; syllabus 6.1.</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Seasons are not caused by the Earth being nearer the Sun in summer. The orbit is nearly circular, the Earth is closest in January, and the hemispheres have opposite seasons simultaneously — impossible if distance were the cause. It is the tilt: leaning toward the Sun means steeper rays and longer days, and that is the whole story.</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Earth orbits the Sun at radius 1.5 × 10¹¹ m with a period of 1 year (3.15 × 10⁷ s). Find its orbital speed.</a:t>
            </a:r>
          </a:p>
          <a:p>
            <a:pPr marL="0" indent="0">
              <a:buNone/>
            </a:pPr>
            <a:r>
              <a:rPr lang="en-GB" sz="1200" dirty="0"/>
              <a:t>[Answer] ≈ 3.0 × 10⁴ m/s (30 km/s)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 = 2πr/T = (2π × 1.5 × 10¹¹) ÷ 3.15 × 10⁷.</a:t>
            </a:r>
          </a:p>
          <a:p>
            <a:pPr marL="0" indent="0">
              <a:buNone/>
            </a:pPr>
            <a:r>
              <a:rPr lang="en-GB" sz="1200" dirty="0"/>
              <a:t>[Step 2] v = 9.42 × 10¹¹ ÷ 3.15 × 10⁷ = 2.99 × 10⁴ m/s.</a:t>
            </a:r>
          </a:p>
          <a:p>
            <a:pPr marL="0" indent="0">
              <a:buNone/>
            </a:pPr>
            <a:r>
              <a:rPr lang="en-GB" sz="1200" dirty="0"/>
              <a:t>[Step 3] About 30 km/s — the Earth covers its own diameter every seven minutes.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3.0 × 10⁴ m/s (30 km/s)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Universal gravitation; Uniform circular motion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Jupiter orbits at r = 7.8 × 10¹¹ m with a period of 11.9 years. Find its orbital speed and compare it with the Earth’s.</a:t>
            </a:r>
          </a:p>
          <a:p>
            <a:pPr marL="0" indent="0">
              <a:buNone/>
            </a:pPr>
            <a:r>
              <a:rPr lang="en-GB" sz="1200" dirty="0"/>
              <a:t>[Answer] ≈ 13 km/s — farther is slower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 = 11.9 × 3.15 × 10⁷ = 3.75 × 10⁸ s.</a:t>
            </a:r>
          </a:p>
          <a:p>
            <a:pPr marL="0" indent="0">
              <a:buNone/>
            </a:pPr>
            <a:r>
              <a:rPr lang="en-GB" sz="1200" dirty="0"/>
              <a:t>[Step 2] v = 2πr/T = (2π × 7.8 × 10¹¹) ÷ 3.75 × 10⁸ = 1.3 × 10⁴ m/s.</a:t>
            </a:r>
          </a:p>
          <a:p>
            <a:pPr marL="0" indent="0">
              <a:buNone/>
            </a:pPr>
            <a:r>
              <a:rPr lang="en-GB" sz="1200" dirty="0"/>
              <a:t>[Step 3] Five times farther out than the Earth, Jupiter moves at less than half the speed — v = 2πr/T rises with r far more slowly than T does, because gravity out there is 27 times weaker.</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13 km/s — farther is slower</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At one of the two drawn positions the Earth is about 3% nearer the Sun. Which position is northern summer?</a:t>
            </a:r>
          </a:p>
          <a:p>
            <a:pPr marL="0" indent="0">
              <a:buNone/>
            </a:pPr>
            <a:r>
              <a:rPr lang="en-GB" sz="1200" dirty="0"/>
              <a:t>[Options] A The nearer one — more sunlight arrives from closer in   B The one where the north pole leans toward the Sun, whichever of the two that happens to be   C Both, because the Earth is always nearest the Sun when the north pole leans toward it</a:t>
            </a:r>
          </a:p>
          <a:p>
            <a:pPr marL="0" indent="0">
              <a:buNone/>
            </a:pPr>
            <a:r>
              <a:rPr lang="en-GB" sz="1200" dirty="0"/>
              <a:t>[Figure] The Earth drawn at two positions of its orbit round the Sun, its spin axis tilted 23.5° from the vertical and pointing the same way in space at both, with sunlight arrowed in and a note that the Earth–Sun distance changes by only about 3% over the year.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one where the north pole leans toward the Sun, whichever of the two that happens to be. The axis keeps pointing the same way in space all year, so as the Earth goes round, first one hemisphere and then the other leans sunward — and that is the whole of the seasons. The 3% is real but it is the wrong size and, as it happens, the wrong sign: the Earth is nearest the Sun in January, in the middle of the northern winter. And whatever the distance is doing, it is doing it to both hemispheres at once, which is why option 3 could never account for Australia's summer happening at the same time.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Why does Mercury orbit the Sun faster than Neptune?</a:t>
            </a:r>
          </a:p>
          <a:p>
            <a:pPr marL="0" indent="0">
              <a:buNone/>
            </a:pPr>
            <a:r>
              <a:rPr lang="en-GB" sz="1200" dirty="0"/>
              <a:t>[Options] A Mercury is smaller, so it is easier to move   B Closer in, the Sun’s gravity is stronger, so a faster speed is needed to stay in orbit   C Mercury is hotter, and hot objects move faster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Why does Mercury orbit the Sun faster than Neptune?</a:t>
            </a:r>
          </a:p>
          <a:p>
            <a:pPr marL="0" indent="0">
              <a:buNone/>
            </a:pPr>
            <a:r>
              <a:rPr lang="en-GB" sz="1200" dirty="0"/>
              <a:t>[Option by option] A: Mass drops out of the orbit equation entirely: set GMm/r² = mv²/r and the m cancels. A pebble placed at Mercury's distance would orbit at Mercury's speed, and so would a planet the size of Jupiter — being small buys a planet nothing.  B: Correct. The pull g = GM/r² is fiercest close in, and the centripetal acceleration v²/r has to match it, which needs a larger v at a smaller r.  C: Mercury is hot because it is close to the Sun, so the two facts do travel together — but the heat is a consequence of the distance, not a cause of the speed. Temperature is about how fast the atoms of a surface jiggle; it has no bearing on how fast the planet as a whole is carried round its orbit.</a:t>
            </a:r>
          </a:p>
          <a:p>
            <a:pPr marL="0" indent="0">
              <a:buNone/>
            </a:pPr>
            <a:r>
              <a:rPr lang="en-GB" sz="1200" dirty="0"/>
              <a:t>[Answer] B — Closer in, the Sun’s gravity is stronger, so a faster speed is needed to stay in orbit</a:t>
            </a:r>
          </a:p>
          <a:p>
            <a:pPr marL="0" indent="0">
              <a:buNone/>
            </a:pPr>
            <a:r>
              <a:rPr lang="en-GB" sz="1200" dirty="0"/>
              <a:t>[Why] The pull g = GM/r² is fiercest close in, and the centripetal acceleration v²/r must match it. Mass cancels out of the orbit equation entirely — a pebble at Mercury’s distance would orbit at Mercury’s speed.</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Use the Earth’s orbit (r = 1.5 × 10¹¹ m, T = 3.15 × 10⁷ s) to find the mass of the Sun.</a:t>
            </a:r>
          </a:p>
          <a:p>
            <a:pPr marL="0" indent="0">
              <a:buNone/>
            </a:pPr>
            <a:r>
              <a:rPr lang="en-GB" sz="1200" dirty="0"/>
              <a:t>[Answer] M ≈ 2.0 × 10³⁰ kg</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Gravity supplies the centripetal force: GMm/r² = mv²/r with v = 2πr/T, giving M = 4π²r³/(GT²).</a:t>
            </a:r>
          </a:p>
          <a:p>
            <a:pPr marL="0" indent="0">
              <a:buNone/>
            </a:pPr>
            <a:r>
              <a:rPr lang="en-GB" sz="1200" dirty="0"/>
              <a:t>[Step 2] M = (4π² × (1.5 × 10¹¹)³) ÷ (6.67 × 10⁻¹¹ × (3.15 × 10⁷)²).</a:t>
            </a:r>
          </a:p>
          <a:p>
            <a:pPr marL="0" indent="0">
              <a:buNone/>
            </a:pPr>
            <a:r>
              <a:rPr lang="en-GB" sz="1200" dirty="0"/>
              <a:t>[Step 3] M = 1.33 × 10³⁵ ÷ 6.62 × 10⁴ ≈ 2.0 × 10³⁰ kg — weighing the Sun with a calendar and a ruler.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M ≈ 2.0 × 10³⁰ kg</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The Earth is closest to the Sun in the first week of January. So why is January the middle of winter? The orbit is very nearly circular, but not exactly — and the small difference goes the wrong way for the story most people carry. While the northern hemisphere shivers, Australia is at the beach.</a:t>
            </a:r>
          </a:p>
          <a:p>
            <a:pPr marL="0" indent="0">
              <a:buNone/>
            </a:pPr>
            <a:r>
              <a:rPr lang="en-GB" sz="1200" dirty="0"/>
              <a:t>[Answer] Because distance is not what makes the seasons. The 23.5° tilt is: the hemisphere leaning toward the Sun gets longer days and steeper, more concentrated sunlight. The clinching evidence is that the two hemispheres have opposite seasons at the same instant, which nothing about distance could ever produce.</a:t>
            </a:r>
          </a:p>
          <a:p>
            <a:pPr marL="0" indent="0">
              <a:buNone/>
            </a:pPr>
            <a:r>
              <a:rPr lang="en-GB" sz="1200" dirty="0"/>
              <a:t>[Figure] The Earth drawn at two positions of its orbit round the Sun, its spin axis tilted 23.5° from the vertical and pointing the same way in space at both, with sunlight arrowed in and a note that the Earth–Sun distance changes by only about 3% over the year.</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Halley’s comet moves at 54 km/s at perihelion (0.59 AU) and climbs out to aphelion at 35 AU. Estimate its aphelion speed and explain the energy story of one full orbit.</a:t>
            </a:r>
          </a:p>
          <a:p>
            <a:pPr marL="0" indent="0">
              <a:buNone/>
            </a:pPr>
            <a:r>
              <a:rPr lang="en-GB" sz="1200" dirty="0"/>
              <a:t>[Answer] ≈ 0.9 km/s at aphelion — fast and hot near the Sun, slow and frozen far away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For an orbit, angular momentum about the Sun is conserved: m v r is the same at the two extremes (velocity is perpendicular to the radius there), so vₐ = vₚ rₚ/rₐ.</a:t>
            </a:r>
          </a:p>
          <a:p>
            <a:pPr marL="0" indent="0">
              <a:buNone/>
            </a:pPr>
            <a:r>
              <a:rPr lang="en-GB" sz="1200" dirty="0"/>
              <a:t>[Step 2] vₐ = 54 × 0.59 ÷ 35 ≈ 0.91 km/s — sixty times slower than at perihelion.</a:t>
            </a:r>
          </a:p>
          <a:p>
            <a:pPr marL="0" indent="0">
              <a:buNone/>
            </a:pPr>
            <a:r>
              <a:rPr lang="en-GB" sz="1200" dirty="0"/>
              <a:t>[Step 3] Energy bookkeeping: falling inward, gravitational potential energy converts to kinetic energy, peaking at perihelion; climbing out, the trade reverses. Total energy never changes — the comet is a frictionless pendulum swinging in the Sun’s field, which is why its 76-year returns are so predictable.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0.9 km/s at aphelion — fast and hot near the Sun, slow and frozen far away</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https://giophysics.com/chapter-53/presentation/?lesson=solar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Solar System is the Sun plus everything its gravity holds — eight planets, moons, asteroids, and comets — with each body’s orbital speed set by v = 2πr/T, faster close to the Sun where gravity is stronger and slower far out.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Mercury (r = 0.39 AU) completes an orbit in 88 days at about 48 km/s; Neptune (r = 30 AU) needs 165 years at 5.4 km/s — thirty times farther, nine times slower.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Earth turns once on its axis every 24 hours, giving day and night, and orbits the Sun once every 365¼ days. Seasons come from the 23.5° tilt of the spin axis — in June the northern hemisphere leans toward the Sun, catching steeper, longer sunlight — not from any change in distance. The Moon orbits the Earth in about a month, and its phases are simply the fraction of its sunlit half we can see. The Sun is an ordinary star, a ball of mostly hydrogen and helium containing 99.8% of the Solar System’s mass, and its gravity is the glue: g = GM/r² weakens with distance, so each planet moves on a near-circular orbit with speed v = 2πr/T. Because gravity is stronger closer in, the inner planets must move faster — Mercury tears round at 48 km/s while Neptune drifts at 5.4 km/s — and comets on stretched elliptical orbits obey the same rule moment by moment, sprinting at perihelion and crawling at aphelion.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Day and night come from the Earth’s rotation, the year from its orbit. Seasons come from the 23.5° axial tilt: the hemisphere leaning toward the Sun gets longer days and steeper, more concentrated sunlight. The proof that distance is not the cause: the Earth is actually closest to the Sun in early January, in the middle of the northern winter — and the two hemispheres always have opposite seasons at the same distance.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Four small rocky planets orbit close in — Mercury, Venus, Earth, Mars — then the asteroid belt, then four large, cold gas and ice giants: Jupiter, Saturn, Uranus, Neptune. The split is a fossil of formation: near the young Sun it was too hot for ices to condense, so only rock and metal remained, while beyond the frost line ice-rich cores grew massive enough to capture thick hydrogen envelopes. Moons orbit planets; the whole ensemble orbits the Sun.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comet rides a highly elliptical orbit with the Sun at one focus. Far out it is a dormant lump of ice and dust moving slowly; falling inward it trades gravitational potential energy for kinetic energy, so it moves fastest at perihelion — exactly where solar heating boils off gas and dust into the tail, which always streams away from the Sun. Then it climbs back out, slowing all the way, and the loop repeats: Halley’s comet has done so every 76 years for millennia.</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hyperlink" Target="https://giophysics.com/chapter-53/presentation/?lesson=sola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hyperlink" Target="https://giophysics.com/chapter-53/presentation/?lesson=sola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hyperlink" Target="https://giophysics.com/curricula/igcse/exams/space-physics#q3"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hyperlink" Target="https://giophysics.com/curricula/igcse/exams/space-physics#q7"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3/universal-gravitation/" TargetMode="External"/><Relationship Id="rId4" Type="http://schemas.openxmlformats.org/officeDocument/2006/relationships/hyperlink" Target="https://giophysics.com/chapter-10/uniform-circular-mo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53/presentation/?lesson=solar"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3/presentation/?lesson=solar"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53/stellar-lifecycles/" TargetMode="External"/><Relationship Id="rId4" Type="http://schemas.openxmlformats.org/officeDocument/2006/relationships/hyperlink" Target="https://giophysics.com/chapter-53/solar-system/" TargetMode="External"/><Relationship Id="rId5" Type="http://schemas.openxmlformats.org/officeDocument/2006/relationships/hyperlink" Target="https://giophysics.com/chapter-53/presentation/?lesson=solar" TargetMode="External"/><Relationship Id="rId6" Type="http://schemas.openxmlformats.org/officeDocument/2006/relationships/hyperlink" Target="https://giophysics.com/chapter-53/" TargetMode="External"/><Relationship Id="rId7" Type="http://schemas.openxmlformats.org/officeDocument/2006/relationships/hyperlink" Target="https://giophysics.com/downloads/53-1-solar-system.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28 · Space &amp; Stars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One force runs the clockwork</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 Earth &amp; the Solar System</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The Sun rises because the Earth spins; summer comes because the spin axis leans; the Moon changes shape because we watch its sunlit half from different angles. None of it is mysterious — it is one tilted, spinning planet riding a gravitational clockwork that Newton could wind forward or back for centuries.</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6 in Space &amp; Stars Physics</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41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https://giophysics.com/chapter-53/solar-system/</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Orbital speed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 = 2πr/T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Circumference of the orbit divided by the period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near-circular orbit is just a circle traversed once per period. Know any two of r, T, and v and the third follows — this one equation handles planets, moons, and satellites alike.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Gravity as the glue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g = GM/r²</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G = 6.67 × 10⁻¹¹ N m² kg⁻²</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Sun’s gravitational field weakens with the square of distance. That inverse square is why inner planets must orbit fast to keep falling around the Sun rather than into it.</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Field strength with distance: Outside a spherical mass, doubling distance from its centre reduces field strength to one quarter." descr="Field strength with distance: Outside a spherical mass, doubling distance from its centre reduces field strength to one quarter."/>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Field strength with distance</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Kepler’s pattern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T² ∝ r³</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AU and years: T² = r³ for the Sun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Farther orbits are both longer and slower, so the period grows faster than the radius. Jupiter at 5.2 AU takes not 5.2 years but √(5.2³) ≈ 12 years.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comet, two ends of an ellipse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95664" y="1854200"/>
            <a:ext cx="6200673" cy="3402330"/>
          </a:xfrm>
          <a:prstGeom prst="rect">
            <a:avLst/>
          </a:prstGeom>
          <a:solidFill>
            <a:srgbClr val="FFFFFF"/>
          </a:solidFill>
          <a:ln w="9525">
            <a:solidFill>
              <a:srgbClr val="C6C8BB"/>
            </a:solidFill>
          </a:ln>
        </p:spPr>
      </p:sp>
      <p:pic>
        <p:nvPicPr>
          <p:cNvPr id="7" name="A comet's highly elliptical orbit with the Sun at one focus and the other focus left empty: perihelion at 0.59 AU where the speed is marked 54 km/s, aphelion at 35 AU where the speed carries only the symbol vₐ, and the tail drawn pointing radially away from the Sun rather than trailing the motion." descr="A comet's highly elliptical orbit with the Sun at one focus and the other focus left empty: perihelion at 0.59 AU where the speed is marked 54 km/s, aphelion at 35 AU where the speed carries only the symbol vₐ, and the tail drawn pointing radially away from the Sun rather than trailing the motion."/>
          <p:cNvPicPr>
            <a:picLocks noChangeAspect="1"/>
          </p:cNvPicPr>
          <p:nvPr/>
        </p:nvPicPr>
        <p:blipFill>
          <a:blip r:embed="rId3"/>
          <a:stretch>
            <a:fillRect/>
          </a:stretch>
        </p:blipFill>
        <p:spPr>
          <a:xfrm>
            <a:off x="3109964" y="1968500"/>
            <a:ext cx="5972073"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comet's highly elliptical orbit with the Sun at one focus and the other focus left empty: perihelion at 0.59 AU where the speed is marked 54 km/s, aphelion at 35 AU where the speed carries only the symbol vₐ, and the tail drawn pointing radially away from the Sun rather than trailing the motion.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3.1 — IGCSE Topic 6 · Space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3 of that paper · syllabus 6.1</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planet moving on a nearly circular orbit around its star. The star is a disc at the centre of a dashed circle and the planet is a smaller disc on that circle, level with the star and to its right. The distance from the centre of the star out to the planet is marked 1.1 × 10¹¹ m, an arrow at the planet points along the orbit to show the direction in which it travels, and a note beneath states that one complete orbit takes 1.9 × 10⁷ s." descr="A planet moving on a nearly circular orbit around its star. The star is a disc at the centre of a dashed circle and the planet is a smaller disc on that circle, level with the star and to its right. The distance from the centre of the star out to the planet is marked 1.1 × 10¹¹ m, an arrow at the planet points along the orbit to show the direction in which it travels, and a note beneath states that one complete orbit takes 1.9 × 10⁷ s."/>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planet moving on a nearly circular orbit around its star. The star is a disc at the centre of a dashed circle and the planet is a smaller disc on that circle, level with the star and to its right. The distance from the centre of the star out to the planet is marked 1.1 × 10¹¹ m, an arrow at the planet points along the orbit to show the direction in which it travels, and a note beneath states that one complete orbit takes 1.9 × 10⁷ 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7.1 — IGCSE Topic 6 · Space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7 of that paper · syllabus 6.1</a:t>
            </a:r>
          </a:p>
        </p:txBody>
      </p:sp>
      <p:sp>
        <p:nvSpPr>
          <p:cNvPr id="6" name="panel"/>
          <p:cNvSpPr/>
          <p:nvPr/>
        </p:nvSpPr>
        <p:spPr>
          <a:xfrm>
            <a:off x="3338392" y="1854200"/>
            <a:ext cx="5515217" cy="3204210"/>
          </a:xfrm>
          <a:prstGeom prst="rect">
            <a:avLst/>
          </a:prstGeom>
          <a:solidFill>
            <a:srgbClr val="FFFFFF"/>
          </a:solidFill>
          <a:ln w="9525">
            <a:solidFill>
              <a:srgbClr val="C6C8BB"/>
            </a:solidFill>
          </a:ln>
        </p:spPr>
      </p:sp>
      <p:pic>
        <p:nvPicPr>
          <p:cNvPr id="7" name="A not-to-scale plan view of the Sun, the Earth and the Moon. The Sun is a disc at the centre of a large dashed circle, and the Earth is a smaller disc sitting on that circle to the right of the Sun. A second, much smaller dashed circle is drawn around the Earth with the Moon on it, up and to the right of the Earth. A short arrow on each dashed circle shows the direction in which the Earth travels around the Sun and the Moon around the Earth." descr="A not-to-scale plan view of the Sun, the Earth and the Moon. The Sun is a disc at the centre of a large dashed circle, and the Earth is a smaller disc sitting on that circle to the right of the Sun. A second, much smaller dashed circle is drawn around the Earth with the Moon on it, up and to the right of the Earth. A short arrow on each dashed circle shows the direction in which the Earth travels around the Sun and the Moon around the Earth."/>
          <p:cNvPicPr>
            <a:picLocks noChangeAspect="1"/>
          </p:cNvPicPr>
          <p:nvPr/>
        </p:nvPicPr>
        <p:blipFill>
          <a:blip r:embed="rId3"/>
          <a:stretch>
            <a:fillRect/>
          </a:stretch>
        </p:blipFill>
        <p:spPr>
          <a:xfrm>
            <a:off x="3452692" y="1968500"/>
            <a:ext cx="5286617"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not-to-scale plan view of the Sun, the Earth and the Moon. The Sun is a disc at the centre of a large dashed circle, and the Earth is a smaller disc sitting on that circle to the right of the Sun. A second, much smaller dashed circle is drawn around the Earth with the Moon on it, up and to the right of the Earth. A short arrow on each dashed circle shows the direction in which the Earth travels around the Sun and the Moon around the Earth.</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Seasons are not caused by the Earth being nearer the Sun in summer. The orbit is nearly circular, the Earth is closest in January, and the hemispheres have opposite seasons simultaneously — impossible if distance were the cause. It is the tilt: leaning toward the Sun means steeper rays and longer days, and that is the whole story.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Earth orbits the Sun at radius 1.5 × 10¹¹ m with a period of 1 year (3.15 × 10⁷ s). Find its orbital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Earth orbits the Sun at radius 1.5 × 10¹¹ m with a period of 1 year (3.15 × 10⁷ s). Find its orbital speed.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2πr/T = (2π × 1.5 × 10¹¹) ÷ 3.15 × 10⁷.</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9.42 × 10¹¹ ÷ 3.15 × 10⁷ = 2.99 × 10⁴ m/s.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About 30 km/s — the Earth covers its own diameter every seven minutes.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3.0 × 10⁴ m/s (30 km/s)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THE EARTH &amp; THE SOLAR SYSTEM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The Earth &amp; the Solar System.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Universal gravitation</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https://giophysics.com/chapter-3/universal-gravitation/</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Uniform circular motion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https://giophysics.com/chapter-10/uniform-circular-motion/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Jupiter orbits at r = 7.8 × 10¹¹ m with a period of 11.9 years. Find its orbital speed and compare it with the Earth’s.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Jupiter orbits at r = 7.8 × 10¹¹ m with a period of 11.9 years. Find its orbital speed and compare it with the Earth’s.</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11.9 × 3.15 × 10⁷ = 3.75 × 10⁸ s.</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2πr/T = (2π × 7.8 × 10¹¹) ÷ 3.75 × 10⁸ = 1.3 × 10⁴ m/s.</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Five times farther out than the Earth, Jupiter moves at less than half the speed — v = 2πr/T rises with r far more slowly than T does, because gravity out there is 27 times weaker.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13 km/s — farther is slower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THE EARTH &amp; THE SOLAR SYSTEM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The Earth &amp; the Solar System.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At one of the two drawn positions the Earth is about 3% nearer the Sun. Which position is northern summer?</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nearer one — more sunlight arrives from closer in</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one where the north pole leans toward the Sun, whichever of the two that happens to be</a:t>
            </a:r>
          </a:p>
        </p:txBody>
      </p:sp>
      <p:sp>
        <p:nvSpPr>
          <p:cNvPr id="9" name="text"/>
          <p:cNvSpPr txBox="1"/>
          <p:nvPr/>
        </p:nvSpPr>
        <p:spPr>
          <a:xfrm>
            <a:off x="558800" y="37922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Both, because the Earth is always nearest the Sun when the north pole leans toward it</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The Earth drawn at two positions of its orbit round the Sun, its spin axis tilted 23.5° from the vertical and pointing the same way in space at both, with sunlight arrowed in and a note that the Earth–Sun distance changes by only about 3% over the year." descr="The Earth drawn at two positions of its orbit round the Sun, its spin axis tilted 23.5° from the vertical and pointing the same way in space at both, with sunlight arrowed in and a note that the Earth–Sun distance changes by only about 3% over the year."/>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Earth drawn at two positions of its orbit round the Sun, its spin axis tilted 23.5° from the vertical and pointing the same way in space at both, with sunlight arrowed in and a note that the Earth–Sun distance changes by only about 3% over the year.</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one where the north pole leans toward the Sun, whichever of the two that happens to be</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axis keeps pointing the same way in space all year, so as the Earth goes round, first one hemisphere and then the other leans sunward — and that is the whole of the seasons. The 3% is real but it is the wrong size and, as it happens, the wrong sign: the Earth is nearest the Sun in January, in the middle of the northern winter. And whatever the distance is doing, it is doing it to both hemispheres at once, which is why option 3 could never account for Australia's summer happening at the same time.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THE EARTH &amp; THE SOLAR SYSTEM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The Earth &amp; the Solar System.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Why does Mercury orbit the Sun faster than Neptune?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Mercury is smaller, so it is easier to move</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Closer in, the Sun’s gravity is stronger, so a faster speed is needed to stay in orbit</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Mercury is hotter, and hot objects move faster</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72644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Closer in, the Sun’s gravity is stronger, so a faster speed is needed to stay in orbit</a:t>
            </a:r>
          </a:p>
        </p:txBody>
      </p:sp>
      <p:sp>
        <p:nvSpPr>
          <p:cNvPr id="7" name="text"/>
          <p:cNvSpPr txBox="1"/>
          <p:nvPr/>
        </p:nvSpPr>
        <p:spPr>
          <a:xfrm>
            <a:off x="558800" y="283464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0422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pull g = GM/r² is fiercest close in, and the centripetal acceleration v²/r must match it. Mass cancels out of the orbit equation entirely — a pebble at Mercury’s distance would orbit at Mercury’s speed.</a:t>
            </a:r>
          </a:p>
        </p:txBody>
      </p:sp>
      <p:sp>
        <p:nvSpPr>
          <p:cNvPr id="9" name="text"/>
          <p:cNvSpPr txBox="1"/>
          <p:nvPr/>
        </p:nvSpPr>
        <p:spPr>
          <a:xfrm>
            <a:off x="558800" y="36569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8646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Mass drops out of the orbit equation entirely: set GMm/r² = mv²/r and the m cancels. A pebble placed at Mercury's distance would orbit at Mercury's speed, and so would a planet the size of Jupiter — being small buys a planet nothing.</a:t>
            </a:r>
          </a:p>
        </p:txBody>
      </p:sp>
      <p:sp>
        <p:nvSpPr>
          <p:cNvPr id="11" name="text"/>
          <p:cNvSpPr txBox="1"/>
          <p:nvPr/>
        </p:nvSpPr>
        <p:spPr>
          <a:xfrm>
            <a:off x="558800" y="44716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The pull g = GM/r² is fiercest close in, and the centripetal acceleration v²/r has to match it, which needs a larger v at a smaller r.</a:t>
            </a:r>
          </a:p>
        </p:txBody>
      </p:sp>
      <p:sp>
        <p:nvSpPr>
          <p:cNvPr id="12" name="text"/>
          <p:cNvSpPr txBox="1"/>
          <p:nvPr/>
        </p:nvSpPr>
        <p:spPr>
          <a:xfrm>
            <a:off x="558800" y="496443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Mercury is hot because it is close to the Sun, so the two facts do travel together — but the heat is a consequence of the distance, not a cause of the speed. Temperature is about how fast the atoms of a surface jiggle; it has no bearing on how fast the planet as a whole is carried round its orbit.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THE EARTH &amp; THE SOLAR SYSTEM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The Earth &amp; the Solar System.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Use the Earth’s orbit (r = 1.5 × 10¹¹ m, T = 3.15 × 10⁷ s) to find the mass of the Sun.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the Earth’s orbit (r = 1.5 × 10¹¹ m, T = 3.15 × 10⁷ s) to find the mass of the Sun.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Gravity supplies the centripetal force: GMm/r² = mv²/r with v = 2πr/T, giving M = 4π²r³/(GT²).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(4π² × (1.5 × 10¹¹)³) ÷ (6.67 × 10⁻¹¹ × (3.15 × 10⁷)²).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1.33 × 10³⁵ ÷ 6.62 × 10⁴ ≈ 2.0 × 10³⁰ kg — weighing the Sun with a calendar and a ruler.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M ≈ 2.0 × 10³⁰ kg</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THE EARTH &amp; THE SOLAR SYSTEM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The Earth &amp; the Solar System.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Earth is closest to the Sun in the first week of January. So why is January the middle of winter?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orbit is very nearly circular, but not exactly — and the small difference goes the wrong way for the story most people carry. While the northern hemisphere shivers, Australia is at the beach.</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distance is not what makes the seasons. The 23.5° tilt is: the hemisphere leaning toward the Sun gets longer days and steeper, more concentrated sunlight. The clinching evidence is that the two hemispheres have opposite seasons at the same instant, which nothing about distance could ever produce.</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The Earth drawn at two positions of its orbit round the Sun, its spin axis tilted 23.5° from the vertical and pointing the same way in space at both, with sunlight arrowed in and a note that the Earth–Sun distance changes by only about 3% over the year." descr="The Earth drawn at two positions of its orbit round the Sun, its spin axis tilted 23.5° from the vertical and pointing the same way in space at both, with sunlight arrowed in and a note that the Earth–Sun distance changes by only about 3% over the year."/>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Earth drawn at two positions of its orbit round the Sun, its spin axis tilted 23.5° from the vertical and pointing the same way in space at both, with sunlight arrowed in and a note that the Earth–Sun distance changes by only about 3% over the year.</a:t>
            </a:r>
          </a:p>
        </p:txBody>
      </p:sp>
      <p:sp>
        <p:nvSpPr>
          <p:cNvPr id="12"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Halley’s comet moves at 54 km/s at perihelion (0.59 AU) and climbs out to aphelion at 35 AU. Estimate its aphelion speed and explain the energy story of one full orbit.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8078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Halley’s comet moves at 54 km/s at perihelion (0.59 AU) and climbs out to aphelion at 35 AU. Estimate its aphelion speed and explain the energy story of one full orbit.</a:t>
            </a:r>
          </a:p>
        </p:txBody>
      </p:sp>
      <p:sp>
        <p:nvSpPr>
          <p:cNvPr id="9" name="step-number"/>
          <p:cNvSpPr txBox="1"/>
          <p:nvPr/>
        </p:nvSpPr>
        <p:spPr>
          <a:xfrm>
            <a:off x="558800" y="3196737"/>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96737"/>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 an orbit, angular momentum about the Sun is conserved: m v r is the same at the two extremes (velocity is perpendicular to the radius there), so vₐ = vₚ rₚ/rₐ.</a:t>
            </a:r>
          </a:p>
        </p:txBody>
      </p:sp>
      <p:sp>
        <p:nvSpPr>
          <p:cNvPr id="11" name="step-number"/>
          <p:cNvSpPr txBox="1"/>
          <p:nvPr/>
        </p:nvSpPr>
        <p:spPr>
          <a:xfrm>
            <a:off x="558800" y="378220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8220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vₐ = 54 × 0.59 ÷ 35 ≈ 0.91 km/s — sixty times slower than at perihelion.</a:t>
            </a:r>
          </a:p>
        </p:txBody>
      </p:sp>
      <p:sp>
        <p:nvSpPr>
          <p:cNvPr id="13" name="step-number"/>
          <p:cNvSpPr txBox="1"/>
          <p:nvPr/>
        </p:nvSpPr>
        <p:spPr>
          <a:xfrm>
            <a:off x="558800" y="4175907"/>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75907"/>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Energy bookkeeping: falling inward, gravitational potential energy converts to kinetic energy, peaking at perihelion; climbing out, the trade reverses. Total energy never changes — the comet is a frictionless pendulum swinging in the Sun’s field, which is why its 76-year returns are so predictable.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0.9 km/s at aphelion — fast and hot near the Sun, slow and frozen far away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THE EARTH &amp; THE SOLAR SYSTEM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The Earth &amp; the Solar System.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SPACE &amp; STARS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28.2 Star Birth &amp; Life Cycles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https://giophysics.com/chapter-53/stellar-lifecycles/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https://giophysics.com/chapter-53/solar-system/</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https://giophysics.com/chapter-53/presentation/?lesson=solar</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Space &amp; Stars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https://giophysics.com/downloads/53-1-solar-system.pdf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Solar System is the Sun plus everything its gravity holds — eight planets, moons, asteroids, and comets — with each body’s orbital speed set by v = 2πr/T, faster close to the Sun where gravity is stronger and slower far out.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Mercury (r = 0.39 AU) completes an orbit in 88 days at about 48 km/s; Neptune (r = 30 AU) needs 165 years at 5.4 km/s — thirty times farther, nine times slower.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force runs the clockwork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527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Earth turns once on its axis every 24 hours, giving day and night, and orbits the Sun once every 365¼ days. Seasons come from the 23.5° tilt of the spin axis — in June the northern hemisphere leans toward the Sun, catching steeper, longer sunlight — not from any change in distance. The Moon orbits the Earth in about a month, and its phases are simply the fraction of its sunlit half we can see.</a:t>
            </a:r>
          </a:p>
        </p:txBody>
      </p:sp>
      <p:sp>
        <p:nvSpPr>
          <p:cNvPr id="7" name="text"/>
          <p:cNvSpPr txBox="1"/>
          <p:nvPr/>
        </p:nvSpPr>
        <p:spPr>
          <a:xfrm>
            <a:off x="558800" y="3749040"/>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Sun is an ordinary star, a ball of mostly hydrogen and helium containing 99.8% of the Solar System’s mass, and its gravity is the glue: g = GM/r² weakens with distance, so each planet moves on a near-circular orbit with speed v = 2πr/T. Because gravity is stronger closer in, the inner planets must move faster — Mercury tears round at 48 km/s while Neptune drifts at 5.4 km/s — and comets on stretched elliptical orbits obey the same rule moment by moment, sprinting at perihelion and crawling at aphelion.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Days, years, and seasons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Day and night come from the Earth’s rotation, the year from its orbit. Seasons come from the 23.5° axial tilt: the hemisphere leaning toward the Sun gets longer days and steeper, more concentrated sunlight. The proof that distance is not the cause: the Earth is actually closest to the Sun in early January, in the middle of the northern winter — and the two hemispheres always have opposite seasons at the same distance.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Sun’s family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Four small rocky planets orbit close in — Mercury, Venus, Earth, Mars — then the asteroid belt, then four large, cold gas and ice giants: Jupiter, Saturn, Uranus, Neptune. The split is a fossil of formation: near the young Sun it was too hot for ices to condense, so only rock and metal remained, while beyond the frost line ice-rich cores grew massive enough to capture thick hydrogen envelopes. Moons orbit planets; the whole ensemble orbits the Sun.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Comets: the eccentric relatives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comet rides a highly elliptical orbit with the Sun at one focus. Far out it is a dormant lump of ice and dust moving slowly; falling inward it trades gravitational potential energy for kinetic energy, so it moves fastest at perihelion — exactly where solar heating boils off gas and dust into the tail, which always streams away from the Sun. Then it climbs back out, slowing all the way, and the loop repeats: Halley’s comet has done so every 76 years for millennia.</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THE EARTH &amp; THE SOLAR SYSTEM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The Earth &amp; the Solar System.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Space &amp; Stars Physics — The Earth &amp; the Solar System</dc:title>
  <dc:subject>Space &amp; Stars Physics</dc:subject>
  <dc:creator>GioPhysics</dc:creator>
  <cp:keywords>lesson, Space &amp; Stars Physics, chapter-53,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