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Medical Physics — Medical Physics Calculus. Lesson 6 of 6.</a:t>
            </a:r>
          </a:p>
          <a:p>
            <a:pPr marL="0" indent="0">
              <a:buNone/>
            </a:pPr>
            <a:r>
              <a:rPr lang="en-GB" sz="1200" dirty="0"/>
              <a:t>[Intro] Every headline formula in this chapter is a differential equation in disguise. Attenuation is dI/dx = −μI; a tracer in a living body is two decay constants added; even an echo's depth resolution is a derivative of d = vt/2. Solve them once, properly, and the chapter compresses into three lines of calculus.</a:t>
            </a:r>
          </a:p>
          <a:p>
            <a:pPr marL="0" indent="0">
              <a:buNone/>
            </a:pPr>
            <a:r>
              <a:rPr lang="en-GB" sz="1200" dirty="0"/>
              <a:t>[Source] https://giophysics.com/chapter-57/medical-calculus/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Attenuation as an ODE: dI/dx = −μI</a:t>
            </a:r>
          </a:p>
          <a:p>
            <a:pPr marL="0" indent="0">
              <a:buNone/>
            </a:pPr>
            <a:r>
              <a:rPr lang="en-GB" sz="1200" dirty="0"/>
              <a:t>[In plain English] Equal thicknesses remove equal fractions — a loss rate proportional to what remains. Any quantity with that property must fall exponentially; the physics chooses the equation, the calculus does the rest.</a:t>
            </a:r>
          </a:p>
          <a:p>
            <a:pPr marL="0" indent="0">
              <a:buNone/>
            </a:pPr>
            <a:r>
              <a:rPr lang="en-GB" sz="1200" dirty="0"/>
              <a:t>[Note] the same equation as radioactive decay, with x for 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Half-value thickness: x½ = ln 2 / μ</a:t>
            </a:r>
          </a:p>
          <a:p>
            <a:pPr marL="0" indent="0">
              <a:buNone/>
            </a:pPr>
            <a:r>
              <a:rPr lang="en-GB" sz="1200" dirty="0"/>
              <a:t>[In plain English] Set I = I₀/2 in the solution and the thickness that halves the beam pops out. Shield designers count in half-value layers the way nuclear physicists count in half-lives.</a:t>
            </a:r>
          </a:p>
          <a:p>
            <a:pPr marL="0" indent="0">
              <a:buNone/>
            </a:pPr>
            <a:r>
              <a:rPr lang="en-GB" sz="1200" dirty="0"/>
              <a:t>[Note] n stacked layers transmit 1/2ⁿ</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Effective half-life: 1/T_eff = 1/T_phys + 1/T_bio</a:t>
            </a:r>
          </a:p>
          <a:p>
            <a:pPr marL="0" indent="0">
              <a:buNone/>
            </a:pPr>
            <a:r>
              <a:rPr lang="en-GB" sz="1200" dirty="0"/>
              <a:t>[In plain English] Two independent exits from the same room: the chances per second add. Reciprocal half-lives are just decay constants in disguise, so they add too — and T_eff always undercuts both parents.</a:t>
            </a:r>
          </a:p>
          <a:p>
            <a:pPr marL="0" indent="0">
              <a:buNone/>
            </a:pPr>
            <a:r>
              <a:rPr lang="en-GB" sz="1200" dirty="0"/>
              <a:t>[Note] from λ_eff = λ_phys + λ_bio — rates add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Depth resolution: δd = v δt / 2</a:t>
            </a:r>
          </a:p>
          <a:p>
            <a:pPr marL="0" indent="0">
              <a:buNone/>
            </a:pPr>
            <a:r>
              <a:rPr lang="en-GB" sz="1200" dirty="0"/>
              <a:t>[In plain English] A small timing error scales into a small depth error through the same v/2 factor as the measurement itself. Resolution problems are derivatives of the formulas they annoy.</a:t>
            </a:r>
          </a:p>
          <a:p>
            <a:pPr marL="0" indent="0">
              <a:buNone/>
            </a:pPr>
            <a:r>
              <a:rPr lang="en-GB" sz="1200" dirty="0"/>
              <a:t>[Note] differentiate d = vt/2</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Transmitted intensity as a fraction of I₀ against absorber thickness for μ = 0.35 cm⁻¹, an exponential falling from 1 at zero thickness, with dashed construction lines at one half, one quarter and one eighth dropping to the axis at equally spaced thicknesses of one, two and three half-value layers.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The effective half-life is not the average of the two half-lives — it is shorter than both, and it is dominated by the faster process. Rates add, not times: T_phys = 6 h with T_bio = 6 h gives 3 h, and a tracer with a 30-minute biological clearance is gone on the half-hour timescale no matter how long its physical half-life claims it should glow.</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tissue has μ = 0.35 cm⁻¹. Find its half-value thickness, and the fraction of the beam transmitted through 6.0 cm.</a:t>
            </a:r>
          </a:p>
          <a:p>
            <a:pPr marL="0" indent="0">
              <a:buNone/>
            </a:pPr>
            <a:r>
              <a:rPr lang="en-GB" sz="1200" dirty="0"/>
              <a:t>[Answer] x½ ≈ 2.0 cm; 1/8 of the beam gets through</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x½ = ln 2/μ = 0.693 ÷ 0.35 = 2.0 cm.</a:t>
            </a:r>
          </a:p>
          <a:p>
            <a:pPr marL="0" indent="0">
              <a:buNone/>
            </a:pPr>
            <a:r>
              <a:rPr lang="en-GB" sz="1200" dirty="0"/>
              <a:t>[Step 2] 6.0 cm = 3 half-value layers.</a:t>
            </a:r>
          </a:p>
          <a:p>
            <a:pPr marL="0" indent="0">
              <a:buNone/>
            </a:pPr>
            <a:r>
              <a:rPr lang="en-GB" sz="1200" dirty="0"/>
              <a:t>[Step 3] Transmission = (½)³ = 1/8 = 12.5%.</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x½ ≈ 2.0 cm; 1/8 of the beam gets through</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tracer has T_phys = 6.0 h and T_bio = 24 h. Find the effective half-life, and the fraction of the initial in-body activity remaining after 9.6 h.</a:t>
            </a:r>
          </a:p>
          <a:p>
            <a:pPr marL="0" indent="0">
              <a:buNone/>
            </a:pPr>
            <a:r>
              <a:rPr lang="en-GB" sz="1200" dirty="0"/>
              <a:t>[Answer] T_eff = 4.8 h; 25% remains after 9.6 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Atomic calculus; Ultrasound imaging</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1/T_eff = 1/6.0 + 1/24 = 5/24, so T_eff = 24/5 = 4.8 h.</a:t>
            </a:r>
          </a:p>
          <a:p>
            <a:pPr marL="0" indent="0">
              <a:buNone/>
            </a:pPr>
            <a:r>
              <a:rPr lang="en-GB" sz="1200" dirty="0"/>
              <a:t>[Step 2] 9.6 h = 2 effective half-lives.</a:t>
            </a:r>
          </a:p>
          <a:p>
            <a:pPr marL="0" indent="0">
              <a:buNone/>
            </a:pPr>
            <a:r>
              <a:rPr lang="en-GB" sz="1200" dirty="0"/>
              <a:t>[Step 3] Fraction = (½)² = 25% — falling faster than the 6-hour label suggests, because excretion is quietly helping.</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T_eff = 4.8 h; 25% remains after 9.6 h</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Halvings multiply; they do not add. Each layer takes half of whatever reaches it, not half of the original, so three of them transmit ½ × ½ × ½ = 2⁻³ = 1/8. Adding the percentages produces the impossible claim that a beam can be more than completely absorbed — and it is the same memorylessness that makes shielding specifications work at all: after any thickness, the surviving beam faces the rest of the absorber exactly as a fresh beam would.</a:t>
            </a:r>
          </a:p>
          <a:p>
            <a:pPr marL="0" indent="0">
              <a:buNone/>
            </a:pPr>
            <a:r>
              <a:rPr lang="en-GB" sz="1200" dirty="0"/>
              <a:t>[It should say] Each layer removes half of what reaches it, so three layers transmit (½)³ = 1/8.</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Where would the curve for both routes acting together lie, and where does it cross the dashed half line?</a:t>
            </a:r>
          </a:p>
          <a:p>
            <a:pPr marL="0" indent="0">
              <a:buNone/>
            </a:pPr>
            <a:r>
              <a:rPr lang="en-GB" sz="1200" dirty="0"/>
              <a:t>[Options] A Between the two curves — the effective half-life is the average of 6 and 12, so it crosses at 9 h   B Below both curves — the two removal rates add, so it crosses before 6 h   C Above both curves — the two processes partly get in each other's way</a:t>
            </a:r>
          </a:p>
          <a:p>
            <a:pPr marL="0" indent="0">
              <a:buNone/>
            </a:pPr>
            <a:r>
              <a:rPr lang="en-GB" sz="1200" dirty="0"/>
              <a:t>[Figure] Activity remaining against time for a tracer, showing physical decay alone with a 6.0 hour half-life and biological clearance alone with a 12 hour half-life as two separate curves, a dashed line drawn across at half the starting activity, and no curve at all yet for the two routes acting together.</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Below both curves — the two removal rates add, so it crosses before 6 h. Think about what each curve is a record of: how much is left. Anything removed by decay is gone, and so is anything excreted, and the two routes do not compete for the same nuclei — a nucleus that has left the body cannot decay in it, and one that has decayed is no longer the tracer. So the losses stack, the combined curve is steeper than either, and it must cross the half line earlier than the faster of the two. Rates are what add: 1/T_eff = 1/6 + 1/12, which puts the crossing at 4.0 h.</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Tc-99m has T_phys = 6.0 h. If the body also clears the compound with T_bio = 12 h, the effective half-life is…</a:t>
            </a:r>
          </a:p>
          <a:p>
            <a:pPr marL="0" indent="0">
              <a:buNone/>
            </a:pPr>
            <a:r>
              <a:rPr lang="en-GB" sz="1200" dirty="0"/>
              <a:t>[Options] A 9.0 h — the average   B 4.0 h — reciprocals add   C 18 h — the sum</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Tc-99m has T_phys = 6.0 h. If the body also clears the compound with T_bio = 12 h, the effective half-life is…</a:t>
            </a:r>
          </a:p>
          <a:p>
            <a:pPr marL="0" indent="0">
              <a:buNone/>
            </a:pPr>
            <a:r>
              <a:rPr lang="en-GB" sz="1200" dirty="0"/>
              <a:t>[Option by option] A: 9.0 h is (6 + 12)/2, the average of the two half-lives — which is the arithmetic almost everybody reaches for, and it is the wrong operation on the wrong quantities. What adds is the removal rate λ, and averaging two half-lives gives a number lying between them, when the true answer must be below both.  B: Correct. 1/T_eff = 1/6 + 1/12 = 3/12, so T_eff = 4.0 h — shorter than either ingredient, because two removal routes drain faster than one.  C: 18 h is 6 + 12, the two half-lives added. Adding half-lives says the two processes take turns and each is given its full time; in fact they run simultaneously, and running two drains at once can only empty the tank sooner, never later.</a:t>
            </a:r>
          </a:p>
          <a:p>
            <a:pPr marL="0" indent="0">
              <a:buNone/>
            </a:pPr>
            <a:r>
              <a:rPr lang="en-GB" sz="1200" dirty="0"/>
              <a:t>[Answer] B — 4.0 h — reciprocals add</a:t>
            </a:r>
          </a:p>
          <a:p>
            <a:pPr marL="0" indent="0">
              <a:buNone/>
            </a:pPr>
            <a:r>
              <a:rPr lang="en-GB" sz="1200" dirty="0"/>
              <a:t>[Why] 1/T_eff = 1/6 + 1/12 = 3/12, so T_eff = 4.0 h — shorter than either ingredient, because two removal routes drain faster than one.</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Starting from dI/dx = −μI, derive I = I₀e^(−μx). Then find the thickness of lead (μ = 23 cm⁻¹ at 140 keV) needed to cut a Tc-99m beam to 1%.</a:t>
            </a:r>
          </a:p>
          <a:p>
            <a:pPr marL="0" indent="0">
              <a:buNone/>
            </a:pPr>
            <a:r>
              <a:rPr lang="en-GB" sz="1200" dirty="0"/>
              <a:t>[Answer] I = I₀e^(−μx); x = ln 100/μ ≈ 0.20 cm of lead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Separate variables: dI/I = −μ dx. Integrate: ln I = −μx + C.</a:t>
            </a:r>
          </a:p>
          <a:p>
            <a:pPr marL="0" indent="0">
              <a:buNone/>
            </a:pPr>
            <a:r>
              <a:rPr lang="en-GB" sz="1200" dirty="0"/>
              <a:t>[Step 2] I(0) = I₀ fixes C = ln I₀, so ln(I/I₀) = −μx and I = I₀e^(−μx).</a:t>
            </a:r>
          </a:p>
          <a:p>
            <a:pPr marL="0" indent="0">
              <a:buNone/>
            </a:pPr>
            <a:r>
              <a:rPr lang="en-GB" sz="1200" dirty="0"/>
              <a:t>[Step 3] Set I/I₀ = 0.01: −μx = ln 0.01 = −ln 100, so x = ln 100/μ = 4.605 ÷ 23 = 0.20 cm.</a:t>
            </a:r>
          </a:p>
          <a:p>
            <a:pPr marL="0" indent="0">
              <a:buNone/>
            </a:pPr>
            <a:r>
              <a:rPr lang="en-GB" sz="1200" dirty="0"/>
              <a:t>[Step 4] Two millimetres of lead stops 99% of the gamma flux — the thickness syringe shields and vial pots are built to. A wearable apron is not that: it carries 0.25–0.5 mm, because 2 mm over a torso would weigh some 11 kg. At 140 keV a 0.5 mm apron transmits e^(−23 × 0.050) ≈ 32%, cutting the beam by about two thirds rather than a hundredfold. Aprons are sized for the far softer scattered X-rays of a radiology room, where μ is several times larger — against PET's 511 keV photons they barely help at all.</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I = I₀e^(−μx); x = ln 100/μ ≈ 0.20 cm of lead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tracer's nuclei decay with a half-life of 6 hours. The body also flushes the compound out with a half-life of 6 hours. How long until half of it has gone? Two clocks, both reading six hours, running at the same time on the same tracer. It is very tempting to say the answer must also be six.</a:t>
            </a:r>
          </a:p>
          <a:p>
            <a:pPr marL="0" indent="0">
              <a:buNone/>
            </a:pPr>
            <a:r>
              <a:rPr lang="en-GB" sz="1200" dirty="0"/>
              <a:t>[Answer] Three hours. Rates add, not times: two independent removal routes drain the patient twice as fast as one, so λ_eff = λ_phys + λ_bio and 1/T_eff = 1/6 + 1/6. The effective half-life is always shorter than either ingredient — never the average, never the sum.</a:t>
            </a:r>
          </a:p>
          <a:p>
            <a:pPr marL="0" indent="0">
              <a:buNone/>
            </a:pPr>
            <a:r>
              <a:rPr lang="en-GB" sz="1200" dirty="0"/>
              <a:t>[Figure] Activity remaining against time for a tracer, showing physical decay alone with a 6.0 hour half-life and biological clearance alone with a 12 hour half-life as two separate curves, a dashed line drawn across at half the starting activity, and no curve at all yet for the two routes acting together.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scan needs 100 MBq of in-body activity 4.0 h after injection; the tracer's T_eff is 4.8 h. Find the required injected activity. Separately, find the depth resolution of an ultrasound scanner whose pulses last 0.65 µs in tissue (v = 1540 m s⁻¹).</a:t>
            </a:r>
          </a:p>
          <a:p>
            <a:pPr marL="0" indent="0">
              <a:buNone/>
            </a:pPr>
            <a:r>
              <a:rPr lang="en-GB" sz="1200" dirty="0"/>
              <a:t>[Answer] A₀ ≈ 180 MBq; δd ≈ 0.50 mm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Work the decay backwards: A₀ = A × 2^(t/T_eff) = 100 × 2^(4.0/4.8) = 100 × 2^0.833.</a:t>
            </a:r>
          </a:p>
          <a:p>
            <a:pPr marL="0" indent="0">
              <a:buNone/>
            </a:pPr>
            <a:r>
              <a:rPr lang="en-GB" sz="1200" dirty="0"/>
              <a:t>[Step 2] 2^0.833 = e^(0.833 × 0.693) = e^0.578 = 1.78, so A₀ ≈ 180 MBq must be injected.</a:t>
            </a:r>
          </a:p>
          <a:p>
            <a:pPr marL="0" indent="0">
              <a:buNone/>
            </a:pPr>
            <a:r>
              <a:rPr lang="en-GB" sz="1200" dirty="0"/>
              <a:t>[Step 3] Resolution: δd = vδt/2 = 1540 × 0.65 × 10⁻⁶ ÷ 2 = 5.0 × 10⁻⁴ m = 0.50 mm.</a:t>
            </a:r>
          </a:p>
          <a:p>
            <a:pPr marL="0" indent="0">
              <a:buNone/>
            </a:pPr>
            <a:r>
              <a:rPr lang="en-GB" sz="1200" dirty="0"/>
              <a:t>[Step 4] Two different machines, one calculus: exponentials planned backwards, differentials read as error bars.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A₀ ≈ 180 MBq; δd ≈ 0.50 mm</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https://giophysics.com/chapter-57/presentation/?lesson=calculus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Attenuation obeys dI/dx = −μI, solved by I = I₀e^(−μx) with half-value thickness x½ = ln 2/μ. A tracer's removal rates add: λ_eff = λ_phys + λ_bio, so 1/T_eff = 1/T_phys + 1/T_bio. Differentiating d = vt/2 gives the depth resolution δd = vδt/2.</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Tc-99m has T_phys = 6.0 h; if the kidneys clear the compound with T_bio = 12 h, then 1/T_eff = 1/6 + 1/12 and the camera really works against T_eff = 4.0 h.</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Each millimetre of absorber removes the same fraction of whatever intensity reaches it — as a rate statement, dI/dx = −μI. Separating variables and integrating gives I = I₀e^(−μx), and setting I = I₀/2 defines the half-value thickness x½ = ln 2/μ: a stack of n half-value layers transmits 2⁻ⁿ, which is how shielding is actually specified. A tracer inside a patient drains by two independent routes at once — physical decay at rate λp and biological excretion at rate λb. Independent probabilities per unit time add, so dN/dt = −(λp + λb)N: the decay constants add, and since T½ = ln 2/λ, the half-lives add reciprocally: 1/T_eff = 1/T_phys + 1/T_bio. The effective half-life is always shorter than either ingredient, and it — not the physical half-life on the label — governs image timing and patient dose alike. Finally, differentiating the pulse-echo rule d = vt/2 converts timing precision into depth resolution, δd = vδt/2: a shorter pulse means a sharper depth, which is the calculus behind choosing higher ultrasound frequencies for finer images.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Separate: dI/I = −μ dx. Integrate: ln I = −μx + C, and I(0) = I₀ fixes C = ln I₀, so I = I₀e^(−μx). The solution inherits the memoryless property of the equation: after any thickness, the surviving beam faces the remaining absorber exactly as a fresh beam would. A radiographer's lead apron quoted as 'three half-value layers at 100 keV' is this integral, worn as clothing: transmission 2⁻³ = 12.5%.</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In time dt a tracer nucleus decays with probability λp dt and is excreted with probability λb dt; the routes are independent, so the total removal probability is (λp + λb)dt. Hence dN/dt = −(λp + λb)N ≡ −λ_eff N — the same exponential machinery with a summed constant. Converting through T½ = ln 2/λ turns the sum of rates into a reciprocal sum of half-lives. Check the limits: if biology is slow (T_bio → ∞), T_eff → T_phys; if biology is fast, biology wins. Dose calculations always use T_eff, because the patient is only irradiated while the tracer is both present and radioactive.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For small changes, δd = (dd/dt)δt = vδt/2: an ultrasound machine timing echoes to 0.5 µs in tissue locates boundaries to about 0.4 mm, and the axial resolution of any scanner is roughly half its spatial pulse length — one reason higher frequencies (shorter pulses) image finer detail. The identical logic runs PET's time-of-flight localisation, cΔt/2, with c in place of v. Linearising a formula with a derivative is the everyday calculus of instrument design: every specification sheet is a page of differentials.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7/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6/atomic-calculus/" TargetMode="External"/><Relationship Id="rId4" Type="http://schemas.openxmlformats.org/officeDocument/2006/relationships/hyperlink" Target="https://giophysics.com/chapter-57/ultrasound-imaging/"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57/presentation/?lesson=calcul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7/presentation/?lesson=calcul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57/medical-calculus/" TargetMode="External"/><Relationship Id="rId4" Type="http://schemas.openxmlformats.org/officeDocument/2006/relationships/hyperlink" Target="https://giophysics.com/chapter-57/presentation/?lesson=calculus" TargetMode="External"/><Relationship Id="rId5" Type="http://schemas.openxmlformats.org/officeDocument/2006/relationships/hyperlink" Target="https://giophysics.com/chapter-57/" TargetMode="External"/><Relationship Id="rId6" Type="http://schemas.openxmlformats.org/officeDocument/2006/relationships/hyperlink" Target="https://giophysics.com/downloads/57-6-medical-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29 · Medical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Three equations under the whole chapter</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Medical Physics Calculus</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 headline formula in this chapter is a differential equation in disguise. Attenuation is dI/dx = −μI; a tracer in a living body is two decay constants added; even an echo's depth resolution is a derivative of d = vt/2. Solve them once, properly, and the chapter compresses into three lines of calculus.</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Medical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https://giophysics.com/chapter-57/medical-calculus/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Attenuation as an ODE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dI/dx = −μI</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same equation as radioactive decay, with x for 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Equal thicknesses remove equal fractions — a loss rate proportional to what remains. Any quantity with that property must fall exponentially; the physics chooses the equation, the calculus does the rest.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Half-value thickness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x½ = ln 2 / μ</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stacked layers transmit 1/2ⁿ</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 I = I₀/2 in the solution and the thickness that halves the beam pops out. Shield designers count in half-value layers the way nuclear physicists count in half-lives.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Effective half-life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1/T_eff = 1/T_phys + 1/T_bio</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λ_eff = λ_phys + λ_bio — rates add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independent exits from the same room: the chances per second add. Reciprocal half-lives are just decay constants in disguise, so they add too — and T_eff always undercuts both parents.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Depth resolution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δd = v δt / 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differentiate d = vt/2</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small timing error scales into a small depth error through the same v/2 factor as the measurement itself. Resolution problems are derivatives of the formulas they annoy.</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Halving, and halving again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308281" y="1854200"/>
            <a:ext cx="5575438" cy="3402330"/>
          </a:xfrm>
          <a:prstGeom prst="rect">
            <a:avLst/>
          </a:prstGeom>
          <a:solidFill>
            <a:srgbClr val="FFFFFF"/>
          </a:solidFill>
          <a:ln w="9525">
            <a:solidFill>
              <a:srgbClr val="C6C8BB"/>
            </a:solidFill>
          </a:ln>
        </p:spPr>
      </p:sp>
      <p:pic>
        <p:nvPicPr>
          <p:cNvPr id="7" name="Transmitted intensity as a fraction of I₀ against absorber thickness for μ = 0.35 cm⁻¹, an exponential falling from 1 at zero thickness, with dashed construction lines at one half, one quarter and one eighth dropping to the axis at equally spaced thicknesses of one, two and three half-value layers." descr="Transmitted intensity as a fraction of I₀ against absorber thickness for μ = 0.35 cm⁻¹, an exponential falling from 1 at zero thickness, with dashed construction lines at one half, one quarter and one eighth dropping to the axis at equally spaced thicknesses of one, two and three half-value layers."/>
          <p:cNvPicPr>
            <a:picLocks noChangeAspect="1"/>
          </p:cNvPicPr>
          <p:nvPr/>
        </p:nvPicPr>
        <p:blipFill>
          <a:blip r:embed="rId3"/>
          <a:stretch>
            <a:fillRect/>
          </a:stretch>
        </p:blipFill>
        <p:spPr>
          <a:xfrm>
            <a:off x="3422581" y="1968500"/>
            <a:ext cx="534683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Transmitted intensity as a fraction of I₀ against absorber thickness for μ = 0.35 cm⁻¹, an exponential falling from 1 at zero thickness, with dashed construction lines at one half, one quarter and one eighth dropping to the axis at equally spaced thicknesses of one, two and three half-value layers.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The effective half-life is not the average of the two half-lives — it is shorter than both, and it is dominated by the faster process. Rates add, not times: T_phys = 6 h with T_bio = 6 h gives 3 h, and a tracer with a 30-minute biological clearance is gone on the half-hour timescale no matter how long its physical half-life claims it should glow.</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tissue has μ = 0.35 cm⁻¹. Find its half-value thickness, and the fraction of the beam transmitted through 6.0 cm.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tissue has μ = 0.35 cm⁻¹. Find its half-value thickness, and the fraction of the beam transmitted through 6.0 cm.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x½ = ln 2/μ = 0.693 ÷ 0.35 = 2.0 cm.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6.0 cm = 3 half-value layers.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Transmission = (½)³ = 1/8 = 12.5%.</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x½ ≈ 2.0 cm; 1/8 of the beam gets through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tracer has T_phys = 6.0 h and T_bio = 24 h. Find the effective half-life, and the fraction of the initial in-body activity remaining after 9.6 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Atomic calculus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https://giophysics.com/chapter-46/atomic-calculus/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Ultrasound imaging</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https://giophysics.com/chapter-57/ultrasound-imaging/</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tracer has T_phys = 6.0 h and T_bio = 24 h. Find the effective half-life, and the fraction of the initial in-body activity remaining after 9.6 h.</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1/T_eff = 1/6.0 + 1/24 = 5/24, so T_eff = 24/5 = 4.8 h.</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9.6 h = 2 effective half-lives.</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Fraction = (½)² = 25% — falling faster than the 6-hour label suggests, because excretion is quietly helping.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T_eff = 4.8 h; 25% remains after 9.6 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tissue has μ = 0.35 cm⁻¹. Find the fraction of the beam transmitted through 6.0 cm.</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Half-value thickness: x½ = ln 2 / μ = 0.693 / 0.35 = 2.0 cm</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6.0 cm therefore contains 6.0 / 2.0 = 3 half-value layers.</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layer removes half, so three layers remove 3 × 50% = 150%.</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nothing at all gets through 6.0 cm of this tissue.</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7" name="text"/>
          <p:cNvSpPr txBox="1"/>
          <p:nvPr/>
        </p:nvSpPr>
        <p:spPr>
          <a:xfrm>
            <a:off x="558800" y="40303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Halvings multiply; they do not add. Each layer takes half of whatever reaches it, not half of the original, so three of them transmit ½ × ½ × ½ = 2⁻³ = 1/8. Adding the percentages produces the impossible claim that a beam can be more than completely absorbed — and it is the same memorylessness that makes shielding specifications work at all: after any thickness, the surviving beam faces the rest of the absorber exactly as a fresh beam would.</a:t>
            </a:r>
          </a:p>
        </p:txBody>
      </p:sp>
      <p:sp>
        <p:nvSpPr>
          <p:cNvPr id="18" name="text"/>
          <p:cNvSpPr txBox="1"/>
          <p:nvPr/>
        </p:nvSpPr>
        <p:spPr>
          <a:xfrm>
            <a:off x="558800" y="50819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2895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Each layer removes half of what reaches it, so three layers transmit (½)³ = 1/8.</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Where would the curve for both routes acting together lie, and where does it cross the dashed half line?</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Between the two curves — the effective half-life is the average of 6 and 12, so it crosses at 9 h</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Below both curves — the two removal rates add, so it crosses before 6 h</a:t>
            </a:r>
          </a:p>
        </p:txBody>
      </p:sp>
      <p:sp>
        <p:nvSpPr>
          <p:cNvPr id="9" name="text"/>
          <p:cNvSpPr txBox="1"/>
          <p:nvPr/>
        </p:nvSpPr>
        <p:spPr>
          <a:xfrm>
            <a:off x="558800" y="40398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Above both curves — the two processes partly get in each other's way</a:t>
            </a:r>
          </a:p>
        </p:txBody>
      </p:sp>
      <p:sp>
        <p:nvSpPr>
          <p:cNvPr id="10" name="panel"/>
          <p:cNvSpPr/>
          <p:nvPr/>
        </p:nvSpPr>
        <p:spPr>
          <a:xfrm>
            <a:off x="7034745" y="1854200"/>
            <a:ext cx="4574109" cy="2807970"/>
          </a:xfrm>
          <a:prstGeom prst="rect">
            <a:avLst/>
          </a:prstGeom>
          <a:solidFill>
            <a:srgbClr val="FFFFFF"/>
          </a:solidFill>
          <a:ln w="9525">
            <a:solidFill>
              <a:srgbClr val="C6C8BB"/>
            </a:solidFill>
          </a:ln>
        </p:spPr>
      </p:sp>
      <p:pic>
        <p:nvPicPr>
          <p:cNvPr id="11" name="Activity remaining against time for a tracer, showing physical decay alone with a 6.0 hour half-life and biological clearance alone with a 12 hour half-life as two separate curves, a dashed line drawn across at half the starting activity, and no curve at all yet for the two routes acting together." descr="Activity remaining against time for a tracer, showing physical decay alone with a 6.0 hour half-life and biological clearance alone with a 12 hour half-life as two separate curves, a dashed line drawn across at half the starting activity, and no curve at all yet for the two routes acting together."/>
          <p:cNvPicPr>
            <a:picLocks noChangeAspect="1"/>
          </p:cNvPicPr>
          <p:nvPr/>
        </p:nvPicPr>
        <p:blipFill>
          <a:blip r:embed="rId3"/>
          <a:stretch>
            <a:fillRect/>
          </a:stretch>
        </p:blipFill>
        <p:spPr>
          <a:xfrm>
            <a:off x="7149045" y="1968500"/>
            <a:ext cx="4345509" cy="2579370"/>
          </a:xfrm>
          <a:prstGeom prst="rect">
            <a:avLst/>
          </a:prstGeom>
        </p:spPr>
      </p:pic>
      <p:sp>
        <p:nvSpPr>
          <p:cNvPr id="12"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Activity remaining against time for a tracer, showing physical decay alone with a 6.0 hour half-life and biological clearance alone with a 12 hour half-life as two separate curves, a dashed line drawn across at half the starting activity, and no curve at all yet for the two routes acting together.</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Below both curves — the two removal rates add, so it crosses before 6 h</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Think about what each curve is a record of: how much is left. Anything removed by decay is gone, and so is anything excreted, and the two routes do not compete for the same nuclei — a nucleus that has left the body cannot decay in it, and one that has decayed is no longer the tracer. So the losses stack, the combined curve is steeper than either, and it must cross the half line earlier than the faster of the two. Rates are what add: 1/T_eff = 1/6 + 1/12, which puts the crossing at 4.0 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Tc-99m has T_phys = 6.0 h. If the body also clears the compound with T_bio = 12 h, the effective half-life is…</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9.0 h — the average</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4.0 h — reciprocals add</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18 h — the sum</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4.0 h — reciprocals add</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1/T_eff = 1/6 + 1/12 = 3/12, so T_eff = 4.0 h — shorter than either ingredient, because two removal routes drain faster than one.</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9.0 h is (6 + 12)/2, the average of the two half-lives — which is the arithmetic almost everybody reaches for, and it is the wrong operation on the wrong quantities. What adds is the removal rate λ, and averaging two half-lives gives a number lying between them, when the true answer must be below both.</a:t>
            </a:r>
          </a:p>
        </p:txBody>
      </p:sp>
      <p:sp>
        <p:nvSpPr>
          <p:cNvPr id="11" name="text"/>
          <p:cNvSpPr txBox="1"/>
          <p:nvPr/>
        </p:nvSpPr>
        <p:spPr>
          <a:xfrm>
            <a:off x="558800" y="43230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1/T_eff = 1/6 + 1/12 = 3/12, so T_eff = 4.0 h — shorter than either ingredient, because two removal routes drain faster than one.</a:t>
            </a:r>
          </a:p>
        </p:txBody>
      </p:sp>
      <p:sp>
        <p:nvSpPr>
          <p:cNvPr id="12" name="text"/>
          <p:cNvSpPr txBox="1"/>
          <p:nvPr/>
        </p:nvSpPr>
        <p:spPr>
          <a:xfrm>
            <a:off x="558800" y="48158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18 h is 6 + 12, the two half-lives added. Adding half-lives says the two processes take turns and each is given its full time; in fact they run simultaneously, and running two drains at once can only empty the tank sooner, never later.</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MEDICAL PHYSICS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Medical Physics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Starting from dI/dx = −μI, derive I = I₀e^(−μx). Then find the thickness of lead (μ = 23 cm⁻¹ at 140 keV) needed to cut a Tc-99m beam to 1%.</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Starting from dI/dx = −μI, derive I = I₀e^(−μx). Then find the thickness of lead (μ = 23 cm⁻¹ at 140 keV) needed to cut a Tc-99m beam to 1%.</a:t>
            </a:r>
          </a:p>
        </p:txBody>
      </p:sp>
      <p:sp>
        <p:nvSpPr>
          <p:cNvPr id="9" name="step-number"/>
          <p:cNvSpPr txBox="1"/>
          <p:nvPr/>
        </p:nvSpPr>
        <p:spPr>
          <a:xfrm>
            <a:off x="558800" y="247015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247015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Separate variables: dI/I = −μ dx. Integrate: ln I = −μx + C.</a:t>
            </a:r>
          </a:p>
        </p:txBody>
      </p:sp>
      <p:sp>
        <p:nvSpPr>
          <p:cNvPr id="11" name="step-number"/>
          <p:cNvSpPr txBox="1"/>
          <p:nvPr/>
        </p:nvSpPr>
        <p:spPr>
          <a:xfrm>
            <a:off x="558800" y="286385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286385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I(0) = I₀ fixes C = ln I₀, so ln(I/I₀) = −μx and I = I₀e^(−μx).</a:t>
            </a:r>
          </a:p>
        </p:txBody>
      </p:sp>
      <p:sp>
        <p:nvSpPr>
          <p:cNvPr id="13" name="step-number"/>
          <p:cNvSpPr txBox="1"/>
          <p:nvPr/>
        </p:nvSpPr>
        <p:spPr>
          <a:xfrm>
            <a:off x="558800" y="325755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325755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Set I/I₀ = 0.01: −μx = ln 0.01 = −ln 100, so x = ln 100/μ = 4.605 ÷ 23 = 0.20 cm.</a:t>
            </a:r>
          </a:p>
        </p:txBody>
      </p:sp>
      <p:sp>
        <p:nvSpPr>
          <p:cNvPr id="15" name="step-number"/>
          <p:cNvSpPr txBox="1"/>
          <p:nvPr/>
        </p:nvSpPr>
        <p:spPr>
          <a:xfrm>
            <a:off x="558800" y="3651250"/>
            <a:ext cx="381000" cy="111442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3651250"/>
            <a:ext cx="10693400" cy="111442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millimetres of lead stops 99% of the gamma flux — the thickness syringe shields and vial pots are built to. A wearable apron is not that: it carries 0.25–0.5 mm, because 2 mm over a torso would weigh some 11 kg. At 140 keV a 0.5 mm apron transmits e^(−23 × 0.050) ≈ 32%, cutting the beam by about two thirds rather than a hundredfold. Aprons are sized for the far softer scattered X-rays of a radiology room, where μ is several times larger — against PET's 511 keV photons they barely help at all.</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I = I₀e^(−μx); x = ln 100/μ ≈ 0.20 cm of lead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000" b="1" i="0" dirty="0">
                <a:solidFill>
                  <a:srgbClr val="102E29"/>
                </a:solidFill>
                <a:latin typeface="Arial"/>
                <a:cs typeface="Arial"/>
              </a:rPr>
              <a:t>A tracer's nuclei decay with a half-life of 6 hours. The body also flushes the compound out with a half-life of 6 hours. How long until half of it has gone?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Two clocks, both reading six hours, running at the same time on the same tracer. It is very tempting to say the answer must also be six.</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40335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Three hours. Rates add, not times: two independent removal routes drain the patient twice as fast as one, so λ_eff = λ_phys + λ_bio and 1/T_eff = 1/6 + 1/6. The effective half-life is always shorter than either ingredient — never the average, never the sum.</a:t>
            </a:r>
          </a:p>
        </p:txBody>
      </p:sp>
      <p:sp>
        <p:nvSpPr>
          <p:cNvPr id="9" name="panel"/>
          <p:cNvSpPr/>
          <p:nvPr/>
        </p:nvSpPr>
        <p:spPr>
          <a:xfrm>
            <a:off x="7034745" y="1854200"/>
            <a:ext cx="4574109" cy="2807970"/>
          </a:xfrm>
          <a:prstGeom prst="rect">
            <a:avLst/>
          </a:prstGeom>
          <a:solidFill>
            <a:srgbClr val="FFFFFF"/>
          </a:solidFill>
          <a:ln w="9525">
            <a:solidFill>
              <a:srgbClr val="C6C8BB"/>
            </a:solidFill>
          </a:ln>
        </p:spPr>
      </p:sp>
      <p:pic>
        <p:nvPicPr>
          <p:cNvPr id="10" name="Activity remaining against time for a tracer, showing physical decay alone with a 6.0 hour half-life and biological clearance alone with a 12 hour half-life as two separate curves, a dashed line drawn across at half the starting activity, and no curve at all yet for the two routes acting together." descr="Activity remaining against time for a tracer, showing physical decay alone with a 6.0 hour half-life and biological clearance alone with a 12 hour half-life as two separate curves, a dashed line drawn across at half the starting activity, and no curve at all yet for the two routes acting together."/>
          <p:cNvPicPr>
            <a:picLocks noChangeAspect="1"/>
          </p:cNvPicPr>
          <p:nvPr/>
        </p:nvPicPr>
        <p:blipFill>
          <a:blip r:embed="rId3"/>
          <a:stretch>
            <a:fillRect/>
          </a:stretch>
        </p:blipFill>
        <p:spPr>
          <a:xfrm>
            <a:off x="7149045" y="1968500"/>
            <a:ext cx="4345509" cy="2579370"/>
          </a:xfrm>
          <a:prstGeom prst="rect">
            <a:avLst/>
          </a:prstGeom>
        </p:spPr>
      </p:pic>
      <p:sp>
        <p:nvSpPr>
          <p:cNvPr id="11" name="text"/>
          <p:cNvSpPr txBox="1"/>
          <p:nvPr/>
        </p:nvSpPr>
        <p:spPr>
          <a:xfrm>
            <a:off x="7010400" y="4725670"/>
            <a:ext cx="4622800" cy="11887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Activity remaining against time for a tracer, showing physical decay alone with a 6.0 hour half-life and biological clearance alone with a 12 hour half-life as two separate curves, a dashed line drawn across at half the starting activity, and no curve at all yet for the two routes acting together.</a:t>
            </a:r>
          </a:p>
        </p:txBody>
      </p:sp>
      <p:sp>
        <p:nvSpPr>
          <p:cNvPr id="12"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scan needs 100 MBq of in-body activity 4.0 h after injection; the tracer's T_eff is 4.8 h. Find the required injected activity. Separately, find the depth resolution of an ultrasound scanner whose pulses last 0.65 µs in tissue (v = 1540 m s⁻¹).</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2604"/>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scan needs 100 MBq of in-body activity 4.0 h after injection; the tracer's T_eff is 4.8 h. Find the required injected activity. Separately, find the depth resolution of an ultrasound scanner whose pulses last 0.65 µs in tissue (v = 1540 m s⁻¹).</a:t>
            </a:r>
          </a:p>
        </p:txBody>
      </p:sp>
      <p:sp>
        <p:nvSpPr>
          <p:cNvPr id="9" name="step-number"/>
          <p:cNvSpPr txBox="1"/>
          <p:nvPr/>
        </p:nvSpPr>
        <p:spPr>
          <a:xfrm>
            <a:off x="558800" y="32785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785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Work the decay backwards: A₀ = A × 2^(t/T_eff) = 100 × 2^(4.0/4.8) = 100 × 2^0.833.</a:t>
            </a:r>
          </a:p>
        </p:txBody>
      </p:sp>
      <p:sp>
        <p:nvSpPr>
          <p:cNvPr id="11" name="step-number"/>
          <p:cNvSpPr txBox="1"/>
          <p:nvPr/>
        </p:nvSpPr>
        <p:spPr>
          <a:xfrm>
            <a:off x="558800" y="36722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722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2^0.833 = e^(0.833 × 0.693) = e^0.578 = 1.78, so A₀ ≈ 180 MBq must be injected.</a:t>
            </a:r>
          </a:p>
        </p:txBody>
      </p:sp>
      <p:sp>
        <p:nvSpPr>
          <p:cNvPr id="13" name="step-number"/>
          <p:cNvSpPr txBox="1"/>
          <p:nvPr/>
        </p:nvSpPr>
        <p:spPr>
          <a:xfrm>
            <a:off x="558800" y="40659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659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Resolution: δd = vδt/2 = 1540 × 0.65 × 10⁻⁶ ÷ 2 = 5.0 × 10⁻⁴ m = 0.50 mm.</a:t>
            </a:r>
          </a:p>
        </p:txBody>
      </p:sp>
      <p:sp>
        <p:nvSpPr>
          <p:cNvPr id="15" name="step-number"/>
          <p:cNvSpPr txBox="1"/>
          <p:nvPr/>
        </p:nvSpPr>
        <p:spPr>
          <a:xfrm>
            <a:off x="558800" y="4459654"/>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6" name="step"/>
          <p:cNvSpPr txBox="1"/>
          <p:nvPr/>
        </p:nvSpPr>
        <p:spPr>
          <a:xfrm>
            <a:off x="939800" y="4459654"/>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Two different machines, one calculus: exponentials planned backwards, differentials read as error bars.</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par>
                    <p:cTn id="33" fill="hold">
                      <p:stCondLst>
                        <p:cond delay="indefinite"/>
                      </p:stCondLst>
                      <p:childTnLst>
                        <p:par>
                          <p:cTn id="34"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400"/>
                                        <p:tgtEl>
                                          <p:spTgt spid="15"/>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4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A₀ ≈ 180 MBq; δd ≈ 0.50 mm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MEDICAL PHYSICS  ·  MEDICAL 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Medical Physics — Medical 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MEDICAL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https://giophysics.com/chapter-57/medical-calculus/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Medical Physics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https://giophysics.com/chapter-57/</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https://giophysics.com/downloads/57-6-medical-calculus.pdf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Attenuation obeys dI/dx = −μI, solved by I = I₀e^(−μx) with half-value thickness x½ = ln 2/μ. A tracer's removal rates add: λ_eff = λ_phys + λ_bio, so 1/T_eff = 1/T_phys + 1/T_bio. Differentiating d = vt/2 gives the depth resolution δd = vδt/2.</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Tc-99m has T_phys = 6.0 h; if the kidneys clear the compound with T_bio = 12 h, then 1/T_eff = 1/6 + 1/12 and the camera really works against T_eff = 4.0 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equations under the whole chapter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132080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Each millimetre of absorber removes the same fraction of whatever intensity reaches it — as a rate statement, dI/dx = −μI. Separating variables and integrating gives I = I₀e^(−μx), and setting I = I₀/2 defines the half-value thickness x½ = ln 2/μ: a stack of n half-value layers transmits 2⁻ⁿ, which is how shielding is actually specified. A tracer inside a patient drains by two independent routes at once — physical decay at rate λp and biological excretion at rate λb.</a:t>
            </a:r>
          </a:p>
        </p:txBody>
      </p:sp>
      <p:sp>
        <p:nvSpPr>
          <p:cNvPr id="7" name="text"/>
          <p:cNvSpPr txBox="1"/>
          <p:nvPr/>
        </p:nvSpPr>
        <p:spPr>
          <a:xfrm>
            <a:off x="558800" y="3340100"/>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Independent probabilities per unit time add, so dN/dt = −(λp + λb)N: the decay constants add, and since T½ = ln 2/λ, the half-lives add reciprocally: 1/T_eff = 1/T_phys + 1/T_bio. The effective half-life is always shorter than either ingredient, and it — not the physical half-life on the label — governs image timing and patient dose alike. Finally, differentiating the pulse-echo rule d = vt/2 converts timing precision into depth resolution, δd = vδt/2: a shorter pulse means a sharper depth, which is the calculus behind choosing higher ultrasound frequencies for finer images.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Solving the attenuation equation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Separate: dI/I = −μ dx. Integrate: ln I = −μx + C, and I(0) = I₀ fixes C = ln I₀, so I = I₀e^(−μx).</a:t>
            </a:r>
          </a:p>
        </p:txBody>
      </p:sp>
      <p:sp>
        <p:nvSpPr>
          <p:cNvPr id="7" name="text"/>
          <p:cNvSpPr txBox="1"/>
          <p:nvPr/>
        </p:nvSpPr>
        <p:spPr>
          <a:xfrm>
            <a:off x="558800" y="341590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solution inherits the memoryless property of the equation: after any thickness, the surviving beam faces the remaining absorber exactly as a fresh beam would. A radiographer's lead apron quoted as 'three half-value layers at 100 keV' is this integral, worn as clothing: transmission 2⁻³ = 12.5%.</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Deriving the effective half-life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In time dt a tracer nucleus decays with probability λp dt and is excreted with probability λb dt; the routes are independent, so the total removal probability is (λp + λb)dt. Hence dN/dt = −(λp + λb)N ≡ −λ_eff N — the same exponential machinery with a summed constant. Converting through T½ = ln 2/λ turns the sum of rates into a reciprocal sum of half-lives.</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Check the limits: if biology is slow (T_bio → ∞), T_eff → T_phys; if biology is fast, biology wins. Dose calculations always use T_eff, because the patient is only irradiated while the tracer is both present and radioactive.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Differentials as error bars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02085"/>
            <a:ext cx="11074400" cy="11557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For small changes, δd = (dd/dt)δt = vδt/2: an ultrasound machine timing echoes to 0.5 µs in tissue locates boundaries to about 0.4 mm, and the axial resolution of any scanner is roughly half its spatial pulse length — one reason higher frequencies (shorter pulses) image finer detail. The identical logic runs PET's time-of-flight localisation, cΔt/2, with c in place of v. Linearising a formula with a derivative is the everyday calculus of instrument design: every specification sheet is a page of differentials.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MEDICAL PHYSICS  ·  MEDICAL PHYSICS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Medical Physics — Medical Physics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Physics — Medical Physics Calculus</dc:title>
  <dc:subject>Medical Physics</dc:subject>
  <dc:creator>GioPhysics</dc:creator>
  <cp:keywords>lesson, Medical Physics, chapter-57,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