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Medical Physics — Nuclear Medicine &amp; PET. Lesson 4 of 6.</a:t>
            </a:r>
          </a:p>
          <a:p>
            <a:pPr marL="0" indent="0">
              <a:buNone/>
            </a:pPr>
            <a:r>
              <a:rPr lang="en-GB" sz="1200" dirty="0"/>
              <a:t>[Intro] X-rays, CT and MRI draw anatomy — the shape of things. Nuclear medicine draws function: inject a radioactive tracer that rides the body's own chemistry, and the radiation it emits reports where that chemistry actually happens — a working map of thyroid, bone, heart, or tumour.</a:t>
            </a:r>
          </a:p>
          <a:p>
            <a:pPr marL="0" indent="0">
              <a:buNone/>
            </a:pPr>
            <a:r>
              <a:rPr lang="en-GB" sz="1200" dirty="0"/>
              <a:t>[Source] https://giophysics.com/chapter-57/nuclear-medicine/</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Annihilation: e⁺ + e⁻ → 2γ</a:t>
            </a:r>
          </a:p>
          <a:p>
            <a:pPr marL="0" indent="0">
              <a:buNone/>
            </a:pPr>
            <a:r>
              <a:rPr lang="en-GB" sz="1200" dirty="0"/>
              <a:t>[In plain English] The positron and electron vanish and their whole rest mass becomes light. Two photons, not one: a single photon could carry the energy but never balance the momentum.</a:t>
            </a:r>
          </a:p>
          <a:p>
            <a:pPr marL="0" indent="0">
              <a:buNone/>
            </a:pPr>
            <a:r>
              <a:rPr lang="en-GB" sz="1200" dirty="0"/>
              <a:t>[Note] each photon carries E = mₑc² = 511 keV</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Back-to-back geometry: total p ≈ 0 ⇒ photons opposite</a:t>
            </a:r>
          </a:p>
          <a:p>
            <a:pPr marL="0" indent="0">
              <a:buNone/>
            </a:pPr>
            <a:r>
              <a:rPr lang="en-GB" sz="1200" dirty="0"/>
              <a:t>[In plain English] The annihilating pair is essentially at rest, so the two photons must carry equal and opposite momentum. That guaranteed geometry is what turns two detector clicks into a line through the patient.</a:t>
            </a:r>
          </a:p>
          <a:p>
            <a:pPr marL="0" indent="0">
              <a:buNone/>
            </a:pPr>
            <a:r>
              <a:rPr lang="en-GB" sz="1200" dirty="0"/>
              <a:t>[Note] the pair leaves within a fraction of a degree of 180°</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ideal tracer: Tc-99m · T½ = 6.0 h · 140 keV γ only</a:t>
            </a:r>
          </a:p>
          <a:p>
            <a:pPr marL="0" indent="0">
              <a:buNone/>
            </a:pPr>
            <a:r>
              <a:rPr lang="en-GB" sz="1200" dirty="0"/>
              <a:t>[In plain English] Six hours matches the length of a working day of imaging; gamma-only means minimal absorbed dose; 140 keV escapes the body but stops in the camera. Every clause is a design decision.</a:t>
            </a:r>
          </a:p>
          <a:p>
            <a:pPr marL="0" indent="0">
              <a:buNone/>
            </a:pPr>
            <a:r>
              <a:rPr lang="en-GB" sz="1200" dirty="0"/>
              <a:t>[Note] milked on-site from a molybdenum-99 generator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Line of response: offset from midpoint = cΔt/2</a:t>
            </a:r>
          </a:p>
          <a:p>
            <a:pPr marL="0" indent="0">
              <a:buNone/>
            </a:pPr>
            <a:r>
              <a:rPr lang="en-GB" sz="1200" dirty="0"/>
              <a:t>[In plain English] If one photon arrives Δt earlier, the annihilation happened cΔt/2 nearer that detector. Even a few hundred picoseconds of timing narrows down where on the line the source sits.</a:t>
            </a:r>
          </a:p>
          <a:p>
            <a:pPr marL="0" indent="0">
              <a:buNone/>
            </a:pPr>
            <a:r>
              <a:rPr lang="en-GB" sz="1200" dirty="0"/>
              <a:t>[Note] time-of-flight PET reads the arrival difference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PET ring of detector elements around a patient in cross-section, with an annihilation happening off-centre and two 511 keV photons leaving it back to back to opposite detectors; the line of response is drawn between those two detectors and its midpoint marked, with the offset between midpoint and annihilation dimensioned but not valued.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PET camera never detects the positron. The β⁺ travels at most a millimetre or two in tissue before annihilating — what leaves the body is the pair of 511 keV gamma photons. That millimetre of positron range, not the detector hardware, sets the ultimate resolution limit of PET.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Tc-99m dose (T½ = 6.0 h) is prepared at 8 a.m. What fraction of its activity remains at 8 a.m. the next day?</a:t>
            </a:r>
          </a:p>
          <a:p>
            <a:pPr marL="0" indent="0">
              <a:buNone/>
            </a:pPr>
            <a:r>
              <a:rPr lang="en-GB" sz="1200" dirty="0"/>
              <a:t>[Answer] 1/16 ≈ 6% remains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24 hours ÷ 6.0 hours = 4 half-lives.</a:t>
            </a:r>
          </a:p>
          <a:p>
            <a:pPr marL="0" indent="0">
              <a:buNone/>
            </a:pPr>
            <a:r>
              <a:rPr lang="en-GB" sz="1200" dirty="0"/>
              <a:t>[Step 2] Fraction = (½)⁴ = 1/16 ≈ 6.3%.</a:t>
            </a:r>
          </a:p>
          <a:p>
            <a:pPr marL="0" indent="0">
              <a:buNone/>
            </a:pPr>
            <a:r>
              <a:rPr lang="en-GB" sz="1200" dirty="0"/>
              <a:t>[Step 3] By the next morning the patient's dose has essentially administered itself away — exactly the design.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1/16 ≈ 6% remains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Show that each annihilation photon carries about 511 keV. (mₑ = 9.11 × 10⁻³¹ kg)</a:t>
            </a:r>
          </a:p>
          <a:p>
            <a:pPr marL="0" indent="0">
              <a:buNone/>
            </a:pPr>
            <a:r>
              <a:rPr lang="en-GB" sz="1200" dirty="0"/>
              <a:t>[Answer] E = mₑc² ≈ 8.2 × 10⁻¹⁴ J = 511 keV per photon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Radioactive decay; Half-life &amp; activity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Each photon carries one electron rest mass of energy: E = mₑc² = 9.11 × 10⁻³¹ × (3.00 × 10⁸)².</a:t>
            </a:r>
          </a:p>
          <a:p>
            <a:pPr marL="0" indent="0">
              <a:buNone/>
            </a:pPr>
            <a:r>
              <a:rPr lang="en-GB" sz="1200" dirty="0"/>
              <a:t>[Step 2] E = 8.20 × 10⁻¹⁴ J.</a:t>
            </a:r>
          </a:p>
          <a:p>
            <a:pPr marL="0" indent="0">
              <a:buNone/>
            </a:pPr>
            <a:r>
              <a:rPr lang="en-GB" sz="1200" dirty="0"/>
              <a:t>[Step 3] In electronvolts: 8.20 × 10⁻¹⁴ ÷ 1.60 × 10⁻¹⁹ = 5.1 × 10⁵ eV = 511 keV. Every PET scanner on Earth is tuned to this one number.</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 = mₑc² ≈ 8.2 × 10⁻¹⁴ J = 511 keV per photon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line of response passes exactly through which point in this picture?</a:t>
            </a:r>
          </a:p>
          <a:p>
            <a:pPr marL="0" indent="0">
              <a:buNone/>
            </a:pPr>
            <a:r>
              <a:rPr lang="en-GB" sz="1200" dirty="0"/>
              <a:t>[Options] A The tracer molecule — that is the thing the scan is trying to find   B The annihilation point, a millimetre or two away from the molecule   C Neither; the line is only as good as the width of a detector element</a:t>
            </a:r>
          </a:p>
          <a:p>
            <a:pPr marL="0" indent="0">
              <a:buNone/>
            </a:pPr>
            <a:r>
              <a:rPr lang="en-GB" sz="1200" dirty="0"/>
              <a:t>[Figure] A magnified few millimetres of tissue with a 1 mm scale bar: the tracer molecule marked at the point where a positron is emitted, a short wandering track from there to the point where it meets an electron, and the two annihilation photons leaving that second point in opposite directions.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annihilation point, a millimetre or two away from the molecule. The two photons are created at the annihilation, so the line joining the detectors they reach passes through the annihilation and nothing else. Between the molecule and that point sits the positron's short wandering track, and the scanner has no way of knowing which direction it went. Everything downstream of that gap — better crystals, faster timing, a bigger ring — sharpens the line but cannot recover the millimetre already lost. It is why PET resolution has a floor set by physics rather than by engineering.</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Why must the two annihilation photons fly in almost exactly opposite directions?</a:t>
            </a:r>
          </a:p>
          <a:p>
            <a:pPr marL="0" indent="0">
              <a:buNone/>
            </a:pPr>
            <a:r>
              <a:rPr lang="en-GB" sz="1200" dirty="0"/>
              <a:t>[Options] A Charge conservation — the charges must separate   B Momentum conservation — the e⁺e⁻ pair is essentially at rest, so the photon momenta must cancel   C The magnetic field of the scanner steers them apart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Why must the two annihilation photons fly in almost exactly opposite directions?</a:t>
            </a:r>
          </a:p>
          <a:p>
            <a:pPr marL="0" indent="0">
              <a:buNone/>
            </a:pPr>
            <a:r>
              <a:rPr lang="en-GB" sz="1200" dirty="0"/>
              <a:t>[Option by option] A: Charge is conserved, and it does so trivially here: an electron and a positron start with a total of zero and finish as two photons carrying none. Nothing needs to separate, and conservation of charge places no constraint on which way the photons go.  B: Correct. The pair is essentially at rest, so the total momentum before is nearly zero and the two photons must carry equal and opposite momenta — back to back, at 511 keV each.  C: A PET scanner has no magnetic field: that is MRI. And a magnetic field could not do this anyway, since photons are uncharged and go straight regardless. The whole design depends on the photons already being opposite when they are born.</a:t>
            </a:r>
          </a:p>
          <a:p>
            <a:pPr marL="0" indent="0">
              <a:buNone/>
            </a:pPr>
            <a:r>
              <a:rPr lang="en-GB" sz="1200" dirty="0"/>
              <a:t>[Answer] B — Momentum conservation — the e⁺e⁻ pair is essentially at rest, so the photon momenta must cancel</a:t>
            </a:r>
          </a:p>
          <a:p>
            <a:pPr marL="0" indent="0">
              <a:buNone/>
            </a:pPr>
            <a:r>
              <a:rPr lang="en-GB" sz="1200" dirty="0"/>
              <a:t>[Why] Before annihilation the total momentum is nearly zero, so afterwards the two photons must carry equal and opposite momenta: back-to-back at 511 keV each. PET's whole geometry rests on this conservation law.</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In a PET scanner, one photon of a coincident pair arrives 600 ps before its partner. How far from the midpoint of the line of response did the annihilation occur, and on which side?</a:t>
            </a:r>
          </a:p>
          <a:p>
            <a:pPr marL="0" indent="0">
              <a:buNone/>
            </a:pPr>
            <a:r>
              <a:rPr lang="en-GB" sz="1200" dirty="0"/>
              <a:t>[Answer] 9.0 cm from the midpoint, on the side of the earlier detector</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annihilation is nearer the detector that fired first: the early photon travelled less distance.</a:t>
            </a:r>
          </a:p>
          <a:p>
            <a:pPr marL="0" indent="0">
              <a:buNone/>
            </a:pPr>
            <a:r>
              <a:rPr lang="en-GB" sz="1200" dirty="0"/>
              <a:t>[Step 2] Offset = cΔt/2 = 3.00 × 10⁸ × 600 × 10⁻¹² ÷ 2.</a:t>
            </a:r>
          </a:p>
          <a:p>
            <a:pPr marL="0" indent="0">
              <a:buNone/>
            </a:pPr>
            <a:r>
              <a:rPr lang="en-GB" sz="1200" dirty="0"/>
              <a:t>[Step 3] Offset = 0.090 m = 9.0 cm toward the early detector. Timing at hundreds of picoseconds localises the source along the line — this is time-of-flight PET.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9.0 cm from the midpoint, on the side of the earlier detector</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F-18 has T½ = 110 min. A hospital 3.0 hours from the cyclotron needs 300 MBq at injection time. What activity must be produced, and why does Tc-99m avoid this problem entirely?</a:t>
            </a:r>
          </a:p>
          <a:p>
            <a:pPr marL="0" indent="0">
              <a:buNone/>
            </a:pPr>
            <a:r>
              <a:rPr lang="en-GB" sz="1200" dirty="0"/>
              <a:t>[Answer] ≈ 930 MBq at production; Tc-99m is generated on-site from long-lived Mo-99</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PET scanner is built to detect positrons. It has never detected one, and never will. What is it actually detecting? The tracer is a β⁺ emitter — that is the whole reason it was chosen — and the ring of detectors is only a few tens of centimetres from where the positrons are being made.</a:t>
            </a:r>
          </a:p>
          <a:p>
            <a:pPr marL="0" indent="0">
              <a:buNone/>
            </a:pPr>
            <a:r>
              <a:rPr lang="en-GB" sz="1200" dirty="0"/>
              <a:t>[Answer] Pairs of gamma photons. A positron in tissue survives a millimetre or two before it meets an electron and both are annihilated, and what leaves the body is two 511 keV photons flying back to back. The scanner never sees the particle it was built around — and that one or two millimetres of positron travel, not any detector, is what limits how sharp a PET image can ever be.</a:t>
            </a:r>
          </a:p>
          <a:p>
            <a:pPr marL="0" indent="0">
              <a:buNone/>
            </a:pPr>
            <a:r>
              <a:rPr lang="en-GB" sz="1200" dirty="0"/>
              <a:t>[Figure] A magnified few millimetres of tissue with a 1 mm scale bar: the tracer molecule marked at the point where a positron is emitted, a short wandering track from there to the point where it meets an electron, and the two annihilation photons leaving that second point in opposite directions.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Transit = 180 min = 180/110 = 1.64 half-lives.</a:t>
            </a:r>
          </a:p>
          <a:p>
            <a:pPr marL="0" indent="0">
              <a:buNone/>
            </a:pPr>
            <a:r>
              <a:rPr lang="en-GB" sz="1200" dirty="0"/>
              <a:t>[Step 2] Required at production: A₀ = 300 × 2^1.64 = 300 × 3.11 ≈ 930 MBq — the cyclotron must make three times the dose that arrives.</a:t>
            </a:r>
          </a:p>
          <a:p>
            <a:pPr marL="0" indent="0">
              <a:buNone/>
            </a:pPr>
            <a:r>
              <a:rPr lang="en-GB" sz="1200" dirty="0"/>
              <a:t>[Step 3] Tc-99m is not shipped at all: its parent Mo-99 (T½ = 66 h) travels well, and the hospital milks fresh Tc-99m from the generator each morning as the parent decays into it.</a:t>
            </a:r>
          </a:p>
          <a:p>
            <a:pPr marL="0" indent="0">
              <a:buNone/>
            </a:pPr>
            <a:r>
              <a:rPr lang="en-GB" sz="1200" dirty="0"/>
              <a:t>[Step 4] Every tracer's logistics are its decay law: short half-lives buy low patient dose at the price of a race against the exponential.</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930 MBq at production; Tc-99m is generated on-site from long-lived Mo-99</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https://giophysics.com/chapter-57/presentation/?lesson=nuclear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Nuclear medicine images function by detecting radiation from a tracer that follows the body's chemistry. PET uses a β⁺ tracer: each annihilation emits two 511 keV photons back-to-back, and detecting the pair in coincidence defines a line of response through the source.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An FDG-PET scan lights up wherever cells burn unusual amounts of glucose — a tumour betrays itself by its metabolism long before it changes shape on a CT.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tracer is a radioactive nuclide attached to a molecule the body routes for its own reasons: iodine to the thyroid, phosphates to growing bone, glucose to hungry cells. The workhorse is technetium-99m — a 6-hour half-life (long enough to image, short enough to clear), a pure gamma emitter (no alpha or beta particles to dose tissue while never leaving the body), and a 140 keV photon energy that escapes the patient yet is easily stopped by a detector. A gamma camera images it: a lead collimator passes only photons travelling parallel to its holes, a scintillator crystal converts each accepted photon into a flash of light, and an array of photomultiplier tubes locates each flash. PET goes further: a β⁺ emitter such as fluorine-18, packaged as fluorodeoxyglucose (FDG), is injected; each emitted positron annihilates with an electron within a millimetre or two, producing two 511 keV photons flying in opposite directions — momentum conservation demands it. A ring of detectors registers the pair in coincidence, defining a line of response through the source, and millions of intersecting lines map metabolic activity: tumours announce themselves by their appetite for glucose.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Half-life comparable to the study: hours, not seconds (gone before imaging) or years (a permanent dose). Emission: gamma only, because alphas and betas deposit all their energy in the patient and none in the detector — pure dose, no image. Energy: high enough to escape the body, low enough to interact in the camera; 100–200 keV is the sweet spot. Chemistry: the nuclide must bolt onto a molecule the body actively routes, because the biology is the lens.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Gamma rays cannot be focused, so the camera selects instead: a lead collimator — a slab drilled with thousands of parallel holes — absorbs every photon except those travelling along the hole axis, projecting the tracer distribution onto the crystal. The sodium-iodide scintillator converts each photon to a flash of visible light; the photomultiplier array behind it locates the flash by comparing signal strengths, and each located flash becomes one dot in the functional image.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PET ring accepts an event only when two opposite detectors fire within a few nanoseconds of each other — a coincidence. No collimator is needed: the geometry of annihilation is the collimator, which is why PET harvests far more of its photons than a gamma camera can. Each coincidence adds one line of response; the reconstruction is CT's mathematics run on lines of glow instead of lines of shadow, and a combined PET-CT machine overlays function on anatomy in a single session.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57/presentation/?lesson=nuclear"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6/radioactivity/" TargetMode="External"/><Relationship Id="rId4" Type="http://schemas.openxmlformats.org/officeDocument/2006/relationships/hyperlink" Target="https://giophysics.com/chapter-46/half-lif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57/presentation/?lesson=nuclear"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7/presentation/?lesson=nuclear"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57/mri-imaging/" TargetMode="External"/><Relationship Id="rId4" Type="http://schemas.openxmlformats.org/officeDocument/2006/relationships/hyperlink" Target="https://giophysics.com/chapter-57/nuclear-medicine/" TargetMode="External"/><Relationship Id="rId5" Type="http://schemas.openxmlformats.org/officeDocument/2006/relationships/hyperlink" Target="https://giophysics.com/chapter-57/presentation/?lesson=nuclear" TargetMode="External"/><Relationship Id="rId6" Type="http://schemas.openxmlformats.org/officeDocument/2006/relationships/hyperlink" Target="https://giophysics.com/chapter-57/" TargetMode="External"/><Relationship Id="rId7" Type="http://schemas.openxmlformats.org/officeDocument/2006/relationships/hyperlink" Target="https://giophysics.com/downloads/57-4-nuclear-medicine.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29 · Medical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Imaging function, not form</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Nuclear Medicine &amp; PET</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X-rays, CT and MRI draw anatomy — the shape of things. Nuclear medicine draws function: inject a radioactive tracer that rides the body's own chemistry, and the radiation it emits reports where that chemistry actually happens — a working map of thyroid, bone, heart, or tumour.</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6 in Medical Physics</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41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https://giophysics.com/chapter-57/nuclear-medicine/</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Annihilation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 + e⁻ → 2γ</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each photon carries E = mₑc² = 511 keV</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positron and electron vanish and their whole rest mass becomes light. Two photons, not one: a single photon could carry the energy but never balance the momentum.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Back-to-back geometry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total p ≈ 0 ⇒ photons opposite</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pair leaves within a fraction of a degree of 180°</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annihilating pair is essentially at rest, so the two photons must carry equal and opposite momentum. That guaranteed geometry is what turns two detector clicks into a line through the patient.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ideal tracer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Tc-99m · T½ = 6.0 h · 140 keV γ only</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milked on-site from a molybdenum-99 generator</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Six hours matches the length of a working day of imaging; gamma-only means minimal absorbed dose; 140 keV escapes the body but stops in the camera. Every clause is a design decision.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Line of response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offset from midpoint = cΔt/2</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time-of-flight PET reads the arrival difference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If one photon arrives Δt earlier, the annihilation happened cΔt/2 nearer that detector. Even a few hundred picoseconds of timing narrows down where on the line the source sits.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coincidence defines a line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442716" y="1854200"/>
            <a:ext cx="5306568" cy="3402330"/>
          </a:xfrm>
          <a:prstGeom prst="rect">
            <a:avLst/>
          </a:prstGeom>
          <a:solidFill>
            <a:srgbClr val="FFFFFF"/>
          </a:solidFill>
          <a:ln w="9525">
            <a:solidFill>
              <a:srgbClr val="C6C8BB"/>
            </a:solidFill>
          </a:ln>
        </p:spPr>
      </p:sp>
      <p:pic>
        <p:nvPicPr>
          <p:cNvPr id="7" name="A PET ring of detector elements around a patient in cross-section, with an annihilation happening off-centre and two 511 keV photons leaving it back to back to opposite detectors; the line of response is drawn between those two detectors and its midpoint marked, with the offset between midpoint and annihilation dimensioned but not valued." descr="A PET ring of detector elements around a patient in cross-section, with an annihilation happening off-centre and two 511 keV photons leaving it back to back to opposite detectors; the line of response is drawn between those two detectors and its midpoint marked, with the offset between midpoint and annihilation dimensioned but not valued."/>
          <p:cNvPicPr>
            <a:picLocks noChangeAspect="1"/>
          </p:cNvPicPr>
          <p:nvPr/>
        </p:nvPicPr>
        <p:blipFill>
          <a:blip r:embed="rId3"/>
          <a:stretch>
            <a:fillRect/>
          </a:stretch>
        </p:blipFill>
        <p:spPr>
          <a:xfrm>
            <a:off x="3557016" y="1968500"/>
            <a:ext cx="5077968"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PET ring of detector elements around a patient in cross-section, with an annihilation happening off-centre and two 511 keV photons leaving it back to back to opposite detectors; the line of response is drawn between those two detectors and its midpoint marked, with the offset between midpoint and annihilation dimensioned but not valued.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PET camera never detects the positron. The β⁺ travels at most a millimetre or two in tissue before annihilating — what leaves the body is the pair of 511 keV gamma photons. That millimetre of positron range, not the detector hardware, sets the ultimate resolution limit of PET.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Tc-99m dose (T½ = 6.0 h) is prepared at 8 a.m. What fraction of its activity remains at 8 a.m. the next day?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Tc-99m dose (T½ = 6.0 h) is prepared at 8 a.m. What fraction of its activity remains at 8 a.m. the next day?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24 hours ÷ 6.0 hours = 4 half-lives.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Fraction = (½)⁴ = 1/16 ≈ 6.3%.</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By the next morning the patient's dose has essentially administered itself away — exactly the design.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1/16 ≈ 6% remains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NUCLEAR MEDICINE &amp; PET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Nuclear Medicine &amp; PET.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Show that each annihilation photon carries about 511 keV. (mₑ = 9.11 × 10⁻³¹ kg)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Radioactive decay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https://giophysics.com/chapter-46/radioactivity/</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Half-life &amp; activity</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https://giophysics.com/chapter-46/half-life/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Show that each annihilation photon carries about 511 keV. (mₑ = 9.11 × 10⁻³¹ kg)</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photon carries one electron rest mass of energy: E = mₑc² = 9.11 × 10⁻³¹ × (3.00 × 10⁸)².</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8.20 × 10⁻¹⁴ J.</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electronvolts: 8.20 × 10⁻¹⁴ ÷ 1.60 × 10⁻¹⁹ = 5.1 × 10⁵ eV = 511 keV. Every PET scanner on Earth is tuned to this one number.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 = mₑc² ≈ 8.2 × 10⁻¹⁴ J = 511 keV per photon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NUCLEAR MEDICINE &amp; PET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Nuclear Medicine &amp; PET.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line of response passes exactly through which point in this picture?</a:t>
            </a:r>
          </a:p>
        </p:txBody>
      </p:sp>
      <p:sp>
        <p:nvSpPr>
          <p:cNvPr id="7" name="text"/>
          <p:cNvSpPr txBox="1"/>
          <p:nvPr/>
        </p:nvSpPr>
        <p:spPr>
          <a:xfrm>
            <a:off x="558800" y="26339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tracer molecule — that is the thing the scan is trying to find</a:t>
            </a:r>
          </a:p>
        </p:txBody>
      </p:sp>
      <p:sp>
        <p:nvSpPr>
          <p:cNvPr id="8" name="text"/>
          <p:cNvSpPr txBox="1"/>
          <p:nvPr/>
        </p:nvSpPr>
        <p:spPr>
          <a:xfrm>
            <a:off x="558800" y="31800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annihilation point, a millimetre or two away from the molecule</a:t>
            </a:r>
          </a:p>
        </p:txBody>
      </p:sp>
      <p:sp>
        <p:nvSpPr>
          <p:cNvPr id="9" name="text"/>
          <p:cNvSpPr txBox="1"/>
          <p:nvPr/>
        </p:nvSpPr>
        <p:spPr>
          <a:xfrm>
            <a:off x="558800" y="37261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Neither; the line is only as good as the width of a detector element</a:t>
            </a:r>
          </a:p>
        </p:txBody>
      </p:sp>
      <p:sp>
        <p:nvSpPr>
          <p:cNvPr id="10" name="panel"/>
          <p:cNvSpPr/>
          <p:nvPr/>
        </p:nvSpPr>
        <p:spPr>
          <a:xfrm>
            <a:off x="7034745" y="1854200"/>
            <a:ext cx="4574109" cy="2807970"/>
          </a:xfrm>
          <a:prstGeom prst="rect">
            <a:avLst/>
          </a:prstGeom>
          <a:solidFill>
            <a:srgbClr val="FFFFFF"/>
          </a:solidFill>
          <a:ln w="9525">
            <a:solidFill>
              <a:srgbClr val="C6C8BB"/>
            </a:solidFill>
          </a:ln>
        </p:spPr>
      </p:sp>
      <p:pic>
        <p:nvPicPr>
          <p:cNvPr id="11" name="A magnified few millimetres of tissue with a 1 mm scale bar: the tracer molecule marked at the point where a positron is emitted, a short wandering track from there to the point where it meets an electron, and the two annihilation photons leaving that second point in opposite directions." descr="A magnified few millimetres of tissue with a 1 mm scale bar: the tracer molecule marked at the point where a positron is emitted, a short wandering track from there to the point where it meets an electron, and the two annihilation photons leaving that second point in opposite directions."/>
          <p:cNvPicPr>
            <a:picLocks noChangeAspect="1"/>
          </p:cNvPicPr>
          <p:nvPr/>
        </p:nvPicPr>
        <p:blipFill>
          <a:blip r:embed="rId3"/>
          <a:stretch>
            <a:fillRect/>
          </a:stretch>
        </p:blipFill>
        <p:spPr>
          <a:xfrm>
            <a:off x="7149045" y="1968500"/>
            <a:ext cx="4345509" cy="2579370"/>
          </a:xfrm>
          <a:prstGeom prst="rect">
            <a:avLst/>
          </a:prstGeom>
        </p:spPr>
      </p:pic>
      <p:sp>
        <p:nvSpPr>
          <p:cNvPr id="12" name="text"/>
          <p:cNvSpPr txBox="1"/>
          <p:nvPr/>
        </p:nvSpPr>
        <p:spPr>
          <a:xfrm>
            <a:off x="7010400" y="472567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magnified few millimetres of tissue with a 1 mm scale bar: the tracer molecule marked at the point where a positron is emitted, a short wandering track from there to the point where it meets an electron, and the two annihilation photons leaving that second point in opposite directions.</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annihilation point, a millimetre or two away from the molecule</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two photons are created at the annihilation, so the line joining the detectors they reach passes through the annihilation and nothing else. Between the molecule and that point sits the positron's short wandering track, and the scanner has no way of knowing which direction it went. Everything downstream of that gap — better crystals, faster timing, a bigger ring — sharpens the line but cannot recover the millimetre already lost. It is why PET resolution has a floor set by physics rather than by engineering.</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NUCLEAR MEDICINE &amp; PET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Nuclear Medicine &amp; PET.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Why must the two annihilation photons fly in almost exactly opposite directions?</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Charge conservation — the charges must separate</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Momentum conservation — the e⁺e⁻ pair is essentially at rest, so the photon momenta must cancel</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magnetic field of the scanner steers them apart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72644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Momentum conservation — the e⁺e⁻ pair is essentially at rest, so the photon momenta must cancel</a:t>
            </a:r>
          </a:p>
        </p:txBody>
      </p:sp>
      <p:sp>
        <p:nvSpPr>
          <p:cNvPr id="7" name="text"/>
          <p:cNvSpPr txBox="1"/>
          <p:nvPr/>
        </p:nvSpPr>
        <p:spPr>
          <a:xfrm>
            <a:off x="558800" y="283464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0422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Before annihilation the total momentum is nearly zero, so afterwards the two photons must carry equal and opposite momenta: back-to-back at 511 keV each. PET's whole geometry rests on this conservation law.</a:t>
            </a:r>
          </a:p>
        </p:txBody>
      </p:sp>
      <p:sp>
        <p:nvSpPr>
          <p:cNvPr id="9" name="text"/>
          <p:cNvSpPr txBox="1"/>
          <p:nvPr/>
        </p:nvSpPr>
        <p:spPr>
          <a:xfrm>
            <a:off x="558800" y="36569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8646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Charge is conserved, and it does so trivially here: an electron and a positron start with a total of zero and finish as two photons carrying none. Nothing needs to separate, and conservation of charge places no constraint on which way the photons go.</a:t>
            </a:r>
          </a:p>
        </p:txBody>
      </p:sp>
      <p:sp>
        <p:nvSpPr>
          <p:cNvPr id="11" name="text"/>
          <p:cNvSpPr txBox="1"/>
          <p:nvPr/>
        </p:nvSpPr>
        <p:spPr>
          <a:xfrm>
            <a:off x="558800" y="44716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The pair is essentially at rest, so the total momentum before is nearly zero and the two photons must carry equal and opposite momenta — back to back, at 511 keV each.</a:t>
            </a:r>
          </a:p>
        </p:txBody>
      </p:sp>
      <p:sp>
        <p:nvSpPr>
          <p:cNvPr id="12" name="text"/>
          <p:cNvSpPr txBox="1"/>
          <p:nvPr/>
        </p:nvSpPr>
        <p:spPr>
          <a:xfrm>
            <a:off x="558800" y="496443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A PET scanner has no magnetic field: that is MRI. And a magnetic field could not do this anyway, since photons are uncharged and go straight regardless. The whole design depends on the photons already being opposite when they are born.</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NUCLEAR MEDICINE &amp; PET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Nuclear Medicine &amp; PET.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 a PET scanner, one photon of a coincident pair arrives 600 ps before its partner. How far from the midpoint of the line of response did the annihilation occur, and on which side?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 a PET scanner, one photon of a coincident pair arrives 600 ps before its partner. How far from the midpoint of the line of response did the annihilation occur, and on which side?</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annihilation is nearer the detector that fired first: the early photon travelled less distance.</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Offset = cΔt/2 = 3.00 × 10⁸ × 600 × 10⁻¹² ÷ 2.</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Offset = 0.090 m = 9.0 cm toward the early detector. Timing at hundreds of picoseconds localises the source along the line — this is time-of-flight PET.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9.0 cm from the midpoint, on the side of the earlier detector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NUCLEAR MEDICINE &amp; PET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Nuclear Medicine &amp; PET.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F-18 has T½ = 110 min. A hospital 3.0 hours from the cyclotron needs 300 MBq at injection time. What activity must be produced, and why does Tc-99m avoid this problem entirely?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PET scanner is built to detect positrons. It has never detected one, and never will. What is it actually detecting?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tracer is a β⁺ emitter — that is the whole reason it was chosen — and the ring of detectors is only a few tens of centimetres from where the positrons are being made.</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Pairs of gamma photons. A positron in tissue survives a millimetre or two before it meets an electron and both are annihilated, and what leaves the body is two 511 keV photons flying back to back. The scanner never sees the particle it was built around — and that one or two millimetres of positron travel, not any detector, is what limits how sharp a PET image can ever be.</a:t>
            </a:r>
          </a:p>
        </p:txBody>
      </p:sp>
      <p:sp>
        <p:nvSpPr>
          <p:cNvPr id="9" name="panel"/>
          <p:cNvSpPr/>
          <p:nvPr/>
        </p:nvSpPr>
        <p:spPr>
          <a:xfrm>
            <a:off x="7034745" y="1854200"/>
            <a:ext cx="4574109" cy="2807970"/>
          </a:xfrm>
          <a:prstGeom prst="rect">
            <a:avLst/>
          </a:prstGeom>
          <a:solidFill>
            <a:srgbClr val="FFFFFF"/>
          </a:solidFill>
          <a:ln w="9525">
            <a:solidFill>
              <a:srgbClr val="C6C8BB"/>
            </a:solidFill>
          </a:ln>
        </p:spPr>
      </p:sp>
      <p:pic>
        <p:nvPicPr>
          <p:cNvPr id="10" name="A magnified few millimetres of tissue with a 1 mm scale bar: the tracer molecule marked at the point where a positron is emitted, a short wandering track from there to the point where it meets an electron, and the two annihilation photons leaving that second point in opposite directions." descr="A magnified few millimetres of tissue with a 1 mm scale bar: the tracer molecule marked at the point where a positron is emitted, a short wandering track from there to the point where it meets an electron, and the two annihilation photons leaving that second point in opposite directions."/>
          <p:cNvPicPr>
            <a:picLocks noChangeAspect="1"/>
          </p:cNvPicPr>
          <p:nvPr/>
        </p:nvPicPr>
        <p:blipFill>
          <a:blip r:embed="rId3"/>
          <a:stretch>
            <a:fillRect/>
          </a:stretch>
        </p:blipFill>
        <p:spPr>
          <a:xfrm>
            <a:off x="7149045" y="1968500"/>
            <a:ext cx="4345509" cy="2579370"/>
          </a:xfrm>
          <a:prstGeom prst="rect">
            <a:avLst/>
          </a:prstGeom>
        </p:spPr>
      </p:pic>
      <p:sp>
        <p:nvSpPr>
          <p:cNvPr id="11" name="text"/>
          <p:cNvSpPr txBox="1"/>
          <p:nvPr/>
        </p:nvSpPr>
        <p:spPr>
          <a:xfrm>
            <a:off x="7010400" y="472567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magnified few millimetres of tissue with a 1 mm scale bar: the tracer molecule marked at the point where a positron is emitted, a short wandering track from there to the point where it meets an electron, and the two annihilation photons leaving that second point in opposite directions.</a:t>
            </a:r>
          </a:p>
        </p:txBody>
      </p:sp>
      <p:sp>
        <p:nvSpPr>
          <p:cNvPr id="12"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F-18 has T½ = 110 min. A hospital 3.0 hours from the cyclotron needs 300 MBq at injection time. What activity must be produced, and why does Tc-99m avoid this problem entirely?</a:t>
            </a:r>
          </a:p>
        </p:txBody>
      </p:sp>
      <p:sp>
        <p:nvSpPr>
          <p:cNvPr id="9" name="step-number"/>
          <p:cNvSpPr txBox="1"/>
          <p:nvPr/>
        </p:nvSpPr>
        <p:spPr>
          <a:xfrm>
            <a:off x="558800" y="247015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247015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Transit = 180 min = 180/110 = 1.64 half-lives.</a:t>
            </a:r>
          </a:p>
        </p:txBody>
      </p:sp>
      <p:sp>
        <p:nvSpPr>
          <p:cNvPr id="11" name="step-number"/>
          <p:cNvSpPr txBox="1"/>
          <p:nvPr/>
        </p:nvSpPr>
        <p:spPr>
          <a:xfrm>
            <a:off x="558800" y="2863850"/>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2863850"/>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Required at production: A₀ = 300 × 2^1.64 = 300 × 3.11 ≈ 930 MBq — the cyclotron must make three times the dose that arrives.</a:t>
            </a:r>
          </a:p>
        </p:txBody>
      </p:sp>
      <p:sp>
        <p:nvSpPr>
          <p:cNvPr id="13" name="step-number"/>
          <p:cNvSpPr txBox="1"/>
          <p:nvPr/>
        </p:nvSpPr>
        <p:spPr>
          <a:xfrm>
            <a:off x="558800" y="3449320"/>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3449320"/>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Tc-99m is not shipped at all: its parent Mo-99 (T½ = 66 h) travels well, and the hospital milks fresh Tc-99m from the generator each morning as the parent decays into it.</a:t>
            </a:r>
          </a:p>
        </p:txBody>
      </p:sp>
      <p:sp>
        <p:nvSpPr>
          <p:cNvPr id="15" name="step-number"/>
          <p:cNvSpPr txBox="1"/>
          <p:nvPr/>
        </p:nvSpPr>
        <p:spPr>
          <a:xfrm>
            <a:off x="558800" y="4034790"/>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034790"/>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Every tracer's logistics are its decay law: short half-lives buy low patient dose at the price of a race against the exponential.</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930 MBq at production; Tc-99m is generated on-site from long-lived Mo-99</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NUCLEAR MEDICINE &amp; PET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Nuclear Medicine &amp; PET.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MEDICAL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29.5 MRI</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https://giophysics.com/chapter-57/mri-imaging/</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https://giophysics.com/chapter-57/nuclear-medicine/</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https://giophysics.com/chapter-57/presentation/?lesson=nuclear</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Medical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https://giophysics.com/downloads/57-4-nuclear-medicine.pdf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Nuclear medicine images function by detecting radiation from a tracer that follows the body's chemistry. PET uses a β⁺ tracer: each annihilation emits two 511 keV photons back-to-back, and detecting the pair in coincidence defines a line of response through the source.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An FDG-PET scan lights up wherever cells burn unusual amounts of glucose — a tumour betrays itself by its metabolism long before it changes shape on a CT.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Imaging function, not form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8491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tracer is a radioactive nuclide attached to a molecule the body routes for its own reasons: iodine to the thyroid, phosphates to growing bone, glucose to hungry cells. The workhorse is technetium-99m — a 6-hour half-life (long enough to image, short enough to clear), a pure gamma emitter (no alpha or beta particles to dose tissue while never leaving the body), and a 140 keV photon energy that escapes the patient yet is easily stopped by a detector. A gamma camera images it: a lead collimator passes only photons travelling parallel to its holes, a scintillator crystal converts each accepted photon into a flash of light, and an array of photomultiplier tubes locates each flash.</a:t>
            </a:r>
          </a:p>
        </p:txBody>
      </p:sp>
      <p:sp>
        <p:nvSpPr>
          <p:cNvPr id="7" name="text"/>
          <p:cNvSpPr txBox="1"/>
          <p:nvPr/>
        </p:nvSpPr>
        <p:spPr>
          <a:xfrm>
            <a:off x="558800" y="3868420"/>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PET goes further: a β⁺ emitter such as fluorine-18, packaged as fluorodeoxyglucose (FDG), is injected; each emitted positron annihilates with an electron within a millimetre or two, producing two 511 keV photons flying in opposite directions — momentum conservation demands it. A ring of detectors registers the pair in coincidence, defining a line of response through the source, and millions of intersecting lines map metabolic activity: tumours announce themselves by their appetite for glucose.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makes a good tracer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Half-life comparable to the study: hours, not seconds (gone before imaging) or years (a permanent dose). Emission: gamma only, because alphas and betas deposit all their energy in the patient and none in the detector — pure dose, no image.</a:t>
            </a:r>
          </a:p>
        </p:txBody>
      </p:sp>
      <p:sp>
        <p:nvSpPr>
          <p:cNvPr id="7" name="text"/>
          <p:cNvSpPr txBox="1"/>
          <p:nvPr/>
        </p:nvSpPr>
        <p:spPr>
          <a:xfrm>
            <a:off x="558800" y="378928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Energy: high enough to escape the body, low enough to interact in the camera; 100–200 keV is the sweet spot. Chemistry: the nuclide must bolt onto a molecule the body actively routes, because the biology is the lens.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Inside the gamma camera</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Gamma rays cannot be focused, so the camera selects instead: a lead collimator — a slab drilled with thousands of parallel holes — absorbs every photon except those travelling along the hole axis, projecting the tracer distribution onto the crystal. The sodium-iodide scintillator converts each photon to a flash of visible light; the photomultiplier array behind it locates the flash by comparing signal strengths, and each located flash becomes one dot in the functional image.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PET and coincidence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0208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PET ring accepts an event only when two opposite detectors fire within a few nanoseconds of each other — a coincidence. No collimator is needed: the geometry of annihilation is the collimator, which is why PET harvests far more of its photons than a gamma camera can. Each coincidence adds one line of response; the reconstruction is CT's mathematics run on lines of glow instead of lines of shadow, and a combined PET-CT machine overlays function on anatomy in a single session.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NUCLEAR MEDICINE &amp; PET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Nuclear Medicine &amp; PET.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Physics — Nuclear Medicine &amp; PET</dc:title>
  <dc:subject>Medical Physics</dc:subject>
  <dc:creator>GioPhysics</dc:creator>
  <cp:keywords>lesson, Medical Physics, chapter-57,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