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3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Energy — Energy Calculus Integration. Lesson 5 of 6.</a:t>
            </a:r>
          </a:p>
          <a:p>
            <a:pPr marL="0" indent="0">
              <a:buNone/>
            </a:pPr>
            <a:r>
              <a:rPr lang="en-GB" sz="1200" dirty="0"/>
              <a:t>[Intro] Integrate force to find work. Differentiate potential energy to recover force.</a:t>
            </a:r>
          </a:p>
          <a:p>
            <a:pPr marL="0" indent="0">
              <a:buNone/>
            </a:pPr>
            <a:r>
              <a:rPr lang="en-GB" sz="1200" dirty="0"/>
              <a:t>[Source] https://giophysics.com/chapter-6/energy-calculus/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Conservative force: Wconservative = -ΔU</a:t>
            </a:r>
          </a:p>
          <a:p>
            <a:pPr marL="0" indent="0">
              <a:buNone/>
            </a:pPr>
            <a:r>
              <a:rPr lang="en-GB" sz="1200" dirty="0"/>
              <a:t>[In plain English] For forces like gravity and springs, positive work by the force means the stored energy dropped by the same amount.</a:t>
            </a:r>
          </a:p>
          <a:p>
            <a:pPr marL="0" indent="0">
              <a:buNone/>
            </a:pPr>
            <a:r>
              <a:rPr lang="en-GB" sz="1200" dirty="0"/>
              <a:t>[Note] The energy store falls when the force does positive work</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Potential slope: F = -dU/dx</a:t>
            </a:r>
          </a:p>
          <a:p>
            <a:pPr marL="0" indent="0">
              <a:buNone/>
            </a:pPr>
            <a:r>
              <a:rPr lang="en-GB" sz="1200" dirty="0"/>
              <a:t>[In plain English] The force always points 'downhill' on an energy graph — from high stored energy toward low.</a:t>
            </a:r>
          </a:p>
          <a:p>
            <a:pPr marL="0" indent="0">
              <a:buNone/>
            </a:pPr>
            <a:r>
              <a:rPr lang="en-GB" sz="1200" dirty="0"/>
              <a:t>[Note] In 3D, F = -∇U</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Potential energy plotted against position with a hill and a valley in it, and one particle drawn resting partway down the side of the hill with no arrow on it.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The area under an F-x graph is signed. Treating every region as positive gives distance-like area, not net work.</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potential energy function is U(x) = 5x² J. What is the force at x = 1.0 m?</a:t>
            </a:r>
          </a:p>
          <a:p>
            <a:pPr marL="0" indent="0">
              <a:buNone/>
            </a:pPr>
            <a:r>
              <a:rPr lang="en-GB" sz="1200" dirty="0"/>
              <a:t>[Answer] F = −10 N</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F = −dU/dx = −10x.</a:t>
            </a:r>
          </a:p>
          <a:p>
            <a:pPr marL="0" indent="0">
              <a:buNone/>
            </a:pPr>
            <a:r>
              <a:rPr lang="en-GB" sz="1200" dirty="0"/>
              <a:t>[Step 2] At x = 1.0: F = −10 N (toward the origin).</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F = −10 N</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particle has U(x) = 3x² - 4x joules. Find F at x = 2 m and the conservative work from x = 1 m to x = 2 m.</a:t>
            </a:r>
          </a:p>
          <a:p>
            <a:pPr marL="0" indent="0">
              <a:buNone/>
            </a:pPr>
            <a:r>
              <a:rPr lang="en-GB" sz="1200" dirty="0"/>
              <a:t>[Answer] F(2) = -8 N and Wconservative = -5 J</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F = -dU/dx = -(6x - 4), so F(2) = -8 N.</a:t>
            </a:r>
          </a:p>
          <a:p>
            <a:pPr marL="0" indent="0">
              <a:buNone/>
            </a:pPr>
            <a:r>
              <a:rPr lang="en-GB" sz="1200" dirty="0"/>
              <a:t>[Step 2] U(1) = -1 J and U(2) = 4 J, so ΔU = +5 J.</a:t>
            </a:r>
          </a:p>
          <a:p>
            <a:pPr marL="0" indent="0">
              <a:buNone/>
            </a:pPr>
            <a:r>
              <a:rPr lang="en-GB" sz="1200" dirty="0"/>
              <a:t>[Step 3] Wconservative = -ΔU.</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F(2) = -8 N and Wconservative = -5 J</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hiker walks to the top of a hill and back down to the same spot. Gravity pulled on her the whole way. How much work did gravity do on her, in total? Several hundred metres of climbing, several hundred of descent, and gravity acting on every step of it.</a:t>
            </a:r>
          </a:p>
          <a:p>
            <a:pPr marL="0" indent="0">
              <a:buNone/>
            </a:pPr>
            <a:r>
              <a:rPr lang="en-GB" sz="1200" dirty="0"/>
              <a:t>[Answer] Exactly zero. Going up, gravity opposes the motion and its work is negative; coming down it does the same magnitude positively, and the two cancel to the joule. That cancellation is the definition of a conservative force: its work depends on where you started and where you finished, never on the route, which is why it can be written as −ΔU at all.</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F = 12 − 3x newtons acts along x. The graph is a triangle above the axis from 0 to 4.0 m and an equal triangle below it from 4.0 to 8.0 m. What work is done over the whole 8.0 m?</a:t>
            </a:r>
          </a:p>
          <a:p>
            <a:pPr marL="0" indent="0">
              <a:buNone/>
            </a:pPr>
            <a:r>
              <a:rPr lang="en-GB" sz="1200" dirty="0"/>
              <a:t>[Options] A 48 J   B 24 J   C 0 J</a:t>
            </a:r>
          </a:p>
          <a:p>
            <a:pPr marL="0" indent="0">
              <a:buNone/>
            </a:pPr>
            <a:r>
              <a:rPr lang="en-GB" sz="1200" dirty="0"/>
              <a:t>[Figure] The line F = 12 − 3x drawn from +12 N down through the axis at 4.0 m to −12 N at 8.0 m, with the two regions between the line and the axis cut into strips and neither given a value.</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C — 0 J. Work is signed area, and the second triangle is below the axis: the force has reversed, so it takes back exactly what the first one gave. 24 J out and 24 J back is 0 J net. 48 J is what you get by measuring both triangles and adding them as areas, which is the misconception this lesson names — that is a distance-like total, not work. 24 J is the first half on its own, correct only as far as x = 4.0 m, which is where F passes through zero.</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U(x) slopes upward as x increases. Which way does the conservative force point?</a:t>
            </a:r>
          </a:p>
          <a:p>
            <a:pPr marL="0" indent="0">
              <a:buNone/>
            </a:pPr>
            <a:r>
              <a:rPr lang="en-GB" sz="1200" dirty="0"/>
              <a:t>[Options] A Toward +x   B Toward -x   C There is no force</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U(x) slopes upward as x increases. Which way does the conservative force point?</a:t>
            </a:r>
          </a:p>
          <a:p>
            <a:pPr marL="0" indent="0">
              <a:buNone/>
            </a:pPr>
            <a:r>
              <a:rPr lang="en-GB" sz="1200" dirty="0"/>
              <a:t>[Option by option] A: This is the answer for F = +dU/dx, and the missing minus sign is the whole of the difference. Things are pushed towards lower potential energy, not up towards higher — put a ball on a slope and see which way it goes.  B: Correct. F = −dU/dx, so a positive slope gives a negative force: the particle is pushed back towards smaller x, where the potential energy is lower.  C: A sloping graph is precisely where a force exists. Zero force needs a flat U — the region of neutral equilibrium — and this one is not flat.</a:t>
            </a:r>
          </a:p>
          <a:p>
            <a:pPr marL="0" indent="0">
              <a:buNone/>
            </a:pPr>
            <a:r>
              <a:rPr lang="en-GB" sz="1200" dirty="0"/>
              <a:t>[Answer] B — Toward -x</a:t>
            </a:r>
          </a:p>
          <a:p>
            <a:pPr marL="0" indent="0">
              <a:buNone/>
            </a:pPr>
            <a:r>
              <a:rPr lang="en-GB" sz="1200" dirty="0"/>
              <a:t>[Why] F = -dU/dx. A positive slope gives a negative force.</a:t>
            </a:r>
          </a:p>
          <a:p>
            <a:pPr marL="0" indent="0">
              <a:buNone/>
            </a:pPr>
            <a:r>
              <a:rPr lang="en-GB" sz="1200" dirty="0"/>
              <a:t>[Reveal] One click for the answer, then one for the reason.</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force F(x) = 12 − 3x N acts along x. Find the work done from x = 0 to x = 4.0 m and the position where the force reverses.</a:t>
            </a:r>
          </a:p>
          <a:p>
            <a:pPr marL="0" indent="0">
              <a:buNone/>
            </a:pPr>
            <a:r>
              <a:rPr lang="en-GB" sz="1200" dirty="0"/>
              <a:t>[Answer] W = 24 J; F = 0 at x = 4.0 m</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W = ∫(12 − 3x)dx from 0 to 4 = [12x − 1.5x²]₀⁴ = 48 − 24 = 24 J.</a:t>
            </a:r>
          </a:p>
          <a:p>
            <a:pPr marL="0" indent="0">
              <a:buNone/>
            </a:pPr>
            <a:r>
              <a:rPr lang="en-GB" sz="1200" dirty="0"/>
              <a:t>[Step 2] Force reverses where F = 0: 12 − 3x = 0.</a:t>
            </a:r>
          </a:p>
          <a:p>
            <a:pPr marL="0" indent="0">
              <a:buNone/>
            </a:pPr>
            <a:r>
              <a:rPr lang="en-GB" sz="1200" dirty="0"/>
              <a:t>[Step 3] x = 4.0 m — exactly at the end of the interval.</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W = 24 J; F = 0 at x = 4.0 m</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For U(x) = x³ − 6x² + 9x (joules, x in metres), locate the equilibria and classify their stability.</a:t>
            </a:r>
          </a:p>
          <a:p>
            <a:pPr marL="0" indent="0">
              <a:buNone/>
            </a:pPr>
            <a:r>
              <a:rPr lang="en-GB" sz="1200" dirty="0"/>
              <a:t>[Answer] x = 1 m unstable, x = 3 m stable</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F = −dU/dx = −(3x² − 12x + 9) = −3(x − 1)(x − 3); equilibria at x = 1 and x = 3.</a:t>
            </a:r>
          </a:p>
          <a:p>
            <a:pPr marL="0" indent="0">
              <a:buNone/>
            </a:pPr>
            <a:r>
              <a:rPr lang="en-GB" sz="1200" dirty="0"/>
              <a:t>[Step 2] d²U/dx² = 6x − 12: at x = 1 it is −6 (maximum of U → unstable).</a:t>
            </a:r>
          </a:p>
          <a:p>
            <a:pPr marL="0" indent="0">
              <a:buNone/>
            </a:pPr>
            <a:r>
              <a:rPr lang="en-GB" sz="1200" dirty="0"/>
              <a:t>[Step 3] At x = 3 it is +6 (minimum of U → stable).</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x = 1 m unstable, x = 3 m stable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Energy calculus uses integration to find work from a changing force and differentiation to find force from potential energy.</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https://giophysics.com/chapter-6/presentation/?lesson=calculus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For F = 2x, integrating from x = 0 m to 3 m gives 9 J of work.</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For a variable force, work is signed area along the path. Conservative-force work is the negative change in potential energy; slow external loading has the opposite sign.</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Area above the displacement axis adds work; area below it subtracts work.</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For slow, loss-free motion, Wexternal = +ΔU while Wconservative = -ΔU.</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particle is pushed toward lower U. Steeper potential means a larger force magnitude.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Variable-force work: W = ∫ F·dr</a:t>
            </a:r>
          </a:p>
          <a:p>
            <a:pPr marL="0" indent="0">
              <a:buNone/>
            </a:pPr>
            <a:r>
              <a:rPr lang="en-GB" sz="1200" dirty="0"/>
              <a:t>[In plain English] When force changes along the path, add up force × tiny step for the whole journey, keeping only the part of the force along each step.</a:t>
            </a:r>
          </a:p>
          <a:p>
            <a:pPr marL="0" indent="0">
              <a:buNone/>
            </a:pPr>
            <a:r>
              <a:rPr lang="en-GB" sz="1200" dirty="0"/>
              <a:t>[Note] Use the component of force along each displacement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hyperlink" Target="https://giophysics.com/chapter-6/presentation/?lesson=calculus"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png"/><Relationship Id="rId4" Type="http://schemas.openxmlformats.org/officeDocument/2006/relationships/hyperlink" Target="https://giophysics.com/chapter-6/presentation/?lesson=calculus"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hyperlink" Target="https://giophysics.com/chapter-6/energy-model-for-gaming/" TargetMode="External"/><Relationship Id="rId4" Type="http://schemas.openxmlformats.org/officeDocument/2006/relationships/hyperlink" Target="https://giophysics.com/chapter-6/energy-calculus/" TargetMode="External"/><Relationship Id="rId5" Type="http://schemas.openxmlformats.org/officeDocument/2006/relationships/hyperlink" Target="https://giophysics.com/chapter-6/presentation/?lesson=calculus" TargetMode="External"/><Relationship Id="rId6" Type="http://schemas.openxmlformats.org/officeDocument/2006/relationships/hyperlink" Target="https://giophysics.com/chapter-6/" TargetMode="External"/><Relationship Id="rId7" Type="http://schemas.openxmlformats.org/officeDocument/2006/relationships/hyperlink" Target="https://giophysics.com/downloads/6-5-energy-calculus-integration.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04 · Energy</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From force curves to energy landscapes</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Energy Calculus Integration</a:t>
            </a:r>
          </a:p>
        </p:txBody>
      </p:sp>
      <p:sp>
        <p:nvSpPr>
          <p:cNvPr id="6" name="text"/>
          <p:cNvSpPr txBox="1"/>
          <p:nvPr/>
        </p:nvSpPr>
        <p:spPr>
          <a:xfrm>
            <a:off x="558800" y="2211070"/>
            <a:ext cx="11074400" cy="20637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Integrate force to find work. Differentiate potential energy to recover force.</a:t>
            </a:r>
          </a:p>
        </p:txBody>
      </p:sp>
      <p:sp>
        <p:nvSpPr>
          <p:cNvPr id="7" name="panel"/>
          <p:cNvSpPr/>
          <p:nvPr/>
        </p:nvSpPr>
        <p:spPr>
          <a:xfrm>
            <a:off x="558800" y="2569845"/>
            <a:ext cx="11074400" cy="12700"/>
          </a:xfrm>
          <a:prstGeom prst="rect">
            <a:avLst/>
          </a:prstGeom>
          <a:solidFill>
            <a:srgbClr val="C6C8BB"/>
          </a:solidFill>
          <a:ln>
            <a:noFill/>
          </a:ln>
        </p:spPr>
      </p:sp>
      <p:sp>
        <p:nvSpPr>
          <p:cNvPr id="8" name="fact-label"/>
          <p:cNvSpPr txBox="1"/>
          <p:nvPr/>
        </p:nvSpPr>
        <p:spPr>
          <a:xfrm>
            <a:off x="558800" y="274764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74764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5 of 6 in Energy</a:t>
            </a:r>
          </a:p>
        </p:txBody>
      </p:sp>
      <p:sp>
        <p:nvSpPr>
          <p:cNvPr id="10" name="fact-label"/>
          <p:cNvSpPr txBox="1"/>
          <p:nvPr/>
        </p:nvSpPr>
        <p:spPr>
          <a:xfrm>
            <a:off x="558800" y="302641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02641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45 minutes of it</a:t>
            </a:r>
          </a:p>
        </p:txBody>
      </p:sp>
      <p:sp>
        <p:nvSpPr>
          <p:cNvPr id="12" name="fact-label"/>
          <p:cNvSpPr txBox="1"/>
          <p:nvPr/>
        </p:nvSpPr>
        <p:spPr>
          <a:xfrm>
            <a:off x="558800" y="330517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30517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https://giophysics.com/chapter-6/energy-calculus/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CALCULUS INTEGRATION</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Calculus Integration.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Conservative force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Wconservative = -ΔU</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The energy store falls when the force does positive work</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For forces like gravity and springs, positive work by the force means the stored energy dropped by the same amount.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CALCULUS INTEGRATION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Calculus Integration.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Potential slope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F = -dU/dx</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In 3D, F = -∇U</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force always points 'downhill' on an energy graph — from high stored energy toward low.</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CALCULUS INTEGRATION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Calculus Integration.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An energy landscape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284220" y="1854200"/>
            <a:ext cx="5623560" cy="3600450"/>
          </a:xfrm>
          <a:prstGeom prst="rect">
            <a:avLst/>
          </a:prstGeom>
          <a:solidFill>
            <a:srgbClr val="FFFFFF"/>
          </a:solidFill>
          <a:ln w="9525">
            <a:solidFill>
              <a:srgbClr val="C6C8BB"/>
            </a:solidFill>
          </a:ln>
        </p:spPr>
      </p:sp>
      <p:pic>
        <p:nvPicPr>
          <p:cNvPr id="7" name="Potential energy plotted against position with a hill and a valley in it, and one particle drawn resting partway down the side of the hill with no arrow on it." descr="Potential energy plotted against position with a hill and a valley in it, and one particle drawn resting partway down the side of the hill with no arrow on it."/>
          <p:cNvPicPr>
            <a:picLocks noChangeAspect="1"/>
          </p:cNvPicPr>
          <p:nvPr/>
        </p:nvPicPr>
        <p:blipFill>
          <a:blip r:embed="rId3"/>
          <a:stretch>
            <a:fillRect/>
          </a:stretch>
        </p:blipFill>
        <p:spPr>
          <a:xfrm>
            <a:off x="3398520" y="1968500"/>
            <a:ext cx="5394960"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Potential energy plotted against position with a hill and a valley in it, and one particle drawn resting partway down the side of the hill with no arrow on it.</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CALCULUS INTEGRATION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Calculus Integration.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area under an F-x graph is signed. Treating every region as positive gives distance-like area, not net work.</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CALCULUS INTEGRATION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Calculus Integration.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potential energy function is U(x) = 5x² J. What is the force at x = 1.0 m?</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CALCULUS INTEGRATION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Calculus Integration.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30</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potential energy function is U(x) = 5x² J. What is the force at x = 1.0 m?</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−dU/dx = −10x.</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At x = 1.0: F = −10 N (toward the origin).</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CALCULUS INTEGRATION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Calculus Integration.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F = −10 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ENERGY  ·  ENERGY CALCULUS INTEGRATION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Energy — Energy Calculus Integration.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16 / 30</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particle has U(x) = 3x² - 4x joules. Find F at x = 2 m and the conservative work from x = 1 m to x = 2 m.</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CALCULUS INTEGRATION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Calculus Integration.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particle has U(x) = 3x² - 4x joules. Find F at x = 2 m and the conservative work from x = 1 m to x = 2 m.</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-dU/dx = -(6x - 4), so F(2) = -8 N.</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U(1) = -1 J and U(2) = 4 J, so ΔU = +5 J.</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Wconservative = -ΔU.</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CALCULUS INTEGRATION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Calculus Integration.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F(2) = -8 N and Wconservative = -5 J</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ENERGY  ·  ENERGY CALCULUS INTEGRATION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Energy — Energy Calculus Integration.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30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000" b="1" i="0" dirty="0">
                <a:solidFill>
                  <a:srgbClr val="102E29"/>
                </a:solidFill>
                <a:latin typeface="Arial"/>
                <a:cs typeface="Arial"/>
              </a:rPr>
              <a:t>A hiker walks to the top of a hill and back down to the same spot. Gravity pulled on her the whole way. How much work did gravity do on her, in total?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70925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Several hundred metres of climbing, several hundred of descent, and gravity acting on every step of it.</a:t>
            </a:r>
          </a:p>
        </p:txBody>
      </p:sp>
      <p:sp>
        <p:nvSpPr>
          <p:cNvPr id="7" name="text"/>
          <p:cNvSpPr txBox="1"/>
          <p:nvPr/>
        </p:nvSpPr>
        <p:spPr>
          <a:xfrm>
            <a:off x="558800" y="344839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656037"/>
            <a:ext cx="110744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Exactly zero. Going up, gravity opposes the motion and its work is negative; coming down it does the same magnitude positively, and the two cancel to the joule. That cancellation is the definition of a conservative force: its work depends on where you started and where you finished, never on the route, which is why it can be written as −ΔU at all.</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CALCULUS INTEGRATION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Calculus Integration.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125476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F = 12 − 3x newtons acts along x. The graph is a triangle above the axis from 0 to 4.0 m and an equal triangle below it from 4.0 to 8.0 m. What work is done over the whole 8.0 m?</a:t>
            </a:r>
          </a:p>
        </p:txBody>
      </p:sp>
      <p:sp>
        <p:nvSpPr>
          <p:cNvPr id="7" name="text"/>
          <p:cNvSpPr txBox="1"/>
          <p:nvPr/>
        </p:nvSpPr>
        <p:spPr>
          <a:xfrm>
            <a:off x="558800" y="326136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48 J</a:t>
            </a:r>
          </a:p>
        </p:txBody>
      </p:sp>
      <p:sp>
        <p:nvSpPr>
          <p:cNvPr id="8" name="text"/>
          <p:cNvSpPr txBox="1"/>
          <p:nvPr/>
        </p:nvSpPr>
        <p:spPr>
          <a:xfrm>
            <a:off x="558800" y="355981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24 J</a:t>
            </a:r>
          </a:p>
        </p:txBody>
      </p:sp>
      <p:sp>
        <p:nvSpPr>
          <p:cNvPr id="9" name="text"/>
          <p:cNvSpPr txBox="1"/>
          <p:nvPr/>
        </p:nvSpPr>
        <p:spPr>
          <a:xfrm>
            <a:off x="558800" y="385826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0 J</a:t>
            </a:r>
          </a:p>
        </p:txBody>
      </p:sp>
      <p:sp>
        <p:nvSpPr>
          <p:cNvPr id="10" name="panel"/>
          <p:cNvSpPr/>
          <p:nvPr/>
        </p:nvSpPr>
        <p:spPr>
          <a:xfrm>
            <a:off x="7010400" y="1854200"/>
            <a:ext cx="4622800" cy="2701907"/>
          </a:xfrm>
          <a:prstGeom prst="rect">
            <a:avLst/>
          </a:prstGeom>
          <a:solidFill>
            <a:srgbClr val="FFFFFF"/>
          </a:solidFill>
          <a:ln w="9525">
            <a:solidFill>
              <a:srgbClr val="C6C8BB"/>
            </a:solidFill>
          </a:ln>
        </p:spPr>
      </p:sp>
      <p:pic>
        <p:nvPicPr>
          <p:cNvPr id="11" name="The line F = 12 − 3x drawn from +12 N down through the axis at 4.0 m to −12 N at 8.0 m, with the two regions between the line and the axis cut into strips and neither given a value." descr="The line F = 12 − 3x drawn from +12 N down through the axis at 4.0 m to −12 N at 8.0 m, with the two regions between the line and the axis cut into strips and neither given a value."/>
          <p:cNvPicPr>
            <a:picLocks noChangeAspect="1"/>
          </p:cNvPicPr>
          <p:nvPr/>
        </p:nvPicPr>
        <p:blipFill>
          <a:blip r:embed="rId3"/>
          <a:stretch>
            <a:fillRect/>
          </a:stretch>
        </p:blipFill>
        <p:spPr>
          <a:xfrm>
            <a:off x="7124700" y="1968500"/>
            <a:ext cx="4394200" cy="2473307"/>
          </a:xfrm>
          <a:prstGeom prst="rect">
            <a:avLst/>
          </a:prstGeom>
        </p:spPr>
      </p:pic>
      <p:sp>
        <p:nvSpPr>
          <p:cNvPr id="12" name="text"/>
          <p:cNvSpPr txBox="1"/>
          <p:nvPr/>
        </p:nvSpPr>
        <p:spPr>
          <a:xfrm>
            <a:off x="7010400" y="4619607"/>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line F = 12 − 3x drawn from +12 N down through the axis at 4.0 m to −12 N at 8.0 m, with the two regions between the line and the axis cut into strips and neither given a value.</a:t>
            </a:r>
          </a:p>
        </p:txBody>
      </p:sp>
      <p:sp>
        <p:nvSpPr>
          <p:cNvPr id="13" name="text"/>
          <p:cNvSpPr txBox="1"/>
          <p:nvPr/>
        </p:nvSpPr>
        <p:spPr>
          <a:xfrm>
            <a:off x="7010400" y="546288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CALCULUS INTEGRATION</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Calculus Integration.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30</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C  0 J</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Work is signed area, and the second triangle is below the axis: the force has reversed, so it takes back exactly what the first one gave. 24 J out and 24 J back is 0 J net. 48 J is what you get by measuring both triangles and adding them as areas, which is the misconception this lesson names — that is a distance-like total, not work. 24 J is the first half on its own, correct only as far as x = 4.0 m, which is where F passes through zero.</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ENERGY  ·  ENERGY CALCULUS INTEGRATION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Energy — Energy Calculus Integration.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30</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U(x) slopes upward as x increases. Which way does the conservative force point?</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Toward +x</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Toward -x</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There is no force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CALCULUS INTEGRATION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Calculus Integration.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Toward -x</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F = -dU/dx. A positive slope gives a negative force.</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This is the answer for F = +dU/dx, and the missing minus sign is the whole of the difference. Things are pushed towards lower potential energy, not up towards higher — put a ball on a slope and see which way it goes.</a:t>
            </a:r>
          </a:p>
        </p:txBody>
      </p:sp>
      <p:sp>
        <p:nvSpPr>
          <p:cNvPr id="11" name="text"/>
          <p:cNvSpPr txBox="1"/>
          <p:nvPr/>
        </p:nvSpPr>
        <p:spPr>
          <a:xfrm>
            <a:off x="558800" y="38773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F = −dU/dx, so a positive slope gives a negative force: the particle is pushed back towards smaller x, where the potential energy is lower.</a:t>
            </a:r>
          </a:p>
        </p:txBody>
      </p:sp>
      <p:sp>
        <p:nvSpPr>
          <p:cNvPr id="12" name="text"/>
          <p:cNvSpPr txBox="1"/>
          <p:nvPr/>
        </p:nvSpPr>
        <p:spPr>
          <a:xfrm>
            <a:off x="558800" y="437007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A sloping graph is precisely where a force exists. Zero force needs a flat U — the region of neutral equilibrium — and this one is not flat.</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ENERGY  ·  ENERGY CALCULUS INTEGRATION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Energy — Energy Calculus Integration.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30</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force F(x) = 12 − 3x N acts along x. Find the work done from x = 0 to x = 4.0 m and the position where the force reverses.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CALCULUS INTEGRATION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Calculus Integration.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30</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force F(x) = 12 − 3x N acts along x. Find the work done from x = 0 to x = 4.0 m and the position where the force reverses.</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 = ∫(12 − 3x)dx from 0 to 4 = [12x − 1.5x²]₀⁴ = 48 − 24 = 24 J.</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Force reverses where F = 0: 12 − 3x = 0.</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x = 4.0 m — exactly at the end of the interval.</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CALCULUS INTEGRATION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Calculus Integration.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W = 24 J; F = 0 at x = 4.0 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ENERGY  ·  ENERGY CALCULUS INTEGRATION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Energy — Energy Calculus Integration.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26 / 30</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For U(x) = x³ − 6x² + 9x (joules, x in metres), locate the equilibria and classify their stability.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CALCULUS INTEGRATION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Calculus Integration.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30</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For U(x) = x³ − 6x² + 9x (joules, x in metres), locate the equilibria and classify their stability.</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−dU/dx = −(3x² − 12x + 9) = −3(x − 1)(x − 3); equilibria at x = 1 and x = 3.</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d²U/dx² = 6x − 12: at x = 1 it is −6 (maximum of U → unstable).</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At x = 3 it is +6 (minimum of U → stable).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CALCULUS INTEGRATION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Calculus Integration.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x = 1 m unstable, x = 3 m stable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ENERGY  ·  ENERGY CALCULUS INTEGRATION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Energy — Energy Calculus Integration.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29 / 30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Energy calculus uses integration to find work from a changing force and differentiation to find force from potential energy.</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CALCULUS INTEGRATION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Calculus Integration.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30</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ENERGY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4.6 Energy Model for Gaming</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https://giophysics.com/chapter-6/energy-model-for-gaming/</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https://giophysics.com/chapter-6/energy-calculus/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https://giophysics.com/chapter-6/presentation/?lesson=calculus</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Energy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https://giophysics.com/chapter-6/</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https://giophysics.com/downloads/6-5-energy-calculus-integration.pdf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CALCULUS INTEGRATION</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Calculus Integration.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24900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456647"/>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For F = 2x, integrating from x = 0 m to 3 m gives 9 J of work.</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CALCULUS INTEGRATION</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Calculus Integration.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From force curves to energy landscapes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For a variable force, work is signed area along the path. Conservative-force work is the negative change in potential energy; slow external loading has the opposite sign.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CALCULUS INTEGRATION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Calculus Integration.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30</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Signed area</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Area above the displacement axis adds work; area below it subtracts work.</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CALCULUS INTEGRATION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Calculus Integration.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Do not mix the signs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For slow, loss-free motion, Wexternal = +ΔU while Wconservative = -ΔU.</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CALCULUS INTEGRATION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Calculus Integration.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Read a landscape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particle is pushed toward lower U. Steeper potential means a larger force magnitude.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CALCULUS INTEGRATION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Calculus Integration.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Variable-force work</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W = ∫ F·dr</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Use the component of force along each displacement</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When force changes along the path, add up force × tiny step for the whole journey, keeping only the part of the force along each step.</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CALCULUS INTEGRATION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Calculus Integration.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30</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30</Slides>
  <Notes>30</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Energy — Energy Calculus Integration</dc:title>
  <dc:subject>Energy</dc:subject>
  <dc:creator>GioPhysics</dc:creator>
  <cp:keywords>lesson, Energy, chapter-6,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